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55"/>
  </p:notesMasterIdLst>
  <p:sldIdLst>
    <p:sldId id="256" r:id="rId2"/>
    <p:sldId id="519" r:id="rId3"/>
    <p:sldId id="518" r:id="rId4"/>
    <p:sldId id="257" r:id="rId5"/>
    <p:sldId id="320" r:id="rId6"/>
    <p:sldId id="452" r:id="rId7"/>
    <p:sldId id="471" r:id="rId8"/>
    <p:sldId id="266" r:id="rId9"/>
    <p:sldId id="267" r:id="rId10"/>
    <p:sldId id="686" r:id="rId11"/>
    <p:sldId id="275" r:id="rId12"/>
    <p:sldId id="455" r:id="rId13"/>
    <p:sldId id="454" r:id="rId14"/>
    <p:sldId id="268" r:id="rId15"/>
    <p:sldId id="269" r:id="rId16"/>
    <p:sldId id="687" r:id="rId17"/>
    <p:sldId id="688" r:id="rId18"/>
    <p:sldId id="690" r:id="rId19"/>
    <p:sldId id="689" r:id="rId20"/>
    <p:sldId id="274" r:id="rId21"/>
    <p:sldId id="692" r:id="rId22"/>
    <p:sldId id="691" r:id="rId23"/>
    <p:sldId id="682" r:id="rId24"/>
    <p:sldId id="322" r:id="rId25"/>
    <p:sldId id="500" r:id="rId26"/>
    <p:sldId id="497" r:id="rId27"/>
    <p:sldId id="508" r:id="rId28"/>
    <p:sldId id="510" r:id="rId29"/>
    <p:sldId id="456" r:id="rId30"/>
    <p:sldId id="509" r:id="rId31"/>
    <p:sldId id="282" r:id="rId32"/>
    <p:sldId id="283" r:id="rId33"/>
    <p:sldId id="693" r:id="rId34"/>
    <p:sldId id="276" r:id="rId35"/>
    <p:sldId id="277" r:id="rId36"/>
    <p:sldId id="278" r:id="rId37"/>
    <p:sldId id="279" r:id="rId38"/>
    <p:sldId id="280" r:id="rId39"/>
    <p:sldId id="281" r:id="rId40"/>
    <p:sldId id="683" r:id="rId41"/>
    <p:sldId id="517" r:id="rId42"/>
    <p:sldId id="512" r:id="rId43"/>
    <p:sldId id="513" r:id="rId44"/>
    <p:sldId id="514" r:id="rId45"/>
    <p:sldId id="515" r:id="rId46"/>
    <p:sldId id="516" r:id="rId47"/>
    <p:sldId id="684" r:id="rId48"/>
    <p:sldId id="464" r:id="rId49"/>
    <p:sldId id="473" r:id="rId50"/>
    <p:sldId id="466" r:id="rId51"/>
    <p:sldId id="685" r:id="rId52"/>
    <p:sldId id="458" r:id="rId53"/>
    <p:sldId id="681" r:id="rId5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5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0"/>
    <p:restoredTop sz="78159"/>
  </p:normalViewPr>
  <p:slideViewPr>
    <p:cSldViewPr snapToGrid="0" snapToObjects="1">
      <p:cViewPr>
        <p:scale>
          <a:sx n="102" d="100"/>
          <a:sy n="102" d="100"/>
        </p:scale>
        <p:origin x="992" y="24"/>
      </p:cViewPr>
      <p:guideLst/>
    </p:cSldViewPr>
  </p:slideViewPr>
  <p:notesTextViewPr>
    <p:cViewPr>
      <p:scale>
        <a:sx n="145" d="100"/>
        <a:sy n="14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9F278-3213-4745-B8BC-A25F9925C312}" type="doc">
      <dgm:prSet loTypeId="urn:microsoft.com/office/officeart/2005/8/layout/cycle6" loCatId="cycle" qsTypeId="urn:microsoft.com/office/officeart/2005/8/quickstyle/simple2" qsCatId="simple" csTypeId="urn:microsoft.com/office/officeart/2005/8/colors/accent6_2" csCatId="accent6" phldr="1"/>
      <dgm:spPr/>
      <dgm:t>
        <a:bodyPr/>
        <a:lstStyle/>
        <a:p>
          <a:endParaRPr lang="zh-TW" altLang="en-US"/>
        </a:p>
      </dgm:t>
    </dgm:pt>
    <dgm:pt modelId="{C57D6688-85DF-1F41-A99F-82EF08A18569}">
      <dgm:prSet phldrT="[Text]"/>
      <dgm:spPr/>
      <dgm:t>
        <a:bodyPr/>
        <a:lstStyle/>
        <a:p>
          <a:r>
            <a:rPr lang="en-US" altLang="zh-TW" dirty="0"/>
            <a:t>Sensor</a:t>
          </a:r>
          <a:endParaRPr lang="zh-TW" altLang="en-US" dirty="0"/>
        </a:p>
      </dgm:t>
    </dgm:pt>
    <dgm:pt modelId="{BEE5B4CF-7FE2-2246-B295-C589F8846CEA}" type="parTrans" cxnId="{92443D71-D3E0-AA4C-A745-4F0D547CEAAA}">
      <dgm:prSet/>
      <dgm:spPr/>
      <dgm:t>
        <a:bodyPr/>
        <a:lstStyle/>
        <a:p>
          <a:endParaRPr lang="zh-TW" altLang="en-US"/>
        </a:p>
      </dgm:t>
    </dgm:pt>
    <dgm:pt modelId="{2CD11178-7E6D-9D47-8AD8-7670730C7201}" type="sibTrans" cxnId="{92443D71-D3E0-AA4C-A745-4F0D547CEAAA}">
      <dgm:prSet/>
      <dgm:spPr/>
      <dgm:t>
        <a:bodyPr/>
        <a:lstStyle/>
        <a:p>
          <a:endParaRPr lang="zh-TW" altLang="en-US"/>
        </a:p>
      </dgm:t>
    </dgm:pt>
    <dgm:pt modelId="{3FD07CA1-F952-BE4F-8582-FEF5DEE97945}">
      <dgm:prSet phldrT="[Text]"/>
      <dgm:spPr/>
      <dgm:t>
        <a:bodyPr/>
        <a:lstStyle/>
        <a:p>
          <a:r>
            <a:rPr lang="en-US" altLang="zh-TW" dirty="0"/>
            <a:t>Processing</a:t>
          </a:r>
          <a:endParaRPr lang="zh-TW" altLang="en-US" dirty="0"/>
        </a:p>
      </dgm:t>
    </dgm:pt>
    <dgm:pt modelId="{76AC3FFE-5F93-6842-9254-3E7915C10EBC}" type="parTrans" cxnId="{096A7C17-2266-9048-8647-F4EA20D192C4}">
      <dgm:prSet/>
      <dgm:spPr/>
      <dgm:t>
        <a:bodyPr/>
        <a:lstStyle/>
        <a:p>
          <a:endParaRPr lang="zh-TW" altLang="en-US"/>
        </a:p>
      </dgm:t>
    </dgm:pt>
    <dgm:pt modelId="{0C12F457-FA99-A04B-A9D5-6B659D27F7F1}" type="sibTrans" cxnId="{096A7C17-2266-9048-8647-F4EA20D192C4}">
      <dgm:prSet/>
      <dgm:spPr/>
      <dgm:t>
        <a:bodyPr/>
        <a:lstStyle/>
        <a:p>
          <a:endParaRPr lang="zh-TW" altLang="en-US"/>
        </a:p>
      </dgm:t>
    </dgm:pt>
    <dgm:pt modelId="{FB654A19-63AD-2242-A648-EBD53B69A6EC}">
      <dgm:prSet phldrT="[Text]"/>
      <dgm:spPr/>
      <dgm:t>
        <a:bodyPr/>
        <a:lstStyle/>
        <a:p>
          <a:r>
            <a:rPr lang="en-US" altLang="zh-TW" dirty="0"/>
            <a:t>Actuator</a:t>
          </a:r>
          <a:endParaRPr lang="zh-TW" altLang="en-US" dirty="0"/>
        </a:p>
      </dgm:t>
    </dgm:pt>
    <dgm:pt modelId="{97B8DC3A-FE59-1A41-9980-812FE17F803E}" type="parTrans" cxnId="{4AEF4E8A-8E3E-824B-92EC-2210A4475DF9}">
      <dgm:prSet/>
      <dgm:spPr/>
      <dgm:t>
        <a:bodyPr/>
        <a:lstStyle/>
        <a:p>
          <a:endParaRPr lang="zh-TW" altLang="en-US"/>
        </a:p>
      </dgm:t>
    </dgm:pt>
    <dgm:pt modelId="{77A88FDF-ABB9-1944-838E-0245396F2A75}" type="sibTrans" cxnId="{4AEF4E8A-8E3E-824B-92EC-2210A4475DF9}">
      <dgm:prSet/>
      <dgm:spPr/>
      <dgm:t>
        <a:bodyPr/>
        <a:lstStyle/>
        <a:p>
          <a:endParaRPr lang="zh-TW" altLang="en-US"/>
        </a:p>
      </dgm:t>
    </dgm:pt>
    <dgm:pt modelId="{9F699C3D-7D3E-AB47-8AEE-94499BDA59D9}" type="pres">
      <dgm:prSet presAssocID="{D8E9F278-3213-4745-B8BC-A25F9925C312}" presName="cycle" presStyleCnt="0">
        <dgm:presLayoutVars>
          <dgm:dir/>
          <dgm:resizeHandles val="exact"/>
        </dgm:presLayoutVars>
      </dgm:prSet>
      <dgm:spPr/>
    </dgm:pt>
    <dgm:pt modelId="{91EAEDC3-BAA2-FC48-AC0E-ADE81FF66AC5}" type="pres">
      <dgm:prSet presAssocID="{C57D6688-85DF-1F41-A99F-82EF08A18569}" presName="node" presStyleLbl="node1" presStyleIdx="0" presStyleCnt="3">
        <dgm:presLayoutVars>
          <dgm:bulletEnabled val="1"/>
        </dgm:presLayoutVars>
      </dgm:prSet>
      <dgm:spPr/>
    </dgm:pt>
    <dgm:pt modelId="{CBFF90F7-8F1B-C246-89A1-BC863C649C7A}" type="pres">
      <dgm:prSet presAssocID="{C57D6688-85DF-1F41-A99F-82EF08A18569}" presName="spNode" presStyleCnt="0"/>
      <dgm:spPr/>
    </dgm:pt>
    <dgm:pt modelId="{BAD99ED5-AA66-B54F-B2AF-C8431EDE098B}" type="pres">
      <dgm:prSet presAssocID="{2CD11178-7E6D-9D47-8AD8-7670730C7201}" presName="sibTrans" presStyleLbl="sibTrans1D1" presStyleIdx="0" presStyleCnt="3"/>
      <dgm:spPr/>
    </dgm:pt>
    <dgm:pt modelId="{4E2693CB-14F3-E44C-8F0E-9FEFAF7B602E}" type="pres">
      <dgm:prSet presAssocID="{3FD07CA1-F952-BE4F-8582-FEF5DEE97945}" presName="node" presStyleLbl="node1" presStyleIdx="1" presStyleCnt="3">
        <dgm:presLayoutVars>
          <dgm:bulletEnabled val="1"/>
        </dgm:presLayoutVars>
      </dgm:prSet>
      <dgm:spPr/>
    </dgm:pt>
    <dgm:pt modelId="{D14FBAA5-7705-CC4B-B099-B6C3A39D4106}" type="pres">
      <dgm:prSet presAssocID="{3FD07CA1-F952-BE4F-8582-FEF5DEE97945}" presName="spNode" presStyleCnt="0"/>
      <dgm:spPr/>
    </dgm:pt>
    <dgm:pt modelId="{D2002FF2-6821-DA4D-B044-440E25AD7FBD}" type="pres">
      <dgm:prSet presAssocID="{0C12F457-FA99-A04B-A9D5-6B659D27F7F1}" presName="sibTrans" presStyleLbl="sibTrans1D1" presStyleIdx="1" presStyleCnt="3"/>
      <dgm:spPr/>
    </dgm:pt>
    <dgm:pt modelId="{D651D300-3362-FD4A-B1FD-205E8164029F}" type="pres">
      <dgm:prSet presAssocID="{FB654A19-63AD-2242-A648-EBD53B69A6EC}" presName="node" presStyleLbl="node1" presStyleIdx="2" presStyleCnt="3">
        <dgm:presLayoutVars>
          <dgm:bulletEnabled val="1"/>
        </dgm:presLayoutVars>
      </dgm:prSet>
      <dgm:spPr/>
    </dgm:pt>
    <dgm:pt modelId="{575E1BA9-6696-CE46-8EF6-0A58E5CAE429}" type="pres">
      <dgm:prSet presAssocID="{FB654A19-63AD-2242-A648-EBD53B69A6EC}" presName="spNode" presStyleCnt="0"/>
      <dgm:spPr/>
    </dgm:pt>
    <dgm:pt modelId="{AE9192B9-A7D3-D74F-9B1A-657902799568}" type="pres">
      <dgm:prSet presAssocID="{77A88FDF-ABB9-1944-838E-0245396F2A75}" presName="sibTrans" presStyleLbl="sibTrans1D1" presStyleIdx="2" presStyleCnt="3"/>
      <dgm:spPr/>
    </dgm:pt>
  </dgm:ptLst>
  <dgm:cxnLst>
    <dgm:cxn modelId="{672FEE0C-39E8-3247-AFFE-4CBC9A8BA6C0}" type="presOf" srcId="{2CD11178-7E6D-9D47-8AD8-7670730C7201}" destId="{BAD99ED5-AA66-B54F-B2AF-C8431EDE098B}" srcOrd="0" destOrd="0" presId="urn:microsoft.com/office/officeart/2005/8/layout/cycle6"/>
    <dgm:cxn modelId="{8EC2C80E-9656-0046-9166-86939FA36512}" type="presOf" srcId="{C57D6688-85DF-1F41-A99F-82EF08A18569}" destId="{91EAEDC3-BAA2-FC48-AC0E-ADE81FF66AC5}" srcOrd="0" destOrd="0" presId="urn:microsoft.com/office/officeart/2005/8/layout/cycle6"/>
    <dgm:cxn modelId="{096A7C17-2266-9048-8647-F4EA20D192C4}" srcId="{D8E9F278-3213-4745-B8BC-A25F9925C312}" destId="{3FD07CA1-F952-BE4F-8582-FEF5DEE97945}" srcOrd="1" destOrd="0" parTransId="{76AC3FFE-5F93-6842-9254-3E7915C10EBC}" sibTransId="{0C12F457-FA99-A04B-A9D5-6B659D27F7F1}"/>
    <dgm:cxn modelId="{B04EC921-B782-3440-9723-4BC227E07E0C}" type="presOf" srcId="{3FD07CA1-F952-BE4F-8582-FEF5DEE97945}" destId="{4E2693CB-14F3-E44C-8F0E-9FEFAF7B602E}" srcOrd="0" destOrd="0" presId="urn:microsoft.com/office/officeart/2005/8/layout/cycle6"/>
    <dgm:cxn modelId="{E062834E-2C91-6F46-AA96-1ECD56AF4DC2}" type="presOf" srcId="{D8E9F278-3213-4745-B8BC-A25F9925C312}" destId="{9F699C3D-7D3E-AB47-8AEE-94499BDA59D9}" srcOrd="0" destOrd="0" presId="urn:microsoft.com/office/officeart/2005/8/layout/cycle6"/>
    <dgm:cxn modelId="{2C4B2A6A-A9C2-C648-8BDA-822B23B47417}" type="presOf" srcId="{FB654A19-63AD-2242-A648-EBD53B69A6EC}" destId="{D651D300-3362-FD4A-B1FD-205E8164029F}" srcOrd="0" destOrd="0" presId="urn:microsoft.com/office/officeart/2005/8/layout/cycle6"/>
    <dgm:cxn modelId="{92443D71-D3E0-AA4C-A745-4F0D547CEAAA}" srcId="{D8E9F278-3213-4745-B8BC-A25F9925C312}" destId="{C57D6688-85DF-1F41-A99F-82EF08A18569}" srcOrd="0" destOrd="0" parTransId="{BEE5B4CF-7FE2-2246-B295-C589F8846CEA}" sibTransId="{2CD11178-7E6D-9D47-8AD8-7670730C7201}"/>
    <dgm:cxn modelId="{8D0E287C-5747-6D4F-8B9B-1F952FC4D896}" type="presOf" srcId="{0C12F457-FA99-A04B-A9D5-6B659D27F7F1}" destId="{D2002FF2-6821-DA4D-B044-440E25AD7FBD}" srcOrd="0" destOrd="0" presId="urn:microsoft.com/office/officeart/2005/8/layout/cycle6"/>
    <dgm:cxn modelId="{4AEF4E8A-8E3E-824B-92EC-2210A4475DF9}" srcId="{D8E9F278-3213-4745-B8BC-A25F9925C312}" destId="{FB654A19-63AD-2242-A648-EBD53B69A6EC}" srcOrd="2" destOrd="0" parTransId="{97B8DC3A-FE59-1A41-9980-812FE17F803E}" sibTransId="{77A88FDF-ABB9-1944-838E-0245396F2A75}"/>
    <dgm:cxn modelId="{22B7E1DE-CEC0-9E41-982C-AC5F12A1BEC8}" type="presOf" srcId="{77A88FDF-ABB9-1944-838E-0245396F2A75}" destId="{AE9192B9-A7D3-D74F-9B1A-657902799568}" srcOrd="0" destOrd="0" presId="urn:microsoft.com/office/officeart/2005/8/layout/cycle6"/>
    <dgm:cxn modelId="{0D8B4935-77F6-6146-BBA5-CE472CF3D3FD}" type="presParOf" srcId="{9F699C3D-7D3E-AB47-8AEE-94499BDA59D9}" destId="{91EAEDC3-BAA2-FC48-AC0E-ADE81FF66AC5}" srcOrd="0" destOrd="0" presId="urn:microsoft.com/office/officeart/2005/8/layout/cycle6"/>
    <dgm:cxn modelId="{DD676A8A-59FE-754E-8B3A-6F5C087C6389}" type="presParOf" srcId="{9F699C3D-7D3E-AB47-8AEE-94499BDA59D9}" destId="{CBFF90F7-8F1B-C246-89A1-BC863C649C7A}" srcOrd="1" destOrd="0" presId="urn:microsoft.com/office/officeart/2005/8/layout/cycle6"/>
    <dgm:cxn modelId="{9E55F77D-8F69-1C4C-BEB3-2F59DDF6502F}" type="presParOf" srcId="{9F699C3D-7D3E-AB47-8AEE-94499BDA59D9}" destId="{BAD99ED5-AA66-B54F-B2AF-C8431EDE098B}" srcOrd="2" destOrd="0" presId="urn:microsoft.com/office/officeart/2005/8/layout/cycle6"/>
    <dgm:cxn modelId="{465AABB6-0689-E345-A84B-08DE558DB67D}" type="presParOf" srcId="{9F699C3D-7D3E-AB47-8AEE-94499BDA59D9}" destId="{4E2693CB-14F3-E44C-8F0E-9FEFAF7B602E}" srcOrd="3" destOrd="0" presId="urn:microsoft.com/office/officeart/2005/8/layout/cycle6"/>
    <dgm:cxn modelId="{A7062555-00FA-3E49-8B8E-E84B3F706B2F}" type="presParOf" srcId="{9F699C3D-7D3E-AB47-8AEE-94499BDA59D9}" destId="{D14FBAA5-7705-CC4B-B099-B6C3A39D4106}" srcOrd="4" destOrd="0" presId="urn:microsoft.com/office/officeart/2005/8/layout/cycle6"/>
    <dgm:cxn modelId="{15AFDFB5-D2C3-6F49-AC1C-6754A7667B5E}" type="presParOf" srcId="{9F699C3D-7D3E-AB47-8AEE-94499BDA59D9}" destId="{D2002FF2-6821-DA4D-B044-440E25AD7FBD}" srcOrd="5" destOrd="0" presId="urn:microsoft.com/office/officeart/2005/8/layout/cycle6"/>
    <dgm:cxn modelId="{5BC2765E-FB6C-D148-8D37-4CCF0E68FAAC}" type="presParOf" srcId="{9F699C3D-7D3E-AB47-8AEE-94499BDA59D9}" destId="{D651D300-3362-FD4A-B1FD-205E8164029F}" srcOrd="6" destOrd="0" presId="urn:microsoft.com/office/officeart/2005/8/layout/cycle6"/>
    <dgm:cxn modelId="{AE75D59A-7B85-8D4D-843B-DF543AA3CB2D}" type="presParOf" srcId="{9F699C3D-7D3E-AB47-8AEE-94499BDA59D9}" destId="{575E1BA9-6696-CE46-8EF6-0A58E5CAE429}" srcOrd="7" destOrd="0" presId="urn:microsoft.com/office/officeart/2005/8/layout/cycle6"/>
    <dgm:cxn modelId="{3D2E1964-0A3A-D347-89D4-206DFBDC3412}" type="presParOf" srcId="{9F699C3D-7D3E-AB47-8AEE-94499BDA59D9}" destId="{AE9192B9-A7D3-D74F-9B1A-657902799568}"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AEDC3-BAA2-FC48-AC0E-ADE81FF66AC5}">
      <dsp:nvSpPr>
        <dsp:cNvPr id="0" name=""/>
        <dsp:cNvSpPr/>
      </dsp:nvSpPr>
      <dsp:spPr>
        <a:xfrm>
          <a:off x="1467666" y="960"/>
          <a:ext cx="1389532" cy="90319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Sensor</a:t>
          </a:r>
          <a:endParaRPr lang="zh-TW" altLang="en-US" sz="2000" kern="1200" dirty="0"/>
        </a:p>
      </dsp:txBody>
      <dsp:txXfrm>
        <a:off x="1511756" y="45050"/>
        <a:ext cx="1301352" cy="815015"/>
      </dsp:txXfrm>
    </dsp:sp>
    <dsp:sp modelId="{BAD99ED5-AA66-B54F-B2AF-C8431EDE098B}">
      <dsp:nvSpPr>
        <dsp:cNvPr id="0" name=""/>
        <dsp:cNvSpPr/>
      </dsp:nvSpPr>
      <dsp:spPr>
        <a:xfrm>
          <a:off x="958861" y="452558"/>
          <a:ext cx="2407143" cy="2407143"/>
        </a:xfrm>
        <a:custGeom>
          <a:avLst/>
          <a:gdLst/>
          <a:ahLst/>
          <a:cxnLst/>
          <a:rect l="0" t="0" r="0" b="0"/>
          <a:pathLst>
            <a:path>
              <a:moveTo>
                <a:pt x="1908411" y="227976"/>
              </a:moveTo>
              <a:arcTo wR="1203571" hR="1203571" stAng="18350821" swAng="364391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2693CB-14F3-E44C-8F0E-9FEFAF7B602E}">
      <dsp:nvSpPr>
        <dsp:cNvPr id="0" name=""/>
        <dsp:cNvSpPr/>
      </dsp:nvSpPr>
      <dsp:spPr>
        <a:xfrm>
          <a:off x="2509990" y="1806318"/>
          <a:ext cx="1389532" cy="90319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Processing</a:t>
          </a:r>
          <a:endParaRPr lang="zh-TW" altLang="en-US" sz="2000" kern="1200" dirty="0"/>
        </a:p>
      </dsp:txBody>
      <dsp:txXfrm>
        <a:off x="2554080" y="1850408"/>
        <a:ext cx="1301352" cy="815015"/>
      </dsp:txXfrm>
    </dsp:sp>
    <dsp:sp modelId="{D2002FF2-6821-DA4D-B044-440E25AD7FBD}">
      <dsp:nvSpPr>
        <dsp:cNvPr id="0" name=""/>
        <dsp:cNvSpPr/>
      </dsp:nvSpPr>
      <dsp:spPr>
        <a:xfrm>
          <a:off x="958861" y="452558"/>
          <a:ext cx="2407143" cy="2407143"/>
        </a:xfrm>
        <a:custGeom>
          <a:avLst/>
          <a:gdLst/>
          <a:ahLst/>
          <a:cxnLst/>
          <a:rect l="0" t="0" r="0" b="0"/>
          <a:pathLst>
            <a:path>
              <a:moveTo>
                <a:pt x="1775562" y="2262539"/>
              </a:moveTo>
              <a:arcTo wR="1203571" hR="1203571" stAng="3697483" swAng="340503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51D300-3362-FD4A-B1FD-205E8164029F}">
      <dsp:nvSpPr>
        <dsp:cNvPr id="0" name=""/>
        <dsp:cNvSpPr/>
      </dsp:nvSpPr>
      <dsp:spPr>
        <a:xfrm>
          <a:off x="425343" y="1806318"/>
          <a:ext cx="1389532" cy="90319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Actuator</a:t>
          </a:r>
          <a:endParaRPr lang="zh-TW" altLang="en-US" sz="2000" kern="1200" dirty="0"/>
        </a:p>
      </dsp:txBody>
      <dsp:txXfrm>
        <a:off x="469433" y="1850408"/>
        <a:ext cx="1301352" cy="815015"/>
      </dsp:txXfrm>
    </dsp:sp>
    <dsp:sp modelId="{AE9192B9-A7D3-D74F-9B1A-657902799568}">
      <dsp:nvSpPr>
        <dsp:cNvPr id="0" name=""/>
        <dsp:cNvSpPr/>
      </dsp:nvSpPr>
      <dsp:spPr>
        <a:xfrm>
          <a:off x="958861" y="452558"/>
          <a:ext cx="2407143" cy="2407143"/>
        </a:xfrm>
        <a:custGeom>
          <a:avLst/>
          <a:gdLst/>
          <a:ahLst/>
          <a:cxnLst/>
          <a:rect l="0" t="0" r="0" b="0"/>
          <a:pathLst>
            <a:path>
              <a:moveTo>
                <a:pt x="7925" y="1341467"/>
              </a:moveTo>
              <a:arcTo wR="1203571" hR="1203571" stAng="10405264" swAng="364391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0F9B8-0D1C-A54A-AEC3-DEE1BC5980F9}" type="datetimeFigureOut">
              <a:rPr kumimoji="1" lang="zh-TW" altLang="en-US" smtClean="0"/>
              <a:t>2020/1/23</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231E1-39E9-8949-9548-4DEDC12D49CA}" type="slidenum">
              <a:rPr kumimoji="1" lang="zh-TW" altLang="en-US" smtClean="0"/>
              <a:t>‹#›</a:t>
            </a:fld>
            <a:endParaRPr kumimoji="1" lang="zh-TW" altLang="en-US"/>
          </a:p>
        </p:txBody>
      </p:sp>
    </p:spTree>
    <p:extLst>
      <p:ext uri="{BB962C8B-B14F-4D97-AF65-F5344CB8AC3E}">
        <p14:creationId xmlns:p14="http://schemas.microsoft.com/office/powerpoint/2010/main" val="149980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zh-TW" altLang="en-US" dirty="0"/>
              <a:t>各位同學大家好</a:t>
            </a:r>
            <a:endParaRPr kumimoji="1" lang="en-US" altLang="zh-TW" dirty="0"/>
          </a:p>
          <a:p>
            <a:r>
              <a:rPr kumimoji="1" lang="zh-TW" altLang="en-US" dirty="0"/>
              <a:t>這</a:t>
            </a:r>
            <a:r>
              <a:rPr kumimoji="1" lang="zh-CN" altLang="en-US" dirty="0"/>
              <a:t>個課程模組的主題是「</a:t>
            </a:r>
            <a:r>
              <a:rPr kumimoji="1" lang="zh-TW" altLang="en-US" dirty="0"/>
              <a:t>物聯網通訊以及網路安全技術</a:t>
            </a:r>
            <a:r>
              <a:rPr kumimoji="1" lang="zh-CN" altLang="en-US" dirty="0"/>
              <a:t>」，第一個單元是</a:t>
            </a:r>
            <a:r>
              <a:rPr lang="en-US" altLang="zh-TW" dirty="0">
                <a:latin typeface="Noto Sans Light" panose="020B0402040504020204" pitchFamily="34" charset="0"/>
                <a:ea typeface="Noto Sans Light" panose="020B0402040504020204" pitchFamily="34" charset="0"/>
                <a:cs typeface="Noto Sans Light" panose="020B0402040504020204" pitchFamily="34" charset="0"/>
              </a:rPr>
              <a:t>Introduction to IoT security</a:t>
            </a:r>
            <a:r>
              <a:rPr lang="zh-TW" altLang="en-US" dirty="0">
                <a:latin typeface="Noto Sans Light" panose="020B0402040504020204" pitchFamily="34" charset="0"/>
                <a:ea typeface="Noto Sans Light" panose="020B0402040504020204" pitchFamily="34" charset="0"/>
                <a:cs typeface="Noto Sans Light" panose="020B0402040504020204" pitchFamily="34" charset="0"/>
              </a:rPr>
              <a:t>，</a:t>
            </a:r>
            <a:r>
              <a:rPr kumimoji="1" lang="zh-CN" altLang="en-US" dirty="0"/>
              <a:t>「</a:t>
            </a:r>
            <a:r>
              <a:rPr kumimoji="1" lang="zh-TW" altLang="en-US" dirty="0"/>
              <a:t>物聯網安全簡介」。</a:t>
            </a:r>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1</a:t>
            </a:fld>
            <a:endParaRPr kumimoji="1" lang="zh-TW" altLang="en-US"/>
          </a:p>
        </p:txBody>
      </p:sp>
    </p:spTree>
    <p:extLst>
      <p:ext uri="{BB962C8B-B14F-4D97-AF65-F5344CB8AC3E}">
        <p14:creationId xmlns:p14="http://schemas.microsoft.com/office/powerpoint/2010/main" val="80736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CIA</a:t>
            </a:r>
            <a:r>
              <a:rPr lang="zh-CN" altLang="en-US" dirty="0"/>
              <a:t>的第三個是</a:t>
            </a:r>
            <a:r>
              <a:rPr lang="en-US" altLang="zh-CN" dirty="0"/>
              <a:t>availability</a:t>
            </a:r>
            <a:r>
              <a:rPr lang="zh-TW" altLang="en-US" dirty="0"/>
              <a:t>可用性，可用性是要確保系統可以運行，資料可被存取、網路連線狀況正常。</a:t>
            </a:r>
            <a:endParaRPr lang="en-US" dirty="0"/>
          </a:p>
          <a:p>
            <a:r>
              <a:rPr lang="zh-CN" altLang="en-US" baseline="0" dirty="0"/>
              <a:t>如圖所示，一種常見的破壞可用性、阻斷服務的手法，是攻擊者發</a:t>
            </a:r>
            <a:r>
              <a:rPr lang="zh-TW" altLang="en-US" baseline="0" dirty="0"/>
              <a:t>送大量封包，阻塞網路、癱瘓服務。</a:t>
            </a:r>
            <a:endParaRPr lang="en-US" altLang="zh-TW" baseline="0" dirty="0"/>
          </a:p>
        </p:txBody>
      </p:sp>
      <p:sp>
        <p:nvSpPr>
          <p:cNvPr id="4" name="Slide Number Placeholder 3"/>
          <p:cNvSpPr>
            <a:spLocks noGrp="1"/>
          </p:cNvSpPr>
          <p:nvPr>
            <p:ph type="sldNum" sz="quarter" idx="10"/>
          </p:nvPr>
        </p:nvSpPr>
        <p:spPr/>
        <p:txBody>
          <a:bodyPr/>
          <a:lstStyle/>
          <a:p>
            <a:fld id="{A1186F8E-3E3A-CC40-8D10-D58A2764367D}" type="slidenum">
              <a:rPr lang="en-US" smtClean="0"/>
              <a:t>10</a:t>
            </a:fld>
            <a:endParaRPr lang="en-US"/>
          </a:p>
        </p:txBody>
      </p:sp>
    </p:spTree>
    <p:extLst>
      <p:ext uri="{BB962C8B-B14F-4D97-AF65-F5344CB8AC3E}">
        <p14:creationId xmlns:p14="http://schemas.microsoft.com/office/powerpoint/2010/main" val="105867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要注意的是，並不是說一個資安的系統一定要有</a:t>
            </a:r>
            <a:r>
              <a:rPr lang="en-US" altLang="zh-TW" dirty="0"/>
              <a:t>CIA</a:t>
            </a:r>
            <a:r>
              <a:rPr lang="zh-TW" altLang="en-US" dirty="0"/>
              <a:t>這三個性質，或是只有這三個就夠了。</a:t>
            </a: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只是原則上大家普遍認為</a:t>
            </a:r>
            <a:r>
              <a:rPr lang="en-US" altLang="zh-TW" dirty="0"/>
              <a:t>CIA</a:t>
            </a:r>
            <a:r>
              <a:rPr lang="zh-TW" altLang="en-US" dirty="0"/>
              <a:t>這三個性質很重要。</a:t>
            </a: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除了上述的三個之外，這裡也列出一些其他常見的資安性質，供同學們參考。</a:t>
            </a: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舉例來說，在物聯網中，另一個常常沒做好的，就是存取控制</a:t>
            </a:r>
            <a:r>
              <a:rPr lang="en-US" altLang="zh-TW" dirty="0"/>
              <a:t>access control</a:t>
            </a:r>
            <a:r>
              <a:rPr lang="zh-CN" altLang="en-US" dirty="0"/>
              <a:t>和認證</a:t>
            </a:r>
            <a:r>
              <a:rPr lang="en-US" altLang="zh-CN" dirty="0"/>
              <a:t>authentication/authenticity</a:t>
            </a:r>
            <a:r>
              <a:rPr lang="zh-CN" altLang="en-US" dirty="0"/>
              <a:t>，就是沒有確認使用者的身份，或確認身份的方法過於簡單，以及沒有規範好使用者是否有做特定操作的權限。等一下有許多資安案例都是屬於這個類型。</a:t>
            </a:r>
            <a:endParaRPr lang="en-US" altLang="zh-TW" dirty="0"/>
          </a:p>
          <a:p>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11</a:t>
            </a:fld>
            <a:endParaRPr lang="en-US"/>
          </a:p>
        </p:txBody>
      </p:sp>
    </p:spTree>
    <p:extLst>
      <p:ext uri="{BB962C8B-B14F-4D97-AF65-F5344CB8AC3E}">
        <p14:creationId xmlns:p14="http://schemas.microsoft.com/office/powerpoint/2010/main" val="4155269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用少少幾張投影片讓同學對資訊安全有些非常基本的概念之後，接下來我們要介紹的是</a:t>
            </a:r>
            <a:r>
              <a:rPr lang="zh-CN" altLang="en-US" sz="1200" b="0" i="0" kern="1200" dirty="0">
                <a:solidFill>
                  <a:schemeClr val="tx1"/>
                </a:solidFill>
                <a:effectLst/>
                <a:latin typeface="+mn-lt"/>
                <a:ea typeface="+mn-ea"/>
                <a:cs typeface="+mn-cs"/>
              </a:rPr>
              <a:t>什麼物</a:t>
            </a:r>
            <a:r>
              <a:rPr lang="zh-TW" altLang="en-US" sz="1200" b="0" i="0" kern="1200" dirty="0">
                <a:solidFill>
                  <a:schemeClr val="tx1"/>
                </a:solidFill>
                <a:effectLst/>
                <a:latin typeface="+mn-lt"/>
                <a:ea typeface="+mn-ea"/>
                <a:cs typeface="+mn-cs"/>
              </a:rPr>
              <a:t>聯網</a:t>
            </a:r>
            <a:r>
              <a:rPr lang="en-US" altLang="zh-TW" sz="1200" b="0" i="0" kern="1200" dirty="0">
                <a:solidFill>
                  <a:schemeClr val="tx1"/>
                </a:solidFill>
                <a:effectLst/>
                <a:latin typeface="+mn-lt"/>
                <a:ea typeface="+mn-ea"/>
                <a:cs typeface="+mn-cs"/>
              </a:rPr>
              <a:t>Internet of Things</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簡單來說，就是萬物皆</a:t>
            </a:r>
            <a:r>
              <a:rPr lang="zh-CN" altLang="en-US" sz="1200" b="0" i="0" kern="1200" dirty="0">
                <a:solidFill>
                  <a:schemeClr val="tx1"/>
                </a:solidFill>
                <a:effectLst/>
                <a:latin typeface="+mn-lt"/>
                <a:ea typeface="+mn-ea"/>
                <a:cs typeface="+mn-cs"/>
              </a:rPr>
              <a:t>連</a:t>
            </a:r>
            <a:r>
              <a:rPr lang="zh-TW" altLang="en-US" sz="1200" b="0" i="0" kern="1200" dirty="0">
                <a:solidFill>
                  <a:schemeClr val="tx1"/>
                </a:solidFill>
                <a:effectLst/>
                <a:latin typeface="+mn-lt"/>
                <a:ea typeface="+mn-ea"/>
                <a:cs typeface="+mn-cs"/>
              </a:rPr>
              <a:t>網，各式各樣的物品都能</a:t>
            </a:r>
            <a:r>
              <a:rPr lang="en-US" altLang="zh-TW" sz="1200" b="0" i="0" kern="1200" dirty="0">
                <a:solidFill>
                  <a:schemeClr val="tx1"/>
                </a:solidFill>
                <a:effectLst/>
                <a:latin typeface="+mn-lt"/>
                <a:ea typeface="+mn-ea"/>
                <a:cs typeface="+mn-cs"/>
              </a:rPr>
              <a:t>connect to or via the Internet</a:t>
            </a:r>
            <a:r>
              <a:rPr lang="zh-TW" altLang="en-US" sz="1200" b="0" i="0" kern="1200" dirty="0">
                <a:solidFill>
                  <a:schemeClr val="tx1"/>
                </a:solidFill>
                <a:effectLst/>
                <a:latin typeface="+mn-lt"/>
                <a:ea typeface="+mn-ea"/>
                <a:cs typeface="+mn-cs"/>
              </a:rPr>
              <a:t>，讓生活變得更便利。舉凡像是燈泡、電視、門鎖、攝影機、汽車等等，在物聯網的時代，都可以透過網路互相連結傳送資料，也透過網路傳輸和接收指令。</a:t>
            </a:r>
            <a:endParaRPr kumimoji="1" lang="zh-TW" altLang="en-US" dirty="0"/>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12</a:t>
            </a:fld>
            <a:endParaRPr kumimoji="1" lang="zh-TW" altLang="en-US"/>
          </a:p>
        </p:txBody>
      </p:sp>
    </p:spTree>
    <p:extLst>
      <p:ext uri="{BB962C8B-B14F-4D97-AF65-F5344CB8AC3E}">
        <p14:creationId xmlns:p14="http://schemas.microsoft.com/office/powerpoint/2010/main" val="116079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更具體一點來說，</a:t>
            </a:r>
            <a:r>
              <a:rPr lang="en-US" altLang="zh-TW" sz="1200" b="0" i="0" kern="1200" dirty="0">
                <a:solidFill>
                  <a:schemeClr val="tx1"/>
                </a:solidFill>
                <a:effectLst/>
                <a:latin typeface="+mn-lt"/>
                <a:ea typeface="+mn-ea"/>
                <a:cs typeface="+mn-cs"/>
              </a:rPr>
              <a:t>Internet of things</a:t>
            </a:r>
            <a:r>
              <a:rPr lang="zh-CN" altLang="en-US" sz="1200" b="0" i="0" kern="1200" dirty="0">
                <a:solidFill>
                  <a:schemeClr val="tx1"/>
                </a:solidFill>
                <a:effectLst/>
                <a:latin typeface="+mn-lt"/>
                <a:ea typeface="+mn-ea"/>
                <a:cs typeface="+mn-cs"/>
              </a:rPr>
              <a:t>中的這個</a:t>
            </a:r>
            <a:r>
              <a:rPr lang="en-US" altLang="zh-CN" sz="1200" b="0" i="0" kern="1200" dirty="0">
                <a:solidFill>
                  <a:schemeClr val="tx1"/>
                </a:solidFill>
                <a:effectLst/>
                <a:latin typeface="+mn-lt"/>
                <a:ea typeface="+mn-ea"/>
                <a:cs typeface="+mn-cs"/>
              </a:rPr>
              <a:t>Things</a:t>
            </a:r>
            <a:r>
              <a:rPr lang="zh-CN" altLang="en-US"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是能夠透過</a:t>
            </a:r>
            <a:r>
              <a:rPr lang="en-US" altLang="zh-TW" sz="1200" b="0" i="0" kern="1200" dirty="0">
                <a:solidFill>
                  <a:schemeClr val="tx1"/>
                </a:solidFill>
                <a:effectLst/>
                <a:latin typeface="+mn-lt"/>
                <a:ea typeface="+mn-ea"/>
                <a:cs typeface="+mn-cs"/>
              </a:rPr>
              <a:t>sensing</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processing</a:t>
            </a:r>
            <a:r>
              <a:rPr lang="zh-TW" altLang="en-US"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actuation</a:t>
            </a:r>
            <a:r>
              <a:rPr lang="zh-CN" altLang="en-US"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與這個實體的世界</a:t>
            </a:r>
            <a:r>
              <a:rPr lang="en-US" altLang="zh-TW" sz="1200" b="0" i="0" kern="1200" dirty="0">
                <a:solidFill>
                  <a:schemeClr val="tx1"/>
                </a:solidFill>
                <a:effectLst/>
                <a:latin typeface="+mn-lt"/>
                <a:ea typeface="+mn-ea"/>
                <a:cs typeface="+mn-cs"/>
              </a:rPr>
              <a:t>physical world</a:t>
            </a:r>
            <a:r>
              <a:rPr lang="zh-TW" altLang="en-US" sz="1200" b="0" i="0" kern="1200" dirty="0">
                <a:solidFill>
                  <a:schemeClr val="tx1"/>
                </a:solidFill>
                <a:effectLst/>
                <a:latin typeface="+mn-lt"/>
                <a:ea typeface="+mn-ea"/>
                <a:cs typeface="+mn-cs"/>
              </a:rPr>
              <a:t>進行互動。</a:t>
            </a:r>
            <a:r>
              <a:rPr lang="en-US" altLang="zh-TW" sz="1200" b="0" i="0" kern="1200" dirty="0">
                <a:solidFill>
                  <a:schemeClr val="tx1"/>
                </a:solidFill>
                <a:effectLst/>
                <a:latin typeface="+mn-lt"/>
                <a:ea typeface="+mn-ea"/>
                <a:cs typeface="+mn-cs"/>
              </a:rPr>
              <a:t>Sensor</a:t>
            </a:r>
            <a:r>
              <a:rPr lang="zh-CN" altLang="en-US" sz="1200" b="0" i="0" kern="1200" dirty="0">
                <a:solidFill>
                  <a:schemeClr val="tx1"/>
                </a:solidFill>
                <a:effectLst/>
                <a:latin typeface="+mn-lt"/>
                <a:ea typeface="+mn-ea"/>
                <a:cs typeface="+mn-cs"/>
              </a:rPr>
              <a:t>從環境中接收資料、</a:t>
            </a:r>
            <a:r>
              <a:rPr lang="en-US" altLang="zh-CN" sz="1200" b="0" i="0" kern="1200" dirty="0">
                <a:solidFill>
                  <a:schemeClr val="tx1"/>
                </a:solidFill>
                <a:effectLst/>
                <a:latin typeface="+mn-lt"/>
                <a:ea typeface="+mn-ea"/>
                <a:cs typeface="+mn-cs"/>
              </a:rPr>
              <a:t>processor</a:t>
            </a:r>
            <a:r>
              <a:rPr lang="zh-CN" altLang="en-US" sz="1200" b="0" i="0" kern="1200" dirty="0">
                <a:solidFill>
                  <a:schemeClr val="tx1"/>
                </a:solidFill>
                <a:effectLst/>
                <a:latin typeface="+mn-lt"/>
                <a:ea typeface="+mn-ea"/>
                <a:cs typeface="+mn-cs"/>
              </a:rPr>
              <a:t>分析處理資料、</a:t>
            </a:r>
            <a:r>
              <a:rPr lang="en-US" altLang="zh-CN" sz="1200" b="0" i="0" kern="1200" dirty="0">
                <a:solidFill>
                  <a:schemeClr val="tx1"/>
                </a:solidFill>
                <a:effectLst/>
                <a:latin typeface="+mn-lt"/>
                <a:ea typeface="+mn-ea"/>
                <a:cs typeface="+mn-cs"/>
              </a:rPr>
              <a:t>actuator</a:t>
            </a:r>
            <a:r>
              <a:rPr lang="zh-CN" altLang="en-US" sz="1200" b="0" i="0" kern="1200" dirty="0">
                <a:solidFill>
                  <a:schemeClr val="tx1"/>
                </a:solidFill>
                <a:effectLst/>
                <a:latin typeface="+mn-lt"/>
                <a:ea typeface="+mn-ea"/>
                <a:cs typeface="+mn-cs"/>
              </a:rPr>
              <a:t>根據分析的結果做出反應，進而會影響到環境。舉例來說，自駕車的</a:t>
            </a:r>
            <a:r>
              <a:rPr lang="en-US" altLang="zh-CN" sz="1200" b="0" i="0" kern="1200" dirty="0">
                <a:solidFill>
                  <a:schemeClr val="tx1"/>
                </a:solidFill>
                <a:effectLst/>
                <a:latin typeface="+mn-lt"/>
                <a:ea typeface="+mn-ea"/>
                <a:cs typeface="+mn-cs"/>
              </a:rPr>
              <a:t>sensor</a:t>
            </a:r>
            <a:r>
              <a:rPr lang="zh-CN" altLang="en-US" sz="1200" b="0" i="0" kern="1200" dirty="0">
                <a:solidFill>
                  <a:schemeClr val="tx1"/>
                </a:solidFill>
                <a:effectLst/>
                <a:latin typeface="+mn-lt"/>
                <a:ea typeface="+mn-ea"/>
                <a:cs typeface="+mn-cs"/>
              </a:rPr>
              <a:t>接收到</a:t>
            </a:r>
            <a:r>
              <a:rPr lang="en-US" altLang="zh-CN" sz="1200" b="0" i="0" kern="1200" dirty="0">
                <a:solidFill>
                  <a:schemeClr val="tx1"/>
                </a:solidFill>
                <a:effectLst/>
                <a:latin typeface="+mn-lt"/>
                <a:ea typeface="+mn-ea"/>
                <a:cs typeface="+mn-cs"/>
              </a:rPr>
              <a:t>GPS</a:t>
            </a:r>
            <a:r>
              <a:rPr lang="zh-CN" altLang="en-US" sz="1200" b="0" i="0" kern="1200" dirty="0">
                <a:solidFill>
                  <a:schemeClr val="tx1"/>
                </a:solidFill>
                <a:effectLst/>
                <a:latin typeface="+mn-lt"/>
                <a:ea typeface="+mn-ea"/>
                <a:cs typeface="+mn-cs"/>
              </a:rPr>
              <a:t>、攝影機、雷達等感測器的資料、判斷出與附近車輛的距離、判斷是否接近目的地，根據判斷的結果，車子會做出相對應的變換車道、加減速的動作。這些動作也會回饋影響到下個時間點這輛車和其他車子接收到的</a:t>
            </a:r>
            <a:r>
              <a:rPr lang="en-US" altLang="zh-CN" sz="1200" b="0" i="0" kern="1200" dirty="0">
                <a:solidFill>
                  <a:schemeClr val="tx1"/>
                </a:solidFill>
                <a:effectLst/>
                <a:latin typeface="+mn-lt"/>
                <a:ea typeface="+mn-ea"/>
                <a:cs typeface="+mn-cs"/>
              </a:rPr>
              <a:t>sensor</a:t>
            </a:r>
            <a:r>
              <a:rPr lang="zh-CN" altLang="en-US" sz="1200" b="0" i="0" kern="1200" dirty="0">
                <a:solidFill>
                  <a:schemeClr val="tx1"/>
                </a:solidFill>
                <a:effectLst/>
                <a:latin typeface="+mn-lt"/>
                <a:ea typeface="+mn-ea"/>
                <a:cs typeface="+mn-cs"/>
              </a:rPr>
              <a:t>資料。</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13</a:t>
            </a:fld>
            <a:endParaRPr kumimoji="1" lang="zh-TW" altLang="en-US"/>
          </a:p>
        </p:txBody>
      </p:sp>
    </p:spTree>
    <p:extLst>
      <p:ext uri="{BB962C8B-B14F-4D97-AF65-F5344CB8AC3E}">
        <p14:creationId xmlns:p14="http://schemas.microsoft.com/office/powerpoint/2010/main" val="200153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聽起來很美好也很方便的世界，不是嗎？物聯網這樣的特性，以及和實體世界強大的互動能力，在資安專家的眼中反而是個洪水猛獸，是個夢魘。為什麼呢？首先，物聯網就像是長出手腳的網路，以往被限制在虛擬世界的，被關在網路的攻擊和威脅，現在也可以威脅到實體世界的人事物了，像是大家每天都在使用的家電與運輸工具、智慧手錶等等，</a:t>
            </a:r>
            <a:r>
              <a:rPr lang="zh-CN" altLang="en-US" dirty="0"/>
              <a:t>資安威脅可以影響到人身安全</a:t>
            </a:r>
            <a:r>
              <a:rPr lang="zh-CN" altLang="en-US" sz="1200" b="0" i="0" kern="1200" dirty="0">
                <a:solidFill>
                  <a:schemeClr val="tx1"/>
                </a:solidFill>
                <a:effectLst/>
                <a:latin typeface="+mn-lt"/>
                <a:ea typeface="+mn-ea"/>
                <a:cs typeface="+mn-cs"/>
              </a:rPr>
              <a:t>。此外，除了前面說的，從</a:t>
            </a:r>
            <a:r>
              <a:rPr lang="en-US" altLang="zh-CN" sz="1200" b="0" i="0" kern="1200" dirty="0">
                <a:solidFill>
                  <a:schemeClr val="tx1"/>
                </a:solidFill>
                <a:effectLst/>
                <a:latin typeface="+mn-lt"/>
                <a:ea typeface="+mn-ea"/>
                <a:cs typeface="+mn-cs"/>
              </a:rPr>
              <a:t>cyber</a:t>
            </a:r>
            <a:r>
              <a:rPr lang="zh-CN" altLang="en-US" sz="1200" b="0" i="0" kern="1200" dirty="0">
                <a:solidFill>
                  <a:schemeClr val="tx1"/>
                </a:solidFill>
                <a:effectLst/>
                <a:latin typeface="+mn-lt"/>
                <a:ea typeface="+mn-ea"/>
                <a:cs typeface="+mn-cs"/>
              </a:rPr>
              <a:t>到</a:t>
            </a:r>
            <a:r>
              <a:rPr lang="en-US" altLang="zh-CN" sz="1200" b="0" i="0" kern="1200" dirty="0">
                <a:solidFill>
                  <a:schemeClr val="tx1"/>
                </a:solidFill>
                <a:effectLst/>
                <a:latin typeface="+mn-lt"/>
                <a:ea typeface="+mn-ea"/>
                <a:cs typeface="+mn-cs"/>
              </a:rPr>
              <a:t>physical world</a:t>
            </a:r>
            <a:r>
              <a:rPr lang="zh-CN" altLang="en-US" sz="1200" b="0" i="0" kern="1200" dirty="0">
                <a:solidFill>
                  <a:schemeClr val="tx1"/>
                </a:solidFill>
                <a:effectLst/>
                <a:latin typeface="+mn-lt"/>
                <a:ea typeface="+mn-ea"/>
                <a:cs typeface="+mn-cs"/>
              </a:rPr>
              <a:t>的攻擊以外，這些物聯網的裝置因為數量眾多，就像是長出成千上萬手腳，如此眾多、數以百萬千萬計的裝置，產生了更大規模的隱憂。</a:t>
            </a:r>
            <a:endParaRPr lang="en-US" altLang="zh-TW"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A2346B-B80A-C843-83BB-D626C6F3E45F}" type="slidenum">
              <a:rPr lang="en-US" smtClean="0"/>
              <a:t>14</a:t>
            </a:fld>
            <a:endParaRPr lang="en-US"/>
          </a:p>
        </p:txBody>
      </p:sp>
    </p:spTree>
    <p:extLst>
      <p:ext uri="{BB962C8B-B14F-4D97-AF65-F5344CB8AC3E}">
        <p14:creationId xmlns:p14="http://schemas.microsoft.com/office/powerpoint/2010/main" val="162536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在攻擊從虛擬世界延伸至實體世界，影響人身安全方面，這邊舉幾個實際發生的攻擊案例以及資安研究員發現的潛在威脅。</a:t>
            </a:r>
            <a:endParaRPr lang="en-US" altLang="zh-CN" dirty="0"/>
          </a:p>
          <a:p>
            <a:r>
              <a:rPr lang="zh-CN" altLang="en-US" dirty="0"/>
              <a:t>第一個例子（左上）。駭客遠端控制車子，操控方向、加減速，造成車禍，這個場景在許多小說電影中都出現過。</a:t>
            </a:r>
            <a:endParaRPr lang="en-US" altLang="zh-CN" dirty="0"/>
          </a:p>
          <a:p>
            <a:r>
              <a:rPr lang="zh-CN" altLang="en-US" dirty="0"/>
              <a:t>在</a:t>
            </a:r>
            <a:r>
              <a:rPr lang="en-US" altLang="zh-CN" dirty="0"/>
              <a:t>2015</a:t>
            </a:r>
            <a:r>
              <a:rPr lang="zh-CN" altLang="en-US" dirty="0"/>
              <a:t>年時，兩位資安研究員（</a:t>
            </a:r>
            <a:r>
              <a:rPr lang="en-US" altLang="zh-CN" dirty="0"/>
              <a:t>Charlie Miller, Chris </a:t>
            </a:r>
            <a:r>
              <a:rPr lang="en-US" altLang="zh-CN" dirty="0" err="1"/>
              <a:t>Valasek</a:t>
            </a:r>
            <a:r>
              <a:rPr lang="en-US" altLang="zh-CN" dirty="0"/>
              <a:t>, </a:t>
            </a:r>
            <a:r>
              <a:rPr lang="zh-CN" altLang="en-US" dirty="0"/>
              <a:t>圖片上的這兩位），成功展示遠端入侵和操控汽車的可能性。他們利用車上娛樂系統的漏洞，進而能遠端控制儀表板、方向盤、煞車、和變速等等。他們的研究成果使得</a:t>
            </a:r>
            <a:r>
              <a:rPr lang="zh-TW" altLang="en-US" dirty="0"/>
              <a:t>克萊斯勒（</a:t>
            </a:r>
            <a:r>
              <a:rPr lang="en-US" altLang="zh-TW" dirty="0"/>
              <a:t>Chrysler</a:t>
            </a:r>
            <a:r>
              <a:rPr lang="zh-TW" altLang="en-US" dirty="0"/>
              <a:t>）公司大規模召回了</a:t>
            </a:r>
            <a:r>
              <a:rPr lang="en-US" altLang="zh-TW" dirty="0"/>
              <a:t>140</a:t>
            </a:r>
            <a:r>
              <a:rPr lang="zh-TW" altLang="en-US" dirty="0"/>
              <a:t>萬輛吉普車（</a:t>
            </a:r>
            <a:r>
              <a:rPr lang="en-US" altLang="zh-TW" dirty="0"/>
              <a:t>Jeep Cherokees</a:t>
            </a:r>
            <a:r>
              <a:rPr lang="zh-TW" altLang="en-US" dirty="0"/>
              <a:t>），並發布了修補程式修復該漏洞。</a:t>
            </a:r>
          </a:p>
        </p:txBody>
      </p:sp>
      <p:sp>
        <p:nvSpPr>
          <p:cNvPr id="4" name="Slide Number Placeholder 3"/>
          <p:cNvSpPr>
            <a:spLocks noGrp="1"/>
          </p:cNvSpPr>
          <p:nvPr>
            <p:ph type="sldNum" sz="quarter" idx="10"/>
          </p:nvPr>
        </p:nvSpPr>
        <p:spPr/>
        <p:txBody>
          <a:bodyPr/>
          <a:lstStyle/>
          <a:p>
            <a:fld id="{B32F1958-A71B-4980-946B-240CA5990AF8}" type="slidenum">
              <a:rPr lang="en-US" smtClean="0"/>
              <a:t>15</a:t>
            </a:fld>
            <a:endParaRPr lang="en-US"/>
          </a:p>
        </p:txBody>
      </p:sp>
    </p:spTree>
    <p:extLst>
      <p:ext uri="{BB962C8B-B14F-4D97-AF65-F5344CB8AC3E}">
        <p14:creationId xmlns:p14="http://schemas.microsoft.com/office/powerpoint/2010/main" val="23648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第二個例子。</a:t>
            </a:r>
            <a:r>
              <a:rPr lang="en-US" altLang="zh-CN" dirty="0"/>
              <a:t>Pacemaker</a:t>
            </a:r>
            <a:r>
              <a:rPr lang="zh-CN" altLang="en-US" dirty="0"/>
              <a:t>，心律調節器。駭客遠端入侵受害者的心律調節器，耗盡電量、或是影響心跳，危及患者的生命安全。這樣傷人於無形的手法，以往也是小說電影的情節，在美國影集</a:t>
            </a:r>
            <a:r>
              <a:rPr lang="en-US" altLang="zh-CN" dirty="0"/>
              <a:t>Homeland</a:t>
            </a:r>
            <a:r>
              <a:rPr lang="zh-CN" altLang="en-US" dirty="0"/>
              <a:t>以及電玩遊戲</a:t>
            </a:r>
            <a:r>
              <a:rPr lang="en-US" altLang="zh-CN" dirty="0"/>
              <a:t>watch dogs</a:t>
            </a:r>
            <a:r>
              <a:rPr lang="zh-CN" altLang="en-US" dirty="0"/>
              <a:t>中都出現過。</a:t>
            </a:r>
            <a:endParaRPr lang="en-US" altLang="zh-CN" dirty="0"/>
          </a:p>
          <a:p>
            <a:r>
              <a:rPr lang="zh-CN" altLang="en-US" dirty="0"/>
              <a:t>早在</a:t>
            </a:r>
            <a:r>
              <a:rPr lang="en-US" altLang="zh-CN" dirty="0"/>
              <a:t>2012</a:t>
            </a:r>
            <a:r>
              <a:rPr lang="zh-CN" altLang="en-US" dirty="0"/>
              <a:t>年時，就有資安研究員成功找到入侵的手法，然而這位研究員在</a:t>
            </a:r>
            <a:r>
              <a:rPr lang="en-US" altLang="zh-CN" dirty="0"/>
              <a:t>2013</a:t>
            </a:r>
            <a:r>
              <a:rPr lang="zh-CN" altLang="en-US" dirty="0"/>
              <a:t>年要公開發表之前一週不幸過世，讓這整件事也蒙上些離奇的色彩。</a:t>
            </a:r>
            <a:endParaRPr lang="en-US" altLang="zh-CN" dirty="0"/>
          </a:p>
          <a:p>
            <a:r>
              <a:rPr lang="en-US" altLang="zh-CN" dirty="0"/>
              <a:t>FDA</a:t>
            </a:r>
            <a:r>
              <a:rPr lang="zh-TW" altLang="en-US" dirty="0"/>
              <a:t>美國食品藥品監督管理局在</a:t>
            </a:r>
            <a:r>
              <a:rPr lang="en-US" altLang="zh-TW" dirty="0"/>
              <a:t>2017</a:t>
            </a:r>
            <a:r>
              <a:rPr lang="zh-CN" altLang="en-US" dirty="0"/>
              <a:t>年時，召回了將近</a:t>
            </a:r>
            <a:r>
              <a:rPr lang="en-US" altLang="zh-CN" dirty="0"/>
              <a:t>50</a:t>
            </a:r>
            <a:r>
              <a:rPr lang="zh-CN" altLang="en-US" dirty="0"/>
              <a:t>萬個有潛在資安風險的心律調節器，進行韌體更新。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除了心律調節器，還有其他植入式的醫療裝置</a:t>
            </a:r>
            <a:r>
              <a:rPr lang="en-US" altLang="zh-CN" dirty="0"/>
              <a:t>(</a:t>
            </a:r>
            <a:r>
              <a:rPr lang="en-US" altLang="zh-TW" dirty="0"/>
              <a:t>Implantable medical devices)</a:t>
            </a:r>
            <a:r>
              <a:rPr lang="zh-TW" altLang="en-US" dirty="0"/>
              <a:t>，</a:t>
            </a:r>
            <a:r>
              <a:rPr lang="zh-CN" altLang="en-US" dirty="0"/>
              <a:t>像是胰島素幫浦</a:t>
            </a:r>
            <a:r>
              <a:rPr lang="en-US" altLang="zh-CN" dirty="0"/>
              <a:t>(Insulin pump)</a:t>
            </a:r>
            <a:r>
              <a:rPr lang="zh-CN" altLang="en-US" dirty="0"/>
              <a:t>等等，一旦受到未經授權的操控，都是非常可怕的。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這裡有個小故事，美國某一任的副總統</a:t>
            </a:r>
            <a:r>
              <a:rPr lang="zh-TW" altLang="en-US" dirty="0"/>
              <a:t>錢尼</a:t>
            </a:r>
            <a:r>
              <a:rPr lang="en-US" altLang="zh-TW" dirty="0"/>
              <a:t>(Dick Cheney)</a:t>
            </a:r>
            <a:r>
              <a:rPr lang="zh-CN" altLang="en-US" dirty="0"/>
              <a:t>小布希的副手，如果有看過電影</a:t>
            </a:r>
            <a:r>
              <a:rPr lang="en-US" altLang="zh-CN" dirty="0"/>
              <a:t>Vice</a:t>
            </a:r>
            <a:r>
              <a:rPr lang="zh-CN" altLang="en-US" dirty="0"/>
              <a:t>的話，就是那一位主角，他的醫生把他的心律調節器的無線功能關掉了，因為怕有刺客會透過這個方式暗殺他。</a:t>
            </a:r>
            <a:endParaRPr lang="en-US" altLang="zh-TW" dirty="0"/>
          </a:p>
        </p:txBody>
      </p:sp>
      <p:sp>
        <p:nvSpPr>
          <p:cNvPr id="4" name="Slide Number Placeholder 3"/>
          <p:cNvSpPr>
            <a:spLocks noGrp="1"/>
          </p:cNvSpPr>
          <p:nvPr>
            <p:ph type="sldNum" sz="quarter" idx="10"/>
          </p:nvPr>
        </p:nvSpPr>
        <p:spPr/>
        <p:txBody>
          <a:bodyPr/>
          <a:lstStyle/>
          <a:p>
            <a:fld id="{B32F1958-A71B-4980-946B-240CA5990AF8}" type="slidenum">
              <a:rPr lang="en-US" smtClean="0"/>
              <a:t>16</a:t>
            </a:fld>
            <a:endParaRPr lang="en-US"/>
          </a:p>
        </p:txBody>
      </p:sp>
    </p:spTree>
    <p:extLst>
      <p:ext uri="{BB962C8B-B14F-4D97-AF65-F5344CB8AC3E}">
        <p14:creationId xmlns:p14="http://schemas.microsoft.com/office/powerpoint/2010/main" val="396885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第三個例子，是針對物聯網的勒索軟體。</a:t>
            </a:r>
            <a:endParaRPr lang="en-US" altLang="zh-CN" dirty="0"/>
          </a:p>
          <a:p>
            <a:r>
              <a:rPr lang="zh-CN" altLang="en-US" dirty="0"/>
              <a:t>勒索軟體</a:t>
            </a:r>
            <a:r>
              <a:rPr lang="en-US" altLang="zh-CN" dirty="0"/>
              <a:t>(ransomware)</a:t>
            </a:r>
            <a:r>
              <a:rPr lang="zh-CN" altLang="en-US" dirty="0"/>
              <a:t>是惡意軟體的一種，那以往一個常見的勒索軟體的手法是會加密受害者電腦裡的所有檔案，受害者要付贖金（通常是透過密碼貨幣，像是</a:t>
            </a:r>
            <a:r>
              <a:rPr lang="en-US" altLang="zh-CN" dirty="0"/>
              <a:t>bitcoin</a:t>
            </a:r>
            <a:r>
              <a:rPr lang="zh-CN" altLang="en-US" dirty="0"/>
              <a:t>）之後，攻擊者才會提供解密的金鑰，讓受害者把資料贖回來。但物聯網的出現，也讓攻擊手法變得相當多元有創意。例如右上方圖片中顯示的是被駭的溫度調節器，攻擊者勒索的方式是把房間的溫度調得很熱或很冷，螢幕上顯示說要受害者付錢，才會把溫度調回來。</a:t>
            </a:r>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17</a:t>
            </a:fld>
            <a:endParaRPr lang="en-US"/>
          </a:p>
        </p:txBody>
      </p:sp>
    </p:spTree>
    <p:extLst>
      <p:ext uri="{BB962C8B-B14F-4D97-AF65-F5344CB8AC3E}">
        <p14:creationId xmlns:p14="http://schemas.microsoft.com/office/powerpoint/2010/main" val="1837765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第四個例子。剛提到物聯網的特色是會和環境互動，要透過</a:t>
            </a:r>
            <a:r>
              <a:rPr lang="en-US" altLang="zh-CN" dirty="0"/>
              <a:t>sensors</a:t>
            </a:r>
            <a:r>
              <a:rPr lang="zh-CN" altLang="en-US" dirty="0"/>
              <a:t>感知外界的變化，並做出決策。</a:t>
            </a:r>
            <a:endParaRPr lang="en-US" altLang="zh-CN" dirty="0"/>
          </a:p>
          <a:p>
            <a:r>
              <a:rPr lang="zh-CN" altLang="en-US" dirty="0"/>
              <a:t>然而，這些</a:t>
            </a:r>
            <a:r>
              <a:rPr lang="en-US" altLang="zh-CN" dirty="0"/>
              <a:t>sensing</a:t>
            </a:r>
            <a:r>
              <a:rPr lang="zh-CN" altLang="en-US" dirty="0"/>
              <a:t>到的外界的資訊，可能會有</a:t>
            </a:r>
            <a:r>
              <a:rPr lang="en-US" altLang="zh-CN" dirty="0"/>
              <a:t>noise</a:t>
            </a:r>
            <a:r>
              <a:rPr lang="zh-CN" altLang="en-US" dirty="0"/>
              <a:t>雜訊，甚至這些</a:t>
            </a:r>
            <a:r>
              <a:rPr lang="en-US" altLang="zh-CN" dirty="0"/>
              <a:t>data</a:t>
            </a:r>
            <a:r>
              <a:rPr lang="zh-CN" altLang="en-US" dirty="0"/>
              <a:t>可能是被污染的</a:t>
            </a:r>
            <a:r>
              <a:rPr lang="en-US" altLang="zh-CN" dirty="0"/>
              <a:t>(polluted)</a:t>
            </a:r>
            <a:r>
              <a:rPr lang="zh-CN" altLang="en-US" dirty="0"/>
              <a:t>被惡意操弄的。這些被惡意操弄的</a:t>
            </a:r>
            <a:r>
              <a:rPr lang="en-US" altLang="zh-CN" dirty="0"/>
              <a:t>sensing data</a:t>
            </a:r>
            <a:r>
              <a:rPr lang="zh-CN" altLang="en-US" dirty="0"/>
              <a:t>，就可能導致判斷錯誤，造成危險。</a:t>
            </a:r>
            <a:endParaRPr lang="en-US" altLang="zh-CN" dirty="0"/>
          </a:p>
          <a:p>
            <a:r>
              <a:rPr lang="zh-CN" altLang="en-US" dirty="0"/>
              <a:t>舉例來說，物聯網的眼睛，常常是透過影像辨識，看到周遭環境。像是自駕車，可以透過影像辨識，判斷交通號誌為何。然而，左下角這張圖，是一個密西根大學的團隊的研究發現，他們可以透過在交通號誌上貼一些看似無害的小貼紙，讓自駕車把</a:t>
            </a:r>
            <a:r>
              <a:rPr lang="en-US" altLang="zh-CN" dirty="0"/>
              <a:t>stop sign </a:t>
            </a:r>
            <a:r>
              <a:rPr lang="zh-CN" altLang="en-US" dirty="0"/>
              <a:t>看成是要加速。</a:t>
            </a:r>
            <a:endParaRPr lang="en-US" altLang="zh-CN" dirty="0"/>
          </a:p>
          <a:p>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18</a:t>
            </a:fld>
            <a:endParaRPr lang="en-US"/>
          </a:p>
        </p:txBody>
      </p:sp>
    </p:spTree>
    <p:extLst>
      <p:ext uri="{BB962C8B-B14F-4D97-AF65-F5344CB8AC3E}">
        <p14:creationId xmlns:p14="http://schemas.microsoft.com/office/powerpoint/2010/main" val="213225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甚至當武器也成為物聯網的一部分，無論是步槍或是軍用無人機。</a:t>
            </a:r>
            <a:endParaRPr lang="en-US" altLang="zh-CN" dirty="0"/>
          </a:p>
          <a:p>
            <a:r>
              <a:rPr lang="zh-CN" altLang="en-US" dirty="0"/>
              <a:t>除了倫理上的議題，這些殺傷力很大的裝備，若遭到未經授權的人員劫持，那後果就會很嚴重。</a:t>
            </a:r>
            <a:endParaRPr lang="en-US" altLang="zh-CN" dirty="0"/>
          </a:p>
          <a:p>
            <a:r>
              <a:rPr lang="zh-CN" altLang="en-US" dirty="0"/>
              <a:t>下方中間是一隻</a:t>
            </a:r>
            <a:r>
              <a:rPr lang="en-US" altLang="zh-CN" dirty="0"/>
              <a:t>Linux-powered rifle</a:t>
            </a:r>
            <a:r>
              <a:rPr lang="zh-CN" altLang="en-US" dirty="0"/>
              <a:t>，以及下方的補充資料連結裡可以看到資安研究員發現的一些潛在資安風險。</a:t>
            </a:r>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19</a:t>
            </a:fld>
            <a:endParaRPr lang="en-US"/>
          </a:p>
        </p:txBody>
      </p:sp>
    </p:spTree>
    <p:extLst>
      <p:ext uri="{BB962C8B-B14F-4D97-AF65-F5344CB8AC3E}">
        <p14:creationId xmlns:p14="http://schemas.microsoft.com/office/powerpoint/2010/main" val="1842183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這個課程模組總共分成五個單元。</a:t>
            </a:r>
            <a:endParaRPr lang="en-US" altLang="zh-TW" dirty="0"/>
          </a:p>
          <a:p>
            <a:r>
              <a:rPr lang="zh-TW" altLang="en-US" dirty="0"/>
              <a:t>除了第一個單元的簡介之外，接下來的四個單元我們會討論</a:t>
            </a:r>
            <a:r>
              <a:rPr lang="zh-CN" altLang="en-US" dirty="0"/>
              <a:t>物聯網各個面向的資安議題，包括</a:t>
            </a:r>
            <a:r>
              <a:rPr lang="zh-TW" altLang="en-US" dirty="0"/>
              <a:t>通訊協定、軟體、韌體、硬體到應用層等面向。</a:t>
            </a:r>
            <a:endParaRPr lang="en-US" altLang="zh-TW" dirty="0"/>
          </a:p>
          <a:p>
            <a:r>
              <a:rPr lang="zh-CN" altLang="en-US" dirty="0"/>
              <a:t>除了會涵蓋資訊安全和物聯網的相關核心概念之外，也會介紹針對物聯網資安的新興的攻防技術。我們也會探討熱門的物聯網應用、如智慧家庭、無人機、語音助理等等，一方面增進了人類生活的便利性，另一方面是否也帶來了新的資安風險和疑慮。</a:t>
            </a:r>
            <a:endParaRPr lang="en-US"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2</a:t>
            </a:fld>
            <a:endParaRPr kumimoji="1" lang="zh-TW" altLang="en-US"/>
          </a:p>
        </p:txBody>
      </p:sp>
    </p:spTree>
    <p:extLst>
      <p:ext uri="{BB962C8B-B14F-4D97-AF65-F5344CB8AC3E}">
        <p14:creationId xmlns:p14="http://schemas.microsoft.com/office/powerpoint/2010/main" val="41989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剛剛五個例子顯示了物聯網的資安問題會影響到現實世界的人身安全。</a:t>
            </a:r>
            <a:endParaRPr lang="en-US" altLang="zh-CN" dirty="0"/>
          </a:p>
          <a:p>
            <a:r>
              <a:rPr lang="zh-CN" altLang="en-US" dirty="0"/>
              <a:t>再來第二個物聯網的資安問題的特性是，剛剛有提過的，強調物聯網的裝置數量很多很多，有個著名的預測是到了</a:t>
            </a:r>
            <a:r>
              <a:rPr lang="en-US" altLang="zh-CN" dirty="0"/>
              <a:t>2020</a:t>
            </a:r>
            <a:r>
              <a:rPr lang="zh-CN" altLang="en-US" dirty="0"/>
              <a:t>年，會有</a:t>
            </a:r>
            <a:r>
              <a:rPr lang="en-US" altLang="zh-CN" dirty="0"/>
              <a:t>5.8 billion 58</a:t>
            </a:r>
            <a:r>
              <a:rPr lang="zh-CN" altLang="en-US" dirty="0"/>
              <a:t>億台物聯網的設備，快追上世界人口以及手機的數量。</a:t>
            </a:r>
            <a:endParaRPr lang="en-US" altLang="zh-CN" dirty="0"/>
          </a:p>
          <a:p>
            <a:r>
              <a:rPr lang="zh-CN" altLang="en-US" dirty="0"/>
              <a:t>然而這些物聯網設備其中有很大一部分的資安防護是非常不足的，這個單元最後我們也會討論為什麼</a:t>
            </a:r>
            <a:r>
              <a:rPr lang="en-US" altLang="zh-CN" dirty="0"/>
              <a:t>IoT</a:t>
            </a:r>
            <a:r>
              <a:rPr lang="zh-CN" altLang="en-US" dirty="0"/>
              <a:t>的資安防護現況會普遍這麼的弱。</a:t>
            </a:r>
            <a:endParaRPr lang="en-US" altLang="zh-CN" dirty="0"/>
          </a:p>
          <a:p>
            <a:r>
              <a:rPr lang="zh-CN" altLang="en-US" dirty="0"/>
              <a:t>那這樣的現況會導致什麼後果呢？</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第一個就是對攻擊者來說，物聯網是個超棒的樂園，有非常多毫無防備的裝置或是防護薄弱的裝置暴露在網路上，隨隨便便就可以收割一大堆，佔為己用，對攻擊者來說這些是免費的資源。特別是當作所謂的</a:t>
            </a:r>
            <a:r>
              <a:rPr lang="en-US" altLang="zh-CN" dirty="0"/>
              <a:t>bot</a:t>
            </a:r>
            <a:r>
              <a:rPr lang="zh-CN" altLang="en-US" dirty="0"/>
              <a:t>，殭屍電腦，或是有人也叫肉雞，就是可以被攻擊者遠端操控的機器。那一大堆的</a:t>
            </a:r>
            <a:r>
              <a:rPr lang="en-US" altLang="zh-CN" dirty="0"/>
              <a:t>bot</a:t>
            </a:r>
            <a:r>
              <a:rPr lang="zh-CN" altLang="en-US" dirty="0"/>
              <a:t>機器，我們就叫他們</a:t>
            </a:r>
            <a:r>
              <a:rPr lang="en-US" altLang="zh-CN" dirty="0"/>
              <a:t>botnet</a:t>
            </a:r>
            <a:r>
              <a:rPr lang="zh-CN" altLang="en-US" dirty="0"/>
              <a:t>殭屍網路。這一些</a:t>
            </a:r>
            <a:r>
              <a:rPr lang="en-US" altLang="zh-CN" dirty="0"/>
              <a:t>bot</a:t>
            </a:r>
            <a:r>
              <a:rPr lang="zh-CN" altLang="en-US" dirty="0"/>
              <a:t>或</a:t>
            </a:r>
            <a:r>
              <a:rPr lang="en-US" altLang="zh-CN" dirty="0"/>
              <a:t>botnet</a:t>
            </a:r>
            <a:r>
              <a:rPr lang="zh-CN" altLang="en-US" dirty="0"/>
              <a:t>可以做什麼？一種就是可以拿來攻擊別人，例如做所謂的分散式阻斷服務攻擊，</a:t>
            </a:r>
            <a:r>
              <a:rPr lang="en-US" altLang="zh-CN" dirty="0"/>
              <a:t>distributed denial of service</a:t>
            </a:r>
            <a:r>
              <a:rPr lang="zh-TW" altLang="en-US" dirty="0"/>
              <a:t> </a:t>
            </a:r>
            <a:r>
              <a:rPr lang="en-US" altLang="zh-TW" dirty="0"/>
              <a:t>attack(DDoS)</a:t>
            </a:r>
            <a:r>
              <a:rPr lang="zh-TW" altLang="en-US" dirty="0"/>
              <a:t>，藉由發送大量的網路流量，癱瘓受害者的服務。投影片上的是兩個知名的案例，</a:t>
            </a:r>
            <a:r>
              <a:rPr lang="en-US" altLang="zh-TW" dirty="0" err="1"/>
              <a:t>Mirai</a:t>
            </a:r>
            <a:r>
              <a:rPr lang="zh-CN" altLang="en-US" dirty="0"/>
              <a:t>和</a:t>
            </a:r>
            <a:r>
              <a:rPr lang="en-US" altLang="zh-CN" dirty="0"/>
              <a:t>reaper</a:t>
            </a:r>
            <a:r>
              <a:rPr lang="zh-CN" altLang="en-US" dirty="0"/>
              <a:t>這兩個</a:t>
            </a:r>
            <a:r>
              <a:rPr lang="en-US" altLang="zh-CN" dirty="0"/>
              <a:t>IoT botnet</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Mirai</a:t>
            </a:r>
            <a:r>
              <a:rPr lang="zh-CN" altLang="en-US" dirty="0"/>
              <a:t>是在</a:t>
            </a:r>
            <a:r>
              <a:rPr lang="en-US" altLang="zh-CN" dirty="0"/>
              <a:t>2016</a:t>
            </a:r>
            <a:r>
              <a:rPr lang="zh-CN" altLang="en-US" dirty="0"/>
              <a:t>年時，肆虐全球的一個</a:t>
            </a:r>
            <a:r>
              <a:rPr lang="en-US" altLang="zh-CN" dirty="0"/>
              <a:t>botnet</a:t>
            </a:r>
            <a:r>
              <a:rPr lang="zh-CN" altLang="en-US" dirty="0"/>
              <a:t>，感染了數十萬（有些研究稱將近百萬）的</a:t>
            </a:r>
            <a:r>
              <a:rPr lang="en-US" altLang="zh-CN" dirty="0"/>
              <a:t>IoT</a:t>
            </a:r>
            <a:r>
              <a:rPr lang="zh-CN" altLang="en-US" dirty="0"/>
              <a:t>裝置，在</a:t>
            </a:r>
            <a:r>
              <a:rPr lang="en-US" altLang="zh-CN" dirty="0"/>
              <a:t>2016</a:t>
            </a:r>
            <a:r>
              <a:rPr lang="zh-CN" altLang="en-US" dirty="0"/>
              <a:t>年</a:t>
            </a:r>
            <a:r>
              <a:rPr lang="en-US" altLang="zh-CN" dirty="0"/>
              <a:t>9</a:t>
            </a:r>
            <a:r>
              <a:rPr lang="zh-CN" altLang="en-US" dirty="0"/>
              <a:t>月時，造成了當時破紀錄的</a:t>
            </a:r>
            <a:r>
              <a:rPr lang="en-US" altLang="zh-CN" dirty="0"/>
              <a:t>620Gbps</a:t>
            </a:r>
            <a:r>
              <a:rPr lang="zh-CN" altLang="en-US" dirty="0"/>
              <a:t>的</a:t>
            </a:r>
            <a:r>
              <a:rPr lang="en-US" altLang="zh-CN" dirty="0"/>
              <a:t>DDoS</a:t>
            </a:r>
            <a:r>
              <a:rPr lang="zh-CN" altLang="en-US" dirty="0"/>
              <a:t>，</a:t>
            </a:r>
            <a:r>
              <a:rPr lang="en-US" altLang="zh-CN" dirty="0"/>
              <a:t>2016</a:t>
            </a:r>
            <a:r>
              <a:rPr lang="zh-CN" altLang="en-US" dirty="0"/>
              <a:t>年</a:t>
            </a:r>
            <a:r>
              <a:rPr lang="en-US" altLang="zh-CN" dirty="0"/>
              <a:t>10</a:t>
            </a:r>
            <a:r>
              <a:rPr lang="zh-CN" altLang="en-US" dirty="0"/>
              <a:t>月時，癱瘓了</a:t>
            </a:r>
            <a:r>
              <a:rPr lang="en-US" altLang="zh-TW" dirty="0" err="1"/>
              <a:t>Dyn</a:t>
            </a:r>
            <a:r>
              <a:rPr lang="en-US" altLang="zh-TW" dirty="0"/>
              <a:t> DNS service provider</a:t>
            </a:r>
            <a:r>
              <a:rPr lang="zh-TW" altLang="en-US" dirty="0"/>
              <a:t>，間接癱瘓許多大公司包括</a:t>
            </a:r>
            <a:r>
              <a:rPr lang="en-US" altLang="zh-TW" dirty="0"/>
              <a:t>GitHub, Twitter, Reddit, Netflix, Airbnb, </a:t>
            </a:r>
            <a:r>
              <a:rPr lang="en-US" altLang="zh-TW" dirty="0" err="1"/>
              <a:t>etc</a:t>
            </a:r>
            <a:r>
              <a:rPr lang="zh-CN" altLang="en-US" dirty="0"/>
              <a:t>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關於</a:t>
            </a:r>
            <a:r>
              <a:rPr lang="en-US" altLang="zh-CN" dirty="0" err="1"/>
              <a:t>Mirai</a:t>
            </a:r>
            <a:r>
              <a:rPr lang="zh-CN" altLang="en-US" dirty="0"/>
              <a:t>有滿多有趣的故事或是傳聞，例如說</a:t>
            </a:r>
            <a:r>
              <a:rPr lang="en-US" altLang="zh-CN" dirty="0" err="1"/>
              <a:t>Mirai</a:t>
            </a:r>
            <a:r>
              <a:rPr lang="zh-CN" altLang="en-US" dirty="0"/>
              <a:t>的開發者其實當初是想要打擊其他</a:t>
            </a:r>
            <a:r>
              <a:rPr lang="en-US" altLang="zh-CN" dirty="0" err="1"/>
              <a:t>minecraft</a:t>
            </a:r>
            <a:r>
              <a:rPr lang="zh-TW" altLang="en-US" dirty="0"/>
              <a:t> </a:t>
            </a:r>
            <a:r>
              <a:rPr lang="zh-CN" altLang="en-US" dirty="0"/>
              <a:t>私服的經營者，學術界這個惡意軟體也有相當詳盡的分析，可以參考投影片下方的連結。</a:t>
            </a:r>
            <a:endParaRPr lang="en-US" altLang="zh-CN" dirty="0"/>
          </a:p>
        </p:txBody>
      </p:sp>
      <p:sp>
        <p:nvSpPr>
          <p:cNvPr id="4" name="Slide Number Placeholder 3"/>
          <p:cNvSpPr>
            <a:spLocks noGrp="1"/>
          </p:cNvSpPr>
          <p:nvPr>
            <p:ph type="sldNum" sz="quarter" idx="10"/>
          </p:nvPr>
        </p:nvSpPr>
        <p:spPr/>
        <p:txBody>
          <a:bodyPr/>
          <a:lstStyle/>
          <a:p>
            <a:fld id="{70A2346B-B80A-C843-83BB-D626C6F3E45F}" type="slidenum">
              <a:rPr lang="en-US" smtClean="0"/>
              <a:t>20</a:t>
            </a:fld>
            <a:endParaRPr lang="en-US"/>
          </a:p>
        </p:txBody>
      </p:sp>
    </p:spTree>
    <p:extLst>
      <p:ext uri="{BB962C8B-B14F-4D97-AF65-F5344CB8AC3E}">
        <p14:creationId xmlns:p14="http://schemas.microsoft.com/office/powerpoint/2010/main" val="106422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同學們可能會想說這些惡意軟體一定技術高超，利用了許多高深的漏洞技術，才可以感染這麼多</a:t>
            </a:r>
            <a:r>
              <a:rPr lang="en-US" altLang="zh-CN" dirty="0"/>
              <a:t>IoT</a:t>
            </a:r>
            <a:r>
              <a:rPr lang="zh-CN" altLang="en-US" dirty="0"/>
              <a:t>設備。其實不然。</a:t>
            </a:r>
            <a:endParaRPr lang="en-US" altLang="zh-CN" dirty="0"/>
          </a:p>
          <a:p>
            <a:r>
              <a:rPr lang="en-US" altLang="zh-TW" dirty="0" err="1"/>
              <a:t>Mirai</a:t>
            </a:r>
            <a:r>
              <a:rPr lang="zh-CN" altLang="en-US" dirty="0"/>
              <a:t>運用了很簡單的手法：這個惡意軟體會掃描</a:t>
            </a:r>
            <a:r>
              <a:rPr lang="en-US" altLang="zh-CN" dirty="0"/>
              <a:t>IPv4</a:t>
            </a:r>
            <a:r>
              <a:rPr lang="zh-CN" altLang="en-US" dirty="0"/>
              <a:t>的位址，試試看有沒有能連線的</a:t>
            </a:r>
            <a:r>
              <a:rPr lang="en-US" altLang="zh-CN" dirty="0"/>
              <a:t>IP</a:t>
            </a:r>
            <a:r>
              <a:rPr lang="zh-CN" altLang="en-US" dirty="0"/>
              <a:t>，如果連得上，就試試</a:t>
            </a:r>
            <a:r>
              <a:rPr lang="en-US" altLang="zh-CN" dirty="0"/>
              <a:t>62</a:t>
            </a:r>
            <a:r>
              <a:rPr lang="zh-CN" altLang="en-US" dirty="0"/>
              <a:t>組常見的預設帳號密碼（像是</a:t>
            </a:r>
            <a:r>
              <a:rPr lang="en-US" altLang="zh-CN" dirty="0"/>
              <a:t>admin/admin</a:t>
            </a:r>
            <a:r>
              <a:rPr lang="zh-CN" altLang="en-US" dirty="0"/>
              <a:t>）。</a:t>
            </a:r>
            <a:r>
              <a:rPr lang="en-US" altLang="zh-CN" dirty="0"/>
              <a:t>That’s all</a:t>
            </a:r>
            <a:r>
              <a:rPr lang="zh-CN" altLang="en-US" dirty="0"/>
              <a:t>。光是這樣就如此成功。</a:t>
            </a:r>
            <a:endParaRPr lang="en-US" altLang="zh-CN" dirty="0"/>
          </a:p>
          <a:p>
            <a:r>
              <a:rPr lang="zh-CN" altLang="en-US" dirty="0"/>
              <a:t>時至今日網路上還是持續不斷有惡意使用者在掃描，看看是否有機可趁，一台物聯網裝置沒改預設帳號密碼、沒有做好防護就連上公開網路的話，在短短幾分鐘之內，就會被入侵。</a:t>
            </a:r>
            <a:endParaRPr lang="en-US" altLang="zh-CN" dirty="0"/>
          </a:p>
          <a:p>
            <a:r>
              <a:rPr lang="zh-CN" altLang="en-US" dirty="0"/>
              <a:t>就像是三不五時會有壞人來試試每個人的家門有沒有鎖，沒鎖上就直接開門進入了。</a:t>
            </a:r>
            <a:endParaRPr lang="en-US" altLang="zh-CN" dirty="0"/>
          </a:p>
          <a:p>
            <a:r>
              <a:rPr lang="zh-CN" altLang="en-US" dirty="0"/>
              <a:t>右上角的這個截圖是針對網路攝影機的例子，</a:t>
            </a:r>
            <a:r>
              <a:rPr lang="zh-TW" altLang="en-US" dirty="0"/>
              <a:t>一樣如果你買了網路攝影機很開心，直接連上公開網路，沒有改掉管理員的預設帳號密碼，很快你的攝影機的畫面，就會出現在網路上的某個角落，任陌生人觀看。</a:t>
            </a:r>
            <a:endParaRPr lang="en-US" altLang="zh-CN" dirty="0"/>
          </a:p>
        </p:txBody>
      </p:sp>
      <p:sp>
        <p:nvSpPr>
          <p:cNvPr id="4" name="Slide Number Placeholder 3"/>
          <p:cNvSpPr>
            <a:spLocks noGrp="1"/>
          </p:cNvSpPr>
          <p:nvPr>
            <p:ph type="sldNum" sz="quarter" idx="10"/>
          </p:nvPr>
        </p:nvSpPr>
        <p:spPr/>
        <p:txBody>
          <a:bodyPr/>
          <a:lstStyle/>
          <a:p>
            <a:fld id="{70A2346B-B80A-C843-83BB-D626C6F3E45F}" type="slidenum">
              <a:rPr lang="en-US" smtClean="0"/>
              <a:t>21</a:t>
            </a:fld>
            <a:endParaRPr lang="en-US"/>
          </a:p>
        </p:txBody>
      </p:sp>
    </p:spTree>
    <p:extLst>
      <p:ext uri="{BB962C8B-B14F-4D97-AF65-F5344CB8AC3E}">
        <p14:creationId xmlns:p14="http://schemas.microsoft.com/office/powerpoint/2010/main" val="548276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除此之外，這樣大規模的被駭，也會導致大規模、</a:t>
            </a:r>
            <a:r>
              <a:rPr lang="zh-TW" altLang="en-US" dirty="0"/>
              <a:t>無處不在的隱私洩露。剛剛的攝影機的例子，就是一種</a:t>
            </a:r>
            <a:r>
              <a:rPr lang="en-US" altLang="zh-TW" dirty="0"/>
              <a:t>pervasive privacy breach</a:t>
            </a:r>
            <a:r>
              <a:rPr lang="zh-TW" altLang="en-US" dirty="0"/>
              <a:t>。</a:t>
            </a:r>
            <a:endParaRPr lang="en-US" altLang="zh-TW" dirty="0"/>
          </a:p>
          <a:p>
            <a:r>
              <a:rPr lang="zh-TW" altLang="en-US" dirty="0"/>
              <a:t>當然</a:t>
            </a:r>
            <a:r>
              <a:rPr lang="en-US" altLang="zh-TW" dirty="0"/>
              <a:t>privacy</a:t>
            </a:r>
            <a:r>
              <a:rPr lang="zh-CN" altLang="en-US" dirty="0"/>
              <a:t>隱私是比較</a:t>
            </a:r>
            <a:r>
              <a:rPr lang="en-US" altLang="zh-CN" dirty="0"/>
              <a:t>personal</a:t>
            </a:r>
            <a:r>
              <a:rPr lang="zh-CN" altLang="en-US" dirty="0"/>
              <a:t>的感受，有時候隱私外洩也不見得是因為攻擊，但因為無所不在的物聯網裝置，特別是</a:t>
            </a:r>
            <a:r>
              <a:rPr lang="en-US" altLang="zh-CN" dirty="0"/>
              <a:t>wearable</a:t>
            </a:r>
            <a:r>
              <a:rPr lang="zh-CN" altLang="en-US" dirty="0"/>
              <a:t>穿戴式裝置的普及，讓個人的隱私資訊被大規模地收集，如果這些資料沒有妥善的保管處理，也會造成資安的風險。</a:t>
            </a:r>
            <a:endParaRPr lang="en-US" altLang="zh-CN" dirty="0"/>
          </a:p>
          <a:p>
            <a:r>
              <a:rPr lang="zh-CN" altLang="en-US" dirty="0"/>
              <a:t>右下角是一個健身手環</a:t>
            </a:r>
            <a:r>
              <a:rPr lang="en-US" altLang="zh-CN" dirty="0"/>
              <a:t>app </a:t>
            </a:r>
            <a:r>
              <a:rPr lang="en-US" altLang="zh-TW" dirty="0" err="1"/>
              <a:t>Strava</a:t>
            </a:r>
            <a:r>
              <a:rPr lang="zh-CN" altLang="en-US" dirty="0"/>
              <a:t>在</a:t>
            </a:r>
            <a:r>
              <a:rPr lang="en-US" altLang="zh-CN" dirty="0"/>
              <a:t>2017</a:t>
            </a:r>
            <a:r>
              <a:rPr lang="zh-CN" altLang="en-US" dirty="0"/>
              <a:t>年公佈的大數據</a:t>
            </a:r>
            <a:r>
              <a:rPr lang="en-US" altLang="zh-CN" dirty="0"/>
              <a:t>heatmap</a:t>
            </a:r>
            <a:r>
              <a:rPr lang="zh-CN" altLang="en-US" dirty="0"/>
              <a:t>，顯示這個手環的兩千多萬個使用者的疊加後的</a:t>
            </a:r>
            <a:r>
              <a:rPr lang="en-US" altLang="zh-CN" dirty="0"/>
              <a:t>GPS</a:t>
            </a:r>
            <a:r>
              <a:rPr lang="zh-CN" altLang="en-US" dirty="0"/>
              <a:t>軌跡。這個</a:t>
            </a:r>
            <a:r>
              <a:rPr lang="en-US" altLang="zh-CN" dirty="0"/>
              <a:t>open data</a:t>
            </a:r>
            <a:r>
              <a:rPr lang="zh-CN" altLang="en-US" dirty="0"/>
              <a:t>本意良善，可以促進許多應用像是可以看出熱門的慢跑路線之類的。但是公布不久之後就被發現，這個</a:t>
            </a:r>
            <a:r>
              <a:rPr lang="en-US" altLang="zh-CN" dirty="0"/>
              <a:t>heatmap</a:t>
            </a:r>
            <a:r>
              <a:rPr lang="zh-CN" altLang="en-US" dirty="0"/>
              <a:t>似乎洩露了過多敏感資訊，包括美軍的秘密基地的位置。因為有不少軍人帶著</a:t>
            </a:r>
            <a:r>
              <a:rPr lang="en-US" altLang="zh-CN" dirty="0" err="1"/>
              <a:t>strava</a:t>
            </a:r>
            <a:r>
              <a:rPr lang="zh-CN" altLang="en-US" dirty="0"/>
              <a:t>的手環運動，如果在偏遠的地區或戰區像是阿富汗和敘利亞忽然有亮度很高的軌跡出現，就很有可能是秘密基地，而且連基地裡的動線也一覽無遺。</a:t>
            </a:r>
            <a:endParaRPr lang="en-US" altLang="zh-CN" dirty="0"/>
          </a:p>
          <a:p>
            <a:endParaRPr lang="en-US" altLang="zh-TW" dirty="0"/>
          </a:p>
        </p:txBody>
      </p:sp>
      <p:sp>
        <p:nvSpPr>
          <p:cNvPr id="4" name="Slide Number Placeholder 3"/>
          <p:cNvSpPr>
            <a:spLocks noGrp="1"/>
          </p:cNvSpPr>
          <p:nvPr>
            <p:ph type="sldNum" sz="quarter" idx="10"/>
          </p:nvPr>
        </p:nvSpPr>
        <p:spPr/>
        <p:txBody>
          <a:bodyPr/>
          <a:lstStyle/>
          <a:p>
            <a:fld id="{70A2346B-B80A-C843-83BB-D626C6F3E45F}" type="slidenum">
              <a:rPr lang="en-US" smtClean="0"/>
              <a:t>22</a:t>
            </a:fld>
            <a:endParaRPr lang="en-US"/>
          </a:p>
        </p:txBody>
      </p:sp>
    </p:spTree>
    <p:extLst>
      <p:ext uri="{BB962C8B-B14F-4D97-AF65-F5344CB8AC3E}">
        <p14:creationId xmlns:p14="http://schemas.microsoft.com/office/powerpoint/2010/main" val="114025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如果想知道更多不安全的</a:t>
            </a:r>
            <a:r>
              <a:rPr lang="en-US" altLang="zh-CN" dirty="0"/>
              <a:t>IoT</a:t>
            </a:r>
            <a:r>
              <a:rPr lang="zh-CN" altLang="en-US" dirty="0"/>
              <a:t>裝置的例子，這邊有一個網站供同學參考。</a:t>
            </a:r>
            <a:endParaRPr lang="en-US"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23</a:t>
            </a:fld>
            <a:endParaRPr kumimoji="1" lang="zh-TW" altLang="en-US"/>
          </a:p>
        </p:txBody>
      </p:sp>
    </p:spTree>
    <p:extLst>
      <p:ext uri="{BB962C8B-B14F-4D97-AF65-F5344CB8AC3E}">
        <p14:creationId xmlns:p14="http://schemas.microsoft.com/office/powerpoint/2010/main" val="885729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接下來我們會從多個不同的角度來看看</a:t>
            </a:r>
            <a:r>
              <a:rPr lang="zh-TW" altLang="en-US" sz="1200" b="0" i="0" kern="1200" dirty="0">
                <a:solidFill>
                  <a:schemeClr val="tx1"/>
                </a:solidFill>
                <a:effectLst/>
                <a:latin typeface="+mn-lt"/>
                <a:ea typeface="+mn-ea"/>
                <a:cs typeface="+mn-cs"/>
              </a:rPr>
              <a:t>物聯網的</a:t>
            </a:r>
            <a:r>
              <a:rPr lang="en-US" altLang="zh-TW" sz="1200" b="0" i="0" kern="1200" dirty="0">
                <a:solidFill>
                  <a:schemeClr val="tx1"/>
                </a:solidFill>
                <a:effectLst/>
                <a:latin typeface="+mn-lt"/>
                <a:ea typeface="+mn-ea"/>
                <a:cs typeface="+mn-cs"/>
              </a:rPr>
              <a:t>attack surface</a:t>
            </a:r>
            <a:r>
              <a:rPr lang="zh-TW" altLang="en-US" sz="1200" b="0" i="0" kern="1200" dirty="0">
                <a:solidFill>
                  <a:schemeClr val="tx1"/>
                </a:solidFill>
                <a:effectLst/>
                <a:latin typeface="+mn-lt"/>
                <a:ea typeface="+mn-ea"/>
                <a:cs typeface="+mn-cs"/>
              </a:rPr>
              <a:t>，也就是所有攻擊者可能攻擊的目標。換句話說，這些也是我們需要留意並保護的地方。</a:t>
            </a:r>
            <a:r>
              <a:rPr lang="zh-CN" altLang="en-US" sz="1200" b="0" i="0" kern="1200" dirty="0">
                <a:solidFill>
                  <a:schemeClr val="tx1"/>
                </a:solidFill>
                <a:effectLst/>
                <a:latin typeface="+mn-lt"/>
                <a:ea typeface="+mn-ea"/>
                <a:cs typeface="+mn-cs"/>
              </a:rPr>
              <a:t>要注意的是我們的目的並不是要列舉一個完整的清單，而是要帶同學自行思考探索。</a:t>
            </a:r>
            <a:endParaRPr lang="en-US" altLang="zh-CN"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24</a:t>
            </a:fld>
            <a:endParaRPr kumimoji="1" lang="zh-TW" altLang="en-US"/>
          </a:p>
        </p:txBody>
      </p:sp>
    </p:spTree>
    <p:extLst>
      <p:ext uri="{BB962C8B-B14F-4D97-AF65-F5344CB8AC3E}">
        <p14:creationId xmlns:p14="http://schemas.microsoft.com/office/powerpoint/2010/main" val="3065661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a:t>首先美國國家標準暨技術研究院</a:t>
            </a:r>
            <a:r>
              <a:rPr lang="zh-TW" altLang="en-US" b="0" dirty="0"/>
              <a:t> </a:t>
            </a:r>
            <a:r>
              <a:rPr lang="en-US" altLang="zh-TW" b="0" dirty="0"/>
              <a:t>NIST</a:t>
            </a:r>
            <a:r>
              <a:rPr lang="zh-TW" altLang="en-US" b="0" dirty="0"/>
              <a:t>，有</a:t>
            </a:r>
            <a:r>
              <a:rPr lang="zh-CN" altLang="en-US" b="0" dirty="0"/>
              <a:t>提供一個在物聯網資安上的指引。完整的</a:t>
            </a:r>
            <a:r>
              <a:rPr lang="en-US" altLang="zh-CN" b="0" dirty="0"/>
              <a:t>report</a:t>
            </a:r>
            <a:r>
              <a:rPr lang="zh-CN" altLang="en-US" b="0" dirty="0"/>
              <a:t>補充在下方的連結，這邊擷取一些要點。首先</a:t>
            </a:r>
            <a:r>
              <a:rPr lang="en-US" altLang="zh-CN" b="0" dirty="0"/>
              <a:t>NIST</a:t>
            </a:r>
            <a:r>
              <a:rPr lang="zh-CN" altLang="en-US" b="0" dirty="0"/>
              <a:t>提到在</a:t>
            </a:r>
            <a:r>
              <a:rPr lang="en-US" altLang="zh-CN" b="0" dirty="0"/>
              <a:t>IoT security</a:t>
            </a:r>
            <a:r>
              <a:rPr lang="zh-CN" altLang="en-US" b="0" dirty="0"/>
              <a:t>，我們希望保護</a:t>
            </a:r>
            <a:r>
              <a:rPr lang="en-US" altLang="zh-CN" b="0" dirty="0"/>
              <a:t>asset</a:t>
            </a:r>
            <a:r>
              <a:rPr lang="zh-CN" altLang="en-US" b="0" dirty="0"/>
              <a:t>主要有</a:t>
            </a:r>
            <a:r>
              <a:rPr lang="zh-TW" altLang="en-US" sz="1200" b="0" kern="1200" dirty="0">
                <a:solidFill>
                  <a:schemeClr val="tx1"/>
                </a:solidFill>
                <a:latin typeface="+mn-lt"/>
                <a:ea typeface="+mn-ea"/>
                <a:cs typeface="+mn-cs"/>
              </a:rPr>
              <a:t> </a:t>
            </a:r>
            <a:r>
              <a:rPr lang="en-US" altLang="zh-TW" sz="2400" b="0" kern="1200" dirty="0">
                <a:solidFill>
                  <a:schemeClr val="tx1"/>
                </a:solidFill>
                <a:latin typeface="+mn-lt"/>
                <a:ea typeface="+mn-ea"/>
                <a:cs typeface="+mn-cs"/>
              </a:rPr>
              <a:t>device</a:t>
            </a:r>
            <a:r>
              <a:rPr lang="en-US" altLang="zh-TW" sz="2400" kern="1200" dirty="0">
                <a:solidFill>
                  <a:schemeClr val="tx1"/>
                </a:solidFill>
                <a:latin typeface="+mn-lt"/>
                <a:ea typeface="+mn-ea"/>
                <a:cs typeface="+mn-cs"/>
              </a:rPr>
              <a:t> (</a:t>
            </a:r>
            <a:r>
              <a:rPr lang="zh-CN" altLang="en-US" sz="2400" kern="1200" dirty="0">
                <a:solidFill>
                  <a:schemeClr val="tx1"/>
                </a:solidFill>
                <a:latin typeface="+mn-lt"/>
                <a:ea typeface="+mn-ea"/>
                <a:cs typeface="+mn-cs"/>
              </a:rPr>
              <a:t>裝置本身</a:t>
            </a:r>
            <a:r>
              <a:rPr lang="en-US" altLang="zh-CN" sz="2400" kern="1200" dirty="0">
                <a:solidFill>
                  <a:schemeClr val="tx1"/>
                </a:solidFill>
                <a:latin typeface="+mn-lt"/>
                <a:ea typeface="+mn-ea"/>
                <a:cs typeface="+mn-cs"/>
              </a:rPr>
              <a:t>)</a:t>
            </a:r>
            <a:r>
              <a:rPr lang="zh-CN" altLang="en-US" sz="2400" kern="1200" dirty="0">
                <a:solidFill>
                  <a:schemeClr val="tx1"/>
                </a:solidFill>
                <a:latin typeface="+mn-lt"/>
                <a:ea typeface="+mn-ea"/>
                <a:cs typeface="+mn-cs"/>
              </a:rPr>
              <a:t>、</a:t>
            </a:r>
            <a:r>
              <a:rPr lang="en-US" altLang="zh-TW" sz="2400" b="0" kern="1200" dirty="0">
                <a:solidFill>
                  <a:schemeClr val="tx1"/>
                </a:solidFill>
                <a:latin typeface="+mn-lt"/>
                <a:ea typeface="+mn-ea"/>
                <a:cs typeface="+mn-cs"/>
              </a:rPr>
              <a:t>data</a:t>
            </a:r>
            <a:r>
              <a:rPr lang="en-US" altLang="zh-TW" sz="2400" kern="1200" dirty="0">
                <a:solidFill>
                  <a:schemeClr val="tx1"/>
                </a:solidFill>
                <a:latin typeface="+mn-lt"/>
                <a:ea typeface="+mn-ea"/>
                <a:cs typeface="+mn-cs"/>
              </a:rPr>
              <a:t> (</a:t>
            </a:r>
            <a:r>
              <a:rPr lang="zh-CN" altLang="en-US" sz="2400" kern="1200" dirty="0">
                <a:solidFill>
                  <a:schemeClr val="tx1"/>
                </a:solidFill>
                <a:latin typeface="+mn-lt"/>
                <a:ea typeface="+mn-ea"/>
                <a:cs typeface="+mn-cs"/>
              </a:rPr>
              <a:t>資料</a:t>
            </a:r>
            <a:r>
              <a:rPr lang="en-US" altLang="zh-TW" sz="2400" kern="1200" dirty="0">
                <a:solidFill>
                  <a:schemeClr val="tx1"/>
                </a:solidFill>
                <a:latin typeface="+mn-lt"/>
                <a:ea typeface="+mn-ea"/>
                <a:cs typeface="+mn-cs"/>
              </a:rPr>
              <a:t>)</a:t>
            </a:r>
            <a:r>
              <a:rPr lang="zh-TW" altLang="en-US" sz="2400" kern="1200" dirty="0">
                <a:solidFill>
                  <a:schemeClr val="tx1"/>
                </a:solidFill>
                <a:latin typeface="+mn-lt"/>
                <a:ea typeface="+mn-ea"/>
                <a:cs typeface="+mn-cs"/>
              </a:rPr>
              <a:t>、</a:t>
            </a:r>
            <a:r>
              <a:rPr lang="zh-CN" altLang="en-US" sz="2400" kern="1200" dirty="0">
                <a:solidFill>
                  <a:schemeClr val="tx1"/>
                </a:solidFill>
                <a:latin typeface="+mn-lt"/>
                <a:ea typeface="+mn-ea"/>
                <a:cs typeface="+mn-cs"/>
              </a:rPr>
              <a:t>和</a:t>
            </a:r>
            <a:r>
              <a:rPr lang="en-US" altLang="zh-TW" sz="2400" kern="1200" dirty="0">
                <a:solidFill>
                  <a:schemeClr val="tx1"/>
                </a:solidFill>
                <a:latin typeface="+mn-lt"/>
                <a:ea typeface="+mn-ea"/>
                <a:cs typeface="+mn-cs"/>
              </a:rPr>
              <a:t>individuals’ </a:t>
            </a:r>
            <a:r>
              <a:rPr lang="en-US" altLang="zh-TW" sz="2400" b="0" kern="1200" dirty="0">
                <a:solidFill>
                  <a:schemeClr val="tx1"/>
                </a:solidFill>
                <a:latin typeface="+mn-lt"/>
                <a:ea typeface="+mn-ea"/>
                <a:cs typeface="+mn-cs"/>
              </a:rPr>
              <a:t>privacy (</a:t>
            </a:r>
            <a:r>
              <a:rPr lang="zh-CN" altLang="en-US" sz="2400" b="0" kern="1200" dirty="0">
                <a:solidFill>
                  <a:schemeClr val="tx1"/>
                </a:solidFill>
                <a:latin typeface="+mn-lt"/>
                <a:ea typeface="+mn-ea"/>
                <a:cs typeface="+mn-cs"/>
              </a:rPr>
              <a:t>個別使用者的隱私）。另外，相較於</a:t>
            </a:r>
            <a:r>
              <a:rPr lang="en-US" altLang="zh-CN" sz="2400" b="0" kern="1200" dirty="0">
                <a:solidFill>
                  <a:schemeClr val="tx1"/>
                </a:solidFill>
                <a:latin typeface="+mn-lt"/>
                <a:ea typeface="+mn-ea"/>
                <a:cs typeface="+mn-cs"/>
              </a:rPr>
              <a:t>IT</a:t>
            </a:r>
            <a:r>
              <a:rPr lang="zh-CN" altLang="en-US" sz="2400" b="0" kern="1200" dirty="0">
                <a:solidFill>
                  <a:schemeClr val="tx1"/>
                </a:solidFill>
                <a:latin typeface="+mn-lt"/>
                <a:ea typeface="+mn-ea"/>
                <a:cs typeface="+mn-cs"/>
              </a:rPr>
              <a:t>設備，在之前提到的</a:t>
            </a:r>
            <a:r>
              <a:rPr kumimoji="0" lang="zh-CN" altLang="en-US" sz="2400" b="0" kern="1200" dirty="0">
                <a:solidFill>
                  <a:schemeClr val="tx1"/>
                </a:solidFill>
                <a:latin typeface="+mn-lt"/>
                <a:ea typeface="+mn-ea"/>
                <a:cs typeface="+mn-cs"/>
              </a:rPr>
              <a:t>資訊安全三要素（保密性、完整性、可用性）中，</a:t>
            </a:r>
            <a:r>
              <a:rPr kumimoji="0" lang="en-US" altLang="zh-CN" sz="2400" b="0" kern="1200" dirty="0">
                <a:solidFill>
                  <a:schemeClr val="tx1"/>
                </a:solidFill>
                <a:latin typeface="+mn-lt"/>
                <a:ea typeface="+mn-ea"/>
                <a:cs typeface="+mn-cs"/>
              </a:rPr>
              <a:t>IoT</a:t>
            </a:r>
            <a:r>
              <a:rPr kumimoji="0" lang="zh-CN" altLang="en-US" sz="2400" b="0" kern="1200" dirty="0">
                <a:solidFill>
                  <a:schemeClr val="tx1"/>
                </a:solidFill>
                <a:latin typeface="+mn-lt"/>
                <a:ea typeface="+mn-ea"/>
                <a:cs typeface="+mn-cs"/>
              </a:rPr>
              <a:t>設備更強調</a:t>
            </a:r>
            <a:r>
              <a:rPr kumimoji="0" lang="zh-CN" altLang="en-US" sz="1200" b="0" kern="1200" dirty="0">
                <a:solidFill>
                  <a:schemeClr val="tx1"/>
                </a:solidFill>
                <a:latin typeface="+mn-lt"/>
                <a:ea typeface="+mn-ea"/>
                <a:cs typeface="+mn-cs"/>
              </a:rPr>
              <a:t>完整性和可用性。</a:t>
            </a:r>
            <a:endParaRPr lang="en-US" altLang="zh-TW" b="0" dirty="0"/>
          </a:p>
          <a:p>
            <a:endParaRPr kumimoji="1" lang="zh-TW" altLang="en-US" dirty="0"/>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25</a:t>
            </a:fld>
            <a:endParaRPr kumimoji="1" lang="zh-TW" altLang="en-US"/>
          </a:p>
        </p:txBody>
      </p:sp>
    </p:spTree>
    <p:extLst>
      <p:ext uri="{BB962C8B-B14F-4D97-AF65-F5344CB8AC3E}">
        <p14:creationId xmlns:p14="http://schemas.microsoft.com/office/powerpoint/2010/main" val="377028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從</a:t>
            </a:r>
            <a:r>
              <a:rPr lang="en-US" altLang="zh-CN" dirty="0"/>
              <a:t>IoT</a:t>
            </a:r>
            <a:r>
              <a:rPr lang="zh-TW" altLang="en-US" dirty="0"/>
              <a:t> </a:t>
            </a:r>
            <a:r>
              <a:rPr lang="en-US" altLang="zh-TW" dirty="0"/>
              <a:t>ecosystem</a:t>
            </a:r>
            <a:r>
              <a:rPr lang="zh-CN" altLang="en-US" dirty="0"/>
              <a:t>來看，</a:t>
            </a:r>
            <a:r>
              <a:rPr lang="en-US" altLang="zh-CN" dirty="0"/>
              <a:t>IoT device</a:t>
            </a:r>
            <a:r>
              <a:rPr lang="zh-CN" altLang="en-US" dirty="0"/>
              <a:t>不是單獨存在的。整個生態系裡除了</a:t>
            </a:r>
            <a:r>
              <a:rPr lang="en-US" altLang="zh-CN" dirty="0"/>
              <a:t>IoT device</a:t>
            </a:r>
            <a:r>
              <a:rPr lang="zh-CN" altLang="en-US" dirty="0"/>
              <a:t>還有雲端服務，</a:t>
            </a:r>
            <a:r>
              <a:rPr lang="en-US" altLang="zh-CN" dirty="0"/>
              <a:t>web/mobile</a:t>
            </a:r>
            <a:r>
              <a:rPr lang="zh-CN" altLang="en-US" dirty="0"/>
              <a:t>的介面，以及網路。</a:t>
            </a:r>
            <a:endParaRPr lang="en-US" altLang="zh-CN" dirty="0"/>
          </a:p>
          <a:p>
            <a:r>
              <a:rPr lang="zh-TW" altLang="en-US" dirty="0"/>
              <a:t>許多物聯網的裝置會利用後端的雲端服務儲存和分析資料，也可以透過雲端遠端控制裝置。舉例來說，我的</a:t>
            </a:r>
            <a:r>
              <a:rPr lang="zh-CN" altLang="en-US" dirty="0"/>
              <a:t>運動手環</a:t>
            </a:r>
            <a:r>
              <a:rPr lang="en-US" altLang="zh-CN" dirty="0" err="1"/>
              <a:t>fitbit</a:t>
            </a:r>
            <a:r>
              <a:rPr lang="zh-CN" altLang="en-US" dirty="0"/>
              <a:t>會</a:t>
            </a:r>
            <a:r>
              <a:rPr lang="zh-TW" altLang="en-US" dirty="0"/>
              <a:t>測量我的心跳與血壓，</a:t>
            </a:r>
            <a:r>
              <a:rPr lang="zh-CN" altLang="en-US" dirty="0"/>
              <a:t>搜集這些資料並且上傳到雲端，我也可以透過</a:t>
            </a:r>
            <a:r>
              <a:rPr lang="en-US" altLang="zh-CN" dirty="0" err="1"/>
              <a:t>fitbit</a:t>
            </a:r>
            <a:r>
              <a:rPr lang="zh-CN" altLang="en-US" dirty="0"/>
              <a:t>的</a:t>
            </a:r>
            <a:r>
              <a:rPr lang="en-US" altLang="zh-CN" dirty="0"/>
              <a:t>app</a:t>
            </a:r>
            <a:r>
              <a:rPr lang="zh-CN" altLang="en-US" dirty="0"/>
              <a:t>看到這些資訊。</a:t>
            </a:r>
            <a:endParaRPr lang="en-US" altLang="zh-TW" baseline="0" dirty="0"/>
          </a:p>
        </p:txBody>
      </p:sp>
      <p:sp>
        <p:nvSpPr>
          <p:cNvPr id="4" name="Slide Number Placeholder 3"/>
          <p:cNvSpPr>
            <a:spLocks noGrp="1"/>
          </p:cNvSpPr>
          <p:nvPr>
            <p:ph type="sldNum" sz="quarter" idx="10"/>
          </p:nvPr>
        </p:nvSpPr>
        <p:spPr/>
        <p:txBody>
          <a:bodyPr/>
          <a:lstStyle/>
          <a:p>
            <a:fld id="{C6F98FA0-D922-164D-A42B-405F1C5BDFC9}" type="slidenum">
              <a:rPr lang="en-US" smtClean="0"/>
              <a:t>26</a:t>
            </a:fld>
            <a:endParaRPr lang="en-US"/>
          </a:p>
        </p:txBody>
      </p:sp>
    </p:spTree>
    <p:extLst>
      <p:ext uri="{BB962C8B-B14F-4D97-AF65-F5344CB8AC3E}">
        <p14:creationId xmlns:p14="http://schemas.microsoft.com/office/powerpoint/2010/main" val="109807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這些角色也都各有相對應的潛在風險。例如</a:t>
            </a:r>
            <a:r>
              <a:rPr lang="en-US" altLang="zh-CN" dirty="0"/>
              <a:t>IoT</a:t>
            </a:r>
            <a:r>
              <a:rPr lang="zh-TW" altLang="en-US" dirty="0"/>
              <a:t> </a:t>
            </a:r>
            <a:r>
              <a:rPr lang="en-US" altLang="zh-TW" dirty="0"/>
              <a:t>device</a:t>
            </a:r>
            <a:r>
              <a:rPr lang="zh-CN" altLang="en-US" dirty="0"/>
              <a:t>本身常見的問題是使用了</a:t>
            </a:r>
            <a:r>
              <a:rPr lang="en-US" altLang="zh-CN" dirty="0"/>
              <a:t>hardcoded credentials</a:t>
            </a:r>
            <a:r>
              <a:rPr lang="zh-CN" altLang="en-US" dirty="0"/>
              <a:t>，也就是密碼或金鑰被寫死在程式裡。或是</a:t>
            </a:r>
            <a:r>
              <a:rPr lang="en-US" altLang="zh-CN" dirty="0"/>
              <a:t>reset</a:t>
            </a:r>
            <a:r>
              <a:rPr lang="zh-CN" altLang="en-US" dirty="0"/>
              <a:t>重設之後的預設狀態不夠安全。在網路方面，常見的問題是通訊沒有加密，或是沒有認證設備更新的內容。在雲端、</a:t>
            </a:r>
            <a:r>
              <a:rPr lang="en-US" altLang="zh-CN" dirty="0"/>
              <a:t>app</a:t>
            </a:r>
            <a:r>
              <a:rPr lang="zh-CN" altLang="en-US" dirty="0"/>
              <a:t>、</a:t>
            </a:r>
            <a:r>
              <a:rPr lang="en-US" altLang="zh-CN" dirty="0"/>
              <a:t>web</a:t>
            </a:r>
            <a:r>
              <a:rPr lang="zh-CN" altLang="en-US" dirty="0"/>
              <a:t>這些介面中，因為需要與使用者互動，常見的是存取控制權限太浮濫、使用弱密碼、或是有遭受</a:t>
            </a:r>
            <a:r>
              <a:rPr lang="en-US" altLang="zh-CN" dirty="0"/>
              <a:t>SQL injection</a:t>
            </a:r>
            <a:r>
              <a:rPr lang="zh-CN" altLang="en-US" dirty="0"/>
              <a:t>等風險。</a:t>
            </a:r>
            <a:endParaRPr lang="en-US" altLang="zh-CN" dirty="0"/>
          </a:p>
        </p:txBody>
      </p:sp>
      <p:sp>
        <p:nvSpPr>
          <p:cNvPr id="4" name="Slide Number Placeholder 3"/>
          <p:cNvSpPr>
            <a:spLocks noGrp="1"/>
          </p:cNvSpPr>
          <p:nvPr>
            <p:ph type="sldNum" sz="quarter" idx="10"/>
          </p:nvPr>
        </p:nvSpPr>
        <p:spPr/>
        <p:txBody>
          <a:bodyPr/>
          <a:lstStyle/>
          <a:p>
            <a:fld id="{C6F98FA0-D922-164D-A42B-405F1C5BDFC9}" type="slidenum">
              <a:rPr lang="en-US" smtClean="0"/>
              <a:t>27</a:t>
            </a:fld>
            <a:endParaRPr lang="en-US"/>
          </a:p>
        </p:txBody>
      </p:sp>
    </p:spTree>
    <p:extLst>
      <p:ext uri="{BB962C8B-B14F-4D97-AF65-F5344CB8AC3E}">
        <p14:creationId xmlns:p14="http://schemas.microsoft.com/office/powerpoint/2010/main" val="1012816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我們也可以從</a:t>
            </a:r>
            <a:r>
              <a:rPr lang="en-US" altLang="zh-CN" sz="1200" kern="1200" dirty="0">
                <a:solidFill>
                  <a:schemeClr val="tx1"/>
                </a:solidFill>
                <a:effectLst/>
                <a:latin typeface="+mn-lt"/>
                <a:ea typeface="+mn-ea"/>
                <a:cs typeface="+mn-cs"/>
              </a:rPr>
              <a:t>IoT</a:t>
            </a:r>
            <a:r>
              <a:rPr lang="zh-CN" altLang="en-US"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network stack</a:t>
            </a:r>
            <a:r>
              <a:rPr lang="zh-CN" altLang="en-US" sz="1200" kern="1200" dirty="0">
                <a:solidFill>
                  <a:schemeClr val="tx1"/>
                </a:solidFill>
                <a:effectLst/>
                <a:latin typeface="+mn-lt"/>
                <a:ea typeface="+mn-ea"/>
                <a:cs typeface="+mn-cs"/>
              </a:rPr>
              <a:t>來討論</a:t>
            </a:r>
            <a:r>
              <a:rPr lang="en-US" altLang="zh-CN" sz="1200" kern="1200" dirty="0">
                <a:solidFill>
                  <a:schemeClr val="tx1"/>
                </a:solidFill>
                <a:effectLst/>
                <a:latin typeface="+mn-lt"/>
                <a:ea typeface="+mn-ea"/>
                <a:cs typeface="+mn-cs"/>
              </a:rPr>
              <a:t>attack surface</a:t>
            </a:r>
            <a:r>
              <a:rPr lang="zh-CN" altLang="en-US" sz="1200" kern="1200" dirty="0">
                <a:solidFill>
                  <a:schemeClr val="tx1"/>
                </a:solidFill>
                <a:effectLst/>
                <a:latin typeface="+mn-lt"/>
                <a:ea typeface="+mn-ea"/>
                <a:cs typeface="+mn-cs"/>
              </a:rPr>
              <a:t>，也是我們這門課探討</a:t>
            </a:r>
            <a:r>
              <a:rPr lang="en-US" altLang="zh-CN" sz="1200" kern="1200" dirty="0">
                <a:solidFill>
                  <a:schemeClr val="tx1"/>
                </a:solidFill>
                <a:effectLst/>
                <a:latin typeface="+mn-lt"/>
                <a:ea typeface="+mn-ea"/>
                <a:cs typeface="+mn-cs"/>
              </a:rPr>
              <a:t>IoT security</a:t>
            </a:r>
            <a:r>
              <a:rPr lang="zh-CN" altLang="en-US" sz="1200" kern="1200" dirty="0">
                <a:solidFill>
                  <a:schemeClr val="tx1"/>
                </a:solidFill>
                <a:effectLst/>
                <a:latin typeface="+mn-lt"/>
                <a:ea typeface="+mn-ea"/>
                <a:cs typeface="+mn-cs"/>
              </a:rPr>
              <a:t>的角度。</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除了透過常見的</a:t>
            </a:r>
            <a:r>
              <a:rPr lang="en-US" altLang="zh-CN" sz="1200" kern="1200" dirty="0">
                <a:solidFill>
                  <a:schemeClr val="tx1"/>
                </a:solidFill>
                <a:effectLst/>
                <a:latin typeface="+mn-lt"/>
                <a:ea typeface="+mn-ea"/>
                <a:cs typeface="+mn-cs"/>
              </a:rPr>
              <a:t>TCP/IP</a:t>
            </a:r>
            <a:r>
              <a:rPr lang="zh-CN" altLang="en-US" sz="1200" kern="1200" dirty="0">
                <a:solidFill>
                  <a:schemeClr val="tx1"/>
                </a:solidFill>
                <a:effectLst/>
                <a:latin typeface="+mn-lt"/>
                <a:ea typeface="+mn-ea"/>
                <a:cs typeface="+mn-cs"/>
              </a:rPr>
              <a:t>連線，</a:t>
            </a:r>
            <a:r>
              <a:rPr lang="en-US" altLang="zh-CN" sz="1200" kern="1200" dirty="0">
                <a:solidFill>
                  <a:schemeClr val="tx1"/>
                </a:solidFill>
                <a:effectLst/>
                <a:latin typeface="+mn-lt"/>
                <a:ea typeface="+mn-ea"/>
                <a:cs typeface="+mn-cs"/>
              </a:rPr>
              <a:t>IoT</a:t>
            </a:r>
            <a:r>
              <a:rPr lang="zh-CN" altLang="en-US" sz="1200" kern="1200" dirty="0">
                <a:solidFill>
                  <a:schemeClr val="tx1"/>
                </a:solidFill>
                <a:effectLst/>
                <a:latin typeface="+mn-lt"/>
                <a:ea typeface="+mn-ea"/>
                <a:cs typeface="+mn-cs"/>
              </a:rPr>
              <a:t>設備也會使用</a:t>
            </a:r>
            <a:r>
              <a:rPr lang="en-US" altLang="zh-CN" sz="1200" kern="1200" dirty="0">
                <a:solidFill>
                  <a:schemeClr val="tx1"/>
                </a:solidFill>
                <a:effectLst/>
                <a:latin typeface="+mn-lt"/>
                <a:ea typeface="+mn-ea"/>
                <a:cs typeface="+mn-cs"/>
              </a:rPr>
              <a:t>BLE, ZigBee</a:t>
            </a:r>
            <a:r>
              <a:rPr lang="zh-CN" altLang="en-US" sz="1200" kern="1200" dirty="0">
                <a:solidFill>
                  <a:schemeClr val="tx1"/>
                </a:solidFill>
                <a:effectLst/>
                <a:latin typeface="+mn-lt"/>
                <a:ea typeface="+mn-ea"/>
                <a:cs typeface="+mn-cs"/>
              </a:rPr>
              <a:t>等不同的通訊協定。再往上有</a:t>
            </a:r>
            <a:r>
              <a:rPr lang="en-US" altLang="zh-CN" sz="1200" kern="1200" dirty="0">
                <a:solidFill>
                  <a:schemeClr val="tx1"/>
                </a:solidFill>
                <a:effectLst/>
                <a:latin typeface="+mn-lt"/>
                <a:ea typeface="+mn-ea"/>
                <a:cs typeface="+mn-cs"/>
              </a:rPr>
              <a:t>vendor specific</a:t>
            </a:r>
            <a:r>
              <a:rPr lang="zh-CN" altLang="en-US" sz="1200" kern="1200" dirty="0">
                <a:solidFill>
                  <a:schemeClr val="tx1"/>
                </a:solidFill>
                <a:effectLst/>
                <a:latin typeface="+mn-lt"/>
                <a:ea typeface="+mn-ea"/>
                <a:cs typeface="+mn-cs"/>
              </a:rPr>
              <a:t>的服務，像是</a:t>
            </a:r>
            <a:r>
              <a:rPr lang="en-US" altLang="zh-CN" sz="1200" kern="1200" dirty="0">
                <a:solidFill>
                  <a:schemeClr val="tx1"/>
                </a:solidFill>
                <a:effectLst/>
                <a:latin typeface="+mn-lt"/>
                <a:ea typeface="+mn-ea"/>
                <a:cs typeface="+mn-cs"/>
              </a:rPr>
              <a:t>Samsung SmartThings, Google Nest, Amazon, Honeywell</a:t>
            </a:r>
            <a:r>
              <a:rPr lang="zh-CN" altLang="en-US" sz="1200" kern="1200" dirty="0">
                <a:solidFill>
                  <a:schemeClr val="tx1"/>
                </a:solidFill>
                <a:effectLst/>
                <a:latin typeface="+mn-lt"/>
                <a:ea typeface="+mn-ea"/>
                <a:cs typeface="+mn-cs"/>
              </a:rPr>
              <a:t>等</a:t>
            </a:r>
            <a:r>
              <a:rPr lang="en-US" altLang="zh-CN" sz="1200" kern="1200" dirty="0">
                <a:solidFill>
                  <a:schemeClr val="tx1"/>
                </a:solidFill>
                <a:effectLst/>
                <a:latin typeface="+mn-lt"/>
                <a:ea typeface="+mn-ea"/>
                <a:cs typeface="+mn-cs"/>
              </a:rPr>
              <a:t>IoT</a:t>
            </a:r>
            <a:r>
              <a:rPr lang="zh-CN" altLang="en-US" sz="1200" kern="1200" dirty="0">
                <a:solidFill>
                  <a:schemeClr val="tx1"/>
                </a:solidFill>
                <a:effectLst/>
                <a:latin typeface="+mn-lt"/>
                <a:ea typeface="+mn-ea"/>
                <a:cs typeface="+mn-cs"/>
              </a:rPr>
              <a:t>設備商。再往上一層，有</a:t>
            </a:r>
            <a:r>
              <a:rPr lang="en-US" altLang="zh-CN" sz="1200" kern="1200" dirty="0">
                <a:solidFill>
                  <a:schemeClr val="tx1"/>
                </a:solidFill>
                <a:effectLst/>
                <a:latin typeface="+mn-lt"/>
                <a:ea typeface="+mn-ea"/>
                <a:cs typeface="+mn-cs"/>
              </a:rPr>
              <a:t>IoT app framework</a:t>
            </a:r>
            <a:r>
              <a:rPr lang="zh-CN" altLang="en-US" sz="1200" kern="1200" dirty="0">
                <a:solidFill>
                  <a:schemeClr val="tx1"/>
                </a:solidFill>
                <a:effectLst/>
                <a:latin typeface="+mn-lt"/>
                <a:ea typeface="+mn-ea"/>
                <a:cs typeface="+mn-cs"/>
              </a:rPr>
              <a:t>，像是</a:t>
            </a:r>
            <a:r>
              <a:rPr lang="en-US" altLang="zh-CN" sz="1200" kern="1200" dirty="0">
                <a:solidFill>
                  <a:schemeClr val="tx1"/>
                </a:solidFill>
                <a:effectLst/>
                <a:latin typeface="+mn-lt"/>
                <a:ea typeface="+mn-ea"/>
                <a:cs typeface="+mn-cs"/>
              </a:rPr>
              <a:t>Samsung SmartThings, Amazon Alexa, Apple </a:t>
            </a:r>
            <a:r>
              <a:rPr lang="en-US" altLang="zh-CN" sz="1200" kern="1200" dirty="0" err="1">
                <a:solidFill>
                  <a:schemeClr val="tx1"/>
                </a:solidFill>
                <a:effectLst/>
                <a:latin typeface="+mn-lt"/>
                <a:ea typeface="+mn-ea"/>
                <a:cs typeface="+mn-cs"/>
              </a:rPr>
              <a:t>HomeKit</a:t>
            </a:r>
            <a:r>
              <a:rPr lang="zh-CN" altLang="en-US" sz="1200" kern="1200" dirty="0">
                <a:solidFill>
                  <a:schemeClr val="tx1"/>
                </a:solidFill>
                <a:effectLst/>
                <a:latin typeface="+mn-lt"/>
                <a:ea typeface="+mn-ea"/>
                <a:cs typeface="+mn-cs"/>
              </a:rPr>
              <a:t>等，這些就像是手機上的</a:t>
            </a:r>
            <a:r>
              <a:rPr lang="en-US" altLang="zh-CN" sz="1200" kern="1200" dirty="0">
                <a:solidFill>
                  <a:schemeClr val="tx1"/>
                </a:solidFill>
                <a:effectLst/>
                <a:latin typeface="+mn-lt"/>
                <a:ea typeface="+mn-ea"/>
                <a:cs typeface="+mn-cs"/>
              </a:rPr>
              <a:t>Android</a:t>
            </a:r>
            <a:r>
              <a:rPr lang="zh-CN" altLang="en-US"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iOS</a:t>
            </a:r>
            <a:r>
              <a:rPr lang="zh-CN" altLang="en-US" sz="1200" kern="1200" dirty="0">
                <a:solidFill>
                  <a:schemeClr val="tx1"/>
                </a:solidFill>
                <a:effectLst/>
                <a:latin typeface="+mn-lt"/>
                <a:ea typeface="+mn-ea"/>
                <a:cs typeface="+mn-cs"/>
              </a:rPr>
              <a:t>一樣，為</a:t>
            </a:r>
            <a:r>
              <a:rPr lang="en-US" altLang="zh-CN" sz="1200" kern="1200" dirty="0">
                <a:solidFill>
                  <a:schemeClr val="tx1"/>
                </a:solidFill>
                <a:effectLst/>
                <a:latin typeface="+mn-lt"/>
                <a:ea typeface="+mn-ea"/>
                <a:cs typeface="+mn-cs"/>
              </a:rPr>
              <a:t>IoT</a:t>
            </a:r>
            <a:r>
              <a:rPr lang="zh-CN" altLang="en-US" sz="1200" kern="1200" dirty="0">
                <a:solidFill>
                  <a:schemeClr val="tx1"/>
                </a:solidFill>
                <a:effectLst/>
                <a:latin typeface="+mn-lt"/>
                <a:ea typeface="+mn-ea"/>
                <a:cs typeface="+mn-cs"/>
              </a:rPr>
              <a:t>的應用服務提供一個通用的平台。應用程式的開發者就可以在上面開發</a:t>
            </a:r>
            <a:r>
              <a:rPr lang="en-US" altLang="zh-CN" sz="1200" kern="1200" dirty="0">
                <a:solidFill>
                  <a:schemeClr val="tx1"/>
                </a:solidFill>
                <a:effectLst/>
                <a:latin typeface="+mn-lt"/>
                <a:ea typeface="+mn-ea"/>
                <a:cs typeface="+mn-cs"/>
              </a:rPr>
              <a:t>IoT</a:t>
            </a:r>
            <a:r>
              <a:rPr lang="zh-CN" altLang="en-US" sz="1200" kern="1200" dirty="0">
                <a:solidFill>
                  <a:schemeClr val="tx1"/>
                </a:solidFill>
                <a:effectLst/>
                <a:latin typeface="+mn-lt"/>
                <a:ea typeface="+mn-ea"/>
                <a:cs typeface="+mn-cs"/>
              </a:rPr>
              <a:t>的應用程式，像是</a:t>
            </a:r>
            <a:r>
              <a:rPr lang="en-US" altLang="zh-CN" sz="1200" kern="1200" dirty="0">
                <a:solidFill>
                  <a:schemeClr val="tx1"/>
                </a:solidFill>
                <a:effectLst/>
                <a:latin typeface="+mn-lt"/>
                <a:ea typeface="+mn-ea"/>
                <a:cs typeface="+mn-cs"/>
              </a:rPr>
              <a:t>Alexa skill, Samsung </a:t>
            </a:r>
            <a:r>
              <a:rPr lang="en-US" altLang="zh-CN" sz="1200" kern="1200" dirty="0" err="1">
                <a:solidFill>
                  <a:schemeClr val="tx1"/>
                </a:solidFill>
                <a:effectLst/>
                <a:latin typeface="+mn-lt"/>
                <a:ea typeface="+mn-ea"/>
                <a:cs typeface="+mn-cs"/>
              </a:rPr>
              <a:t>SmartApp</a:t>
            </a:r>
            <a:r>
              <a:rPr lang="zh-CN" altLang="en-US" sz="1200" kern="1200" dirty="0">
                <a:solidFill>
                  <a:schemeClr val="tx1"/>
                </a:solidFill>
                <a:effectLst/>
                <a:latin typeface="+mn-lt"/>
                <a:ea typeface="+mn-ea"/>
                <a:cs typeface="+mn-cs"/>
              </a:rPr>
              <a:t>等等。</a:t>
            </a:r>
            <a:endParaRPr lang="en-US" altLang="zh-CN" sz="1200" kern="1200" dirty="0">
              <a:solidFill>
                <a:schemeClr val="tx1"/>
              </a:solidFill>
              <a:effectLst/>
              <a:latin typeface="+mn-lt"/>
              <a:ea typeface="+mn-ea"/>
              <a:cs typeface="+mn-cs"/>
            </a:endParaRPr>
          </a:p>
          <a:p>
            <a:endParaRPr kumimoji="1" lang="zh-TW" altLang="en-US" dirty="0"/>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28</a:t>
            </a:fld>
            <a:endParaRPr kumimoji="1" lang="zh-TW" altLang="en-US"/>
          </a:p>
        </p:txBody>
      </p:sp>
    </p:spTree>
    <p:extLst>
      <p:ext uri="{BB962C8B-B14F-4D97-AF65-F5344CB8AC3E}">
        <p14:creationId xmlns:p14="http://schemas.microsoft.com/office/powerpoint/2010/main" val="1161610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物聯網資安的探討之中，還有一種是根據裝置的</a:t>
            </a:r>
            <a:r>
              <a:rPr kumimoji="1" lang="en-US" altLang="zh-TW" dirty="0"/>
              <a:t> capabilities</a:t>
            </a:r>
            <a:r>
              <a:rPr kumimoji="1" lang="zh-TW" altLang="en-US" dirty="0"/>
              <a:t> 能力而分。</a:t>
            </a:r>
            <a:endParaRPr kumimoji="1" lang="en-US" altLang="zh-TW" dirty="0"/>
          </a:p>
          <a:p>
            <a:r>
              <a:rPr kumimoji="1" lang="zh-TW" altLang="en-US" dirty="0"/>
              <a:t>其中有四類：</a:t>
            </a:r>
            <a:r>
              <a:rPr kumimoji="1" lang="en-US" altLang="zh-TW" dirty="0"/>
              <a:t>Transducer capabilities, Data capabilities, Interface capabilities, Supporting capabilities</a:t>
            </a:r>
            <a:r>
              <a:rPr kumimoji="1" lang="zh-TW" altLang="en-US" dirty="0"/>
              <a:t>。</a:t>
            </a:r>
            <a:endParaRPr kumimoji="1" lang="en-US" altLang="zh-TW" dirty="0"/>
          </a:p>
          <a:p>
            <a:r>
              <a:rPr kumimoji="1" lang="zh-TW" altLang="en-US" dirty="0"/>
              <a:t>這些不同的能力也造成有不同的攻擊面向。</a:t>
            </a:r>
            <a:endParaRPr kumimoji="1" lang="en-US" altLang="zh-TW" dirty="0"/>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29</a:t>
            </a:fld>
            <a:endParaRPr kumimoji="1" lang="zh-TW" altLang="en-US"/>
          </a:p>
        </p:txBody>
      </p:sp>
    </p:spTree>
    <p:extLst>
      <p:ext uri="{BB962C8B-B14F-4D97-AF65-F5344CB8AC3E}">
        <p14:creationId xmlns:p14="http://schemas.microsoft.com/office/powerpoint/2010/main" val="171904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第一個單元是物聯網安全簡介，這個單元的目標是讓同學思考物聯網可能的資安弱點以及應該要達成的資安需求。</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那希望完成這個單元之後，同學能夠指出不同的應用領域</a:t>
            </a:r>
            <a:r>
              <a:rPr lang="zh-TW" altLang="en-US" dirty="0"/>
              <a:t>如自動車與穿戴式裝置）的不同資安需求</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此外透過這個單元中介紹的真實攻擊案例，能理解實務上</a:t>
            </a:r>
            <a:r>
              <a:rPr lang="zh-TW" altLang="en-US" dirty="0"/>
              <a:t>設計和實作防禦的困難點，像是會有效能限制、成本考量、人為錯誤等等。</a:t>
            </a:r>
            <a:endParaRPr lang="en-US" altLang="zh-TW" dirty="0"/>
          </a:p>
          <a:p>
            <a:r>
              <a:rPr lang="zh-TW" altLang="en-US" sz="1200" b="0" i="0" kern="1200" dirty="0">
                <a:solidFill>
                  <a:schemeClr val="tx1"/>
                </a:solidFill>
                <a:effectLst/>
                <a:latin typeface="+mn-lt"/>
                <a:ea typeface="+mn-ea"/>
                <a:cs typeface="+mn-cs"/>
              </a:rPr>
              <a:t>最後透過這些攻擊案例，希望同學能體會到</a:t>
            </a:r>
            <a:r>
              <a:rPr lang="zh-TW" altLang="en-US" dirty="0"/>
              <a:t>物聯網技術對隱私或倫理可能帶來的影響。</a:t>
            </a:r>
            <a:endParaRPr lang="en-US" altLang="zh-TW"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3</a:t>
            </a:fld>
            <a:endParaRPr kumimoji="1" lang="zh-TW" altLang="en-US"/>
          </a:p>
        </p:txBody>
      </p:sp>
    </p:spTree>
    <p:extLst>
      <p:ext uri="{BB962C8B-B14F-4D97-AF65-F5344CB8AC3E}">
        <p14:creationId xmlns:p14="http://schemas.microsoft.com/office/powerpoint/2010/main" val="168962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tx1"/>
                </a:solidFill>
              </a:rPr>
              <a:t>在說了剛剛那麼多的面向，在每個環節中，物聯網裝置都可以有弱點。</a:t>
            </a:r>
            <a:endParaRPr lang="en-US" altLang="zh-TW"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tx1"/>
                </a:solidFill>
              </a:rPr>
              <a:t>這裡我們要強調一個在資安領域中很重要的概念：也就是</a:t>
            </a:r>
            <a:r>
              <a:rPr lang="en-US" altLang="zh-TW" sz="1200" dirty="0">
                <a:solidFill>
                  <a:schemeClr val="tx1"/>
                </a:solidFill>
              </a:rPr>
              <a:t>security is only as strong as the weakest link</a:t>
            </a:r>
            <a:r>
              <a:rPr lang="zh-TW" altLang="en-US" sz="1200" dirty="0">
                <a:solidFill>
                  <a:schemeClr val="tx1"/>
                </a:solidFill>
              </a:rPr>
              <a:t>。</a:t>
            </a:r>
            <a:endParaRPr lang="en-US" altLang="zh-TW"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tx1"/>
                </a:solidFill>
              </a:rPr>
              <a:t>身為防守方似乎必須全部防禦，但攻擊者只要找到一個弱點就能趁隙而入，而系統的強度只和最弱的環節一樣強。</a:t>
            </a:r>
            <a:endParaRPr lang="en-US" altLang="zh-TW"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tx1"/>
                </a:solidFill>
              </a:rPr>
              <a:t>在在顯示了物聯網所面對的資安威脅與防守方的考量必須面面俱到。不管從哪個角度看這都是一場困難的競賽。</a:t>
            </a:r>
            <a:endParaRPr lang="en-US" altLang="zh-TW" sz="1200" dirty="0">
              <a:solidFill>
                <a:schemeClr val="tx1"/>
              </a:solidFill>
            </a:endParaRPr>
          </a:p>
        </p:txBody>
      </p:sp>
      <p:sp>
        <p:nvSpPr>
          <p:cNvPr id="4" name="Slide Number Placeholder 3"/>
          <p:cNvSpPr>
            <a:spLocks noGrp="1"/>
          </p:cNvSpPr>
          <p:nvPr>
            <p:ph type="sldNum" sz="quarter" idx="10"/>
          </p:nvPr>
        </p:nvSpPr>
        <p:spPr/>
        <p:txBody>
          <a:bodyPr/>
          <a:lstStyle/>
          <a:p>
            <a:fld id="{B32F1958-A71B-4980-946B-240CA5990AF8}" type="slidenum">
              <a:rPr lang="en-US" smtClean="0"/>
              <a:t>30</a:t>
            </a:fld>
            <a:endParaRPr lang="en-US"/>
          </a:p>
        </p:txBody>
      </p:sp>
    </p:spTree>
    <p:extLst>
      <p:ext uri="{BB962C8B-B14F-4D97-AF65-F5344CB8AC3E}">
        <p14:creationId xmlns:p14="http://schemas.microsoft.com/office/powerpoint/2010/main" val="2086130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然而</a:t>
            </a:r>
            <a:r>
              <a:rPr lang="en-US" altLang="zh-CN" dirty="0"/>
              <a:t>security</a:t>
            </a:r>
            <a:r>
              <a:rPr lang="zh-CN" altLang="en-US" dirty="0"/>
              <a:t>不是免費的，增加安全往往要付出不少代價：開發和維護的成本、系統效能降低、使用者抱怨等等。</a:t>
            </a:r>
            <a:endParaRPr lang="en-US" altLang="zh-TW" dirty="0"/>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因此很多時候</a:t>
            </a:r>
            <a:r>
              <a:rPr lang="en-US" altLang="zh-CN" dirty="0"/>
              <a:t>s</a:t>
            </a:r>
            <a:r>
              <a:rPr lang="en-US" altLang="zh-TW" dirty="0"/>
              <a:t>ecurity</a:t>
            </a:r>
            <a:r>
              <a:rPr lang="en-US" altLang="zh-TW" baseline="0" dirty="0"/>
              <a:t> is an engineering problem</a:t>
            </a:r>
            <a:r>
              <a:rPr lang="zh-TW" altLang="en-US" baseline="0" dirty="0"/>
              <a:t>，考量如何權衡安全和其他面向，是資安研究要克服的難題。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很多的資安的研究就是在想要怎麼讓資安防禦機制，便宜一點、快一點、還有更好用一點。</a:t>
            </a:r>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31</a:t>
            </a:fld>
            <a:endParaRPr lang="en-US"/>
          </a:p>
        </p:txBody>
      </p:sp>
    </p:spTree>
    <p:extLst>
      <p:ext uri="{BB962C8B-B14F-4D97-AF65-F5344CB8AC3E}">
        <p14:creationId xmlns:p14="http://schemas.microsoft.com/office/powerpoint/2010/main" val="4266279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剛剛是從研究的角度來說，從實務的角度來看，可能的攻擊這麼多怎麼辦？</a:t>
            </a:r>
            <a:endParaRPr lang="en-US" altLang="zh-TW" dirty="0"/>
          </a:p>
          <a:p>
            <a:r>
              <a:rPr lang="zh-TW" altLang="en-US" dirty="0"/>
              <a:t>我們沒辦法全房，但可以盡量提升攻擊的難度。要根據情況定義一個合理的威脅模型，根據風險排序需要關注的攻擊面向。</a:t>
            </a:r>
            <a:endParaRPr lang="en-US" altLang="zh-TW" dirty="0"/>
          </a:p>
          <a:p>
            <a:r>
              <a:rPr lang="zh-CN" altLang="en-US" dirty="0"/>
              <a:t>這裡的風險可以把攻擊的影響和攻擊發生的可能性納入考慮。</a:t>
            </a:r>
            <a:endParaRPr lang="en-US" altLang="zh-CN" dirty="0"/>
          </a:p>
          <a:p>
            <a:r>
              <a:rPr lang="zh-CN" altLang="en-US" dirty="0"/>
              <a:t>此外，可以善用共享資源及時修補已知、一般性的漏洞，把時間投入在未知的、針對性的攻擊。</a:t>
            </a:r>
            <a:endParaRPr lang="en-US" altLang="zh-CN" dirty="0"/>
          </a:p>
        </p:txBody>
      </p:sp>
      <p:sp>
        <p:nvSpPr>
          <p:cNvPr id="4" name="Slide Number Placeholder 3"/>
          <p:cNvSpPr>
            <a:spLocks noGrp="1"/>
          </p:cNvSpPr>
          <p:nvPr>
            <p:ph type="sldNum" sz="quarter" idx="10"/>
          </p:nvPr>
        </p:nvSpPr>
        <p:spPr/>
        <p:txBody>
          <a:bodyPr/>
          <a:lstStyle/>
          <a:p>
            <a:fld id="{B32F1958-A71B-4980-946B-240CA5990AF8}" type="slidenum">
              <a:rPr lang="en-US" smtClean="0"/>
              <a:t>32</a:t>
            </a:fld>
            <a:endParaRPr lang="en-US"/>
          </a:p>
        </p:txBody>
      </p:sp>
    </p:spTree>
    <p:extLst>
      <p:ext uri="{BB962C8B-B14F-4D97-AF65-F5344CB8AC3E}">
        <p14:creationId xmlns:p14="http://schemas.microsoft.com/office/powerpoint/2010/main" val="832019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如果不確定怎麼評估，可以參考像是</a:t>
            </a:r>
            <a:r>
              <a:rPr lang="en-US" altLang="zh-CN" dirty="0"/>
              <a:t>OWASP</a:t>
            </a:r>
            <a:r>
              <a:rPr lang="zh-CN" altLang="en-US" dirty="0"/>
              <a:t>這些知名資安組織提供的</a:t>
            </a:r>
            <a:r>
              <a:rPr lang="en-US" altLang="zh-CN" dirty="0"/>
              <a:t>checklist</a:t>
            </a:r>
            <a:r>
              <a:rPr lang="zh-CN" altLang="en-US" dirty="0"/>
              <a:t>。像是</a:t>
            </a:r>
            <a:r>
              <a:rPr lang="en-US" altLang="zh-CN" dirty="0"/>
              <a:t>OWASP</a:t>
            </a:r>
            <a:r>
              <a:rPr lang="zh-CN" altLang="en-US" dirty="0"/>
              <a:t>有提供</a:t>
            </a:r>
            <a:r>
              <a:rPr lang="en-US" altLang="zh-CN" dirty="0"/>
              <a:t>IoT top 10</a:t>
            </a:r>
            <a:r>
              <a:rPr lang="zh-CN" altLang="en-US" dirty="0"/>
              <a:t>，也就是他們認為</a:t>
            </a:r>
            <a:r>
              <a:rPr lang="en-US" altLang="zh-CN" dirty="0"/>
              <a:t>IoT</a:t>
            </a:r>
            <a:r>
              <a:rPr lang="zh-CN" altLang="en-US" dirty="0"/>
              <a:t>的</a:t>
            </a:r>
            <a:r>
              <a:rPr lang="en-US" altLang="zh-CN" dirty="0"/>
              <a:t>10</a:t>
            </a:r>
            <a:r>
              <a:rPr lang="zh-CN" altLang="en-US" dirty="0"/>
              <a:t>大資安議題。其中有不少是我們剛剛有講過的。</a:t>
            </a:r>
            <a:endParaRPr lang="en-TW"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33</a:t>
            </a:fld>
            <a:endParaRPr kumimoji="1" lang="zh-TW" altLang="en-US"/>
          </a:p>
        </p:txBody>
      </p:sp>
    </p:spTree>
    <p:extLst>
      <p:ext uri="{BB962C8B-B14F-4D97-AF65-F5344CB8AC3E}">
        <p14:creationId xmlns:p14="http://schemas.microsoft.com/office/powerpoint/2010/main" val="809576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這邊我要再強調一下，在做任何</a:t>
            </a:r>
            <a:r>
              <a:rPr lang="zh-CN" altLang="en-US" dirty="0"/>
              <a:t>資訊安全的研究或評估時，最重要的是要定義要應對的</a:t>
            </a:r>
            <a:r>
              <a:rPr lang="en-US" altLang="zh-CN" dirty="0"/>
              <a:t>threat model</a:t>
            </a:r>
            <a:r>
              <a:rPr lang="zh-CN" altLang="en-US" dirty="0"/>
              <a:t>，威脅模型。</a:t>
            </a:r>
            <a:endParaRPr lang="en-US" altLang="zh-CN" dirty="0"/>
          </a:p>
          <a:p>
            <a:r>
              <a:rPr lang="zh-CN" altLang="en-US" dirty="0"/>
              <a:t>為什麼呢？因為</a:t>
            </a:r>
            <a:r>
              <a:rPr lang="en-US" altLang="zh-CN" dirty="0"/>
              <a:t>100%</a:t>
            </a:r>
            <a:r>
              <a:rPr lang="zh-CN" altLang="en-US" dirty="0"/>
              <a:t>安全、防禦所有攻擊、在實務上是做不到的。主要的幾個原因：第一個預算有限（剛剛有說過，資安不是免費的，會有有形和無形的成本）；第二資安防護會影響效能，因此也不能無限制的加強；第三，資安領域特別的地方是，攻擊者的手法也會不斷進步，因此未來一定會有目前未知的攻擊發生；最後因為資安系統中有許多難以掌控的因素，像是使用者，使用者的使用方式難以</a:t>
            </a:r>
            <a:r>
              <a:rPr lang="en-US" altLang="zh-CN" dirty="0"/>
              <a:t>model</a:t>
            </a:r>
            <a:r>
              <a:rPr lang="zh-CN" altLang="en-US" dirty="0"/>
              <a:t>，也會影響整體系統的安全性。</a:t>
            </a:r>
            <a:endParaRPr lang="en-US" altLang="zh-CN" dirty="0"/>
          </a:p>
        </p:txBody>
      </p:sp>
      <p:sp>
        <p:nvSpPr>
          <p:cNvPr id="4" name="Slide Number Placeholder 3"/>
          <p:cNvSpPr>
            <a:spLocks noGrp="1"/>
          </p:cNvSpPr>
          <p:nvPr>
            <p:ph type="sldNum" sz="quarter" idx="10"/>
          </p:nvPr>
        </p:nvSpPr>
        <p:spPr/>
        <p:txBody>
          <a:bodyPr/>
          <a:lstStyle/>
          <a:p>
            <a:fld id="{B32F1958-A71B-4980-946B-240CA5990AF8}" type="slidenum">
              <a:rPr lang="en-US" smtClean="0"/>
              <a:t>34</a:t>
            </a:fld>
            <a:endParaRPr lang="en-US"/>
          </a:p>
        </p:txBody>
      </p:sp>
    </p:spTree>
    <p:extLst>
      <p:ext uri="{BB962C8B-B14F-4D97-AF65-F5344CB8AC3E}">
        <p14:creationId xmlns:p14="http://schemas.microsoft.com/office/powerpoint/2010/main" val="2302657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這邊要說明的是，並不是說不能講</a:t>
            </a:r>
            <a:r>
              <a:rPr lang="en-US" altLang="zh-TW" dirty="0"/>
              <a:t>secure</a:t>
            </a:r>
            <a:r>
              <a:rPr lang="zh-TW" altLang="en-US" dirty="0"/>
              <a:t>，在資安領域中還是有</a:t>
            </a:r>
            <a:r>
              <a:rPr lang="en-US" altLang="zh-TW" b="0" baseline="0" dirty="0"/>
              <a:t>Formal verification, proof of security</a:t>
            </a:r>
            <a:r>
              <a:rPr lang="zh-TW" altLang="en-US" b="0" baseline="0" dirty="0"/>
              <a:t>，這些可以在數學上證明安全性的方式。</a:t>
            </a:r>
            <a:endParaRPr lang="en-US" altLang="zh-TW"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baseline="0" dirty="0"/>
              <a:t>而是要定義清楚</a:t>
            </a:r>
            <a:r>
              <a:rPr lang="zh-TW" altLang="en-US" dirty="0"/>
              <a:t>假設、和威脅模型（也就是要防範什麼）。「假設」就是無法控制的部分，若假設被違反，系統的安全性通常就會被</a:t>
            </a:r>
            <a:r>
              <a:rPr lang="zh-CN" altLang="en-US" dirty="0"/>
              <a:t>影響。</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「威脅模型」是</a:t>
            </a:r>
            <a:r>
              <a:rPr lang="zh-TW" altLang="en-US" baseline="0" dirty="0"/>
              <a:t>關於攻擊者的假設，像是攻擊者的能力、知識、資源等。</a:t>
            </a:r>
            <a:endParaRPr lang="en-US" altLang="zh-TW" baseline="0" dirty="0"/>
          </a:p>
        </p:txBody>
      </p:sp>
      <p:sp>
        <p:nvSpPr>
          <p:cNvPr id="4" name="Slide Number Placeholder 3"/>
          <p:cNvSpPr>
            <a:spLocks noGrp="1"/>
          </p:cNvSpPr>
          <p:nvPr>
            <p:ph type="sldNum" sz="quarter" idx="10"/>
          </p:nvPr>
        </p:nvSpPr>
        <p:spPr/>
        <p:txBody>
          <a:bodyPr/>
          <a:lstStyle/>
          <a:p>
            <a:fld id="{B32F1958-A71B-4980-946B-240CA5990AF8}" type="slidenum">
              <a:rPr lang="en-US" smtClean="0"/>
              <a:t>35</a:t>
            </a:fld>
            <a:endParaRPr lang="en-US"/>
          </a:p>
        </p:txBody>
      </p:sp>
    </p:spTree>
    <p:extLst>
      <p:ext uri="{BB962C8B-B14F-4D97-AF65-F5344CB8AC3E}">
        <p14:creationId xmlns:p14="http://schemas.microsoft.com/office/powerpoint/2010/main" val="1252185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舉例來說，我們考慮</a:t>
            </a:r>
            <a:r>
              <a:rPr lang="en-US" altLang="zh-TW" baseline="0" dirty="0"/>
              <a:t>ATM</a:t>
            </a:r>
            <a:r>
              <a:rPr lang="zh-CN" altLang="en-US" baseline="0" dirty="0"/>
              <a:t>的身份認證，其中一個安全機制是</a:t>
            </a:r>
            <a:r>
              <a:rPr lang="en-US" altLang="zh-CN" baseline="0" dirty="0"/>
              <a:t>PIN</a:t>
            </a:r>
            <a:r>
              <a:rPr lang="zh-CN" altLang="en-US" baseline="0" dirty="0"/>
              <a:t>碼</a:t>
            </a:r>
            <a:r>
              <a:rPr lang="zh-TW" altLang="en-US" dirty="0"/>
              <a:t>輸入錯誤三次就鎖卡。</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這個安全機制的威脅模型是針對撿到提款卡並亂試</a:t>
            </a:r>
            <a:r>
              <a:rPr lang="en-US" altLang="zh-TW" dirty="0"/>
              <a:t>PIN</a:t>
            </a:r>
            <a:r>
              <a:rPr lang="zh-CN" altLang="en-US" dirty="0"/>
              <a:t>碼的人，這裡的假設是使用者沒有把</a:t>
            </a:r>
            <a:r>
              <a:rPr lang="en-US" altLang="zh-CN" dirty="0"/>
              <a:t>PIN</a:t>
            </a:r>
            <a:r>
              <a:rPr lang="zh-CN" altLang="en-US" dirty="0"/>
              <a:t>碼寫在卡片套上等。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但這個機制</a:t>
            </a:r>
            <a:r>
              <a:rPr lang="zh-TW" altLang="en-US" dirty="0"/>
              <a:t>但不能防止撿到卡的人亂試，害我被鎖卡很不方便沒</a:t>
            </a:r>
            <a:r>
              <a:rPr lang="en-US" altLang="zh-TW" dirty="0"/>
              <a:t>availability</a:t>
            </a:r>
            <a:r>
              <a:rPr lang="zh-TW" altLang="en-US" dirty="0"/>
              <a:t>。</a:t>
            </a:r>
          </a:p>
        </p:txBody>
      </p:sp>
      <p:sp>
        <p:nvSpPr>
          <p:cNvPr id="4" name="Slide Number Placeholder 3"/>
          <p:cNvSpPr>
            <a:spLocks noGrp="1"/>
          </p:cNvSpPr>
          <p:nvPr>
            <p:ph type="sldNum" sz="quarter" idx="10"/>
          </p:nvPr>
        </p:nvSpPr>
        <p:spPr/>
        <p:txBody>
          <a:bodyPr/>
          <a:lstStyle/>
          <a:p>
            <a:fld id="{B32F1958-A71B-4980-946B-240CA5990AF8}" type="slidenum">
              <a:rPr lang="en-US" smtClean="0"/>
              <a:t>36</a:t>
            </a:fld>
            <a:endParaRPr lang="en-US"/>
          </a:p>
        </p:txBody>
      </p:sp>
    </p:spTree>
    <p:extLst>
      <p:ext uri="{BB962C8B-B14F-4D97-AF65-F5344CB8AC3E}">
        <p14:creationId xmlns:p14="http://schemas.microsoft.com/office/powerpoint/2010/main" val="658358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這裡用兩張圖展示合理的</a:t>
            </a:r>
            <a:r>
              <a:rPr lang="en-US" altLang="zh-TW" dirty="0"/>
              <a:t>threat model</a:t>
            </a:r>
            <a:r>
              <a:rPr lang="zh-CN" altLang="en-US" dirty="0"/>
              <a:t>的重要性。</a:t>
            </a:r>
            <a:endParaRPr lang="en-US" altLang="zh-CN" dirty="0"/>
          </a:p>
          <a:p>
            <a:r>
              <a:rPr lang="zh-CN" altLang="en-US" dirty="0"/>
              <a:t>左邊這張是什麼呢？是一個腳踏車的前輪鎖在腳踏車架上，腳踏車的其他部分應該是被偷走了。</a:t>
            </a:r>
            <a:endParaRPr lang="en-US" altLang="zh-CN" dirty="0"/>
          </a:p>
          <a:p>
            <a:r>
              <a:rPr lang="zh-CN" altLang="en-US" dirty="0"/>
              <a:t>這位車主當初在鎖車時，想像的</a:t>
            </a:r>
            <a:r>
              <a:rPr lang="en-US" altLang="zh-CN" dirty="0"/>
              <a:t>threat model</a:t>
            </a:r>
            <a:r>
              <a:rPr lang="zh-CN" altLang="en-US" dirty="0"/>
              <a:t>是什麼呢？車主可能認為偷車賊要偷車的話，會整輛偷走，但沒有評估到其實有只拿部分的可能性。</a:t>
            </a:r>
            <a:endParaRPr lang="en-US" altLang="zh-CN" dirty="0"/>
          </a:p>
          <a:p>
            <a:r>
              <a:rPr lang="zh-CN" altLang="en-US" dirty="0"/>
              <a:t>右邊這張圖是一個停車場的收費閘門，當初設計閘門時，設計者是想像使用者會乖乖排隊付錢，然而事實上許多人直接就繞過閘門進去了。</a:t>
            </a:r>
            <a:endParaRPr lang="en-US" altLang="zh-TW" dirty="0"/>
          </a:p>
          <a:p>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37</a:t>
            </a:fld>
            <a:endParaRPr lang="en-US"/>
          </a:p>
        </p:txBody>
      </p:sp>
    </p:spTree>
    <p:extLst>
      <p:ext uri="{BB962C8B-B14F-4D97-AF65-F5344CB8AC3E}">
        <p14:creationId xmlns:p14="http://schemas.microsoft.com/office/powerpoint/2010/main" val="2214627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dirty="0"/>
              <a:t>這邊列一些常見的</a:t>
            </a:r>
            <a:r>
              <a:rPr lang="en-US" altLang="zh-CN" dirty="0"/>
              <a:t>threat model</a:t>
            </a:r>
            <a:r>
              <a:rPr lang="zh-CN" altLang="en-US" dirty="0"/>
              <a:t>，例如說密碼學中常見的</a:t>
            </a:r>
            <a:r>
              <a:rPr lang="en-US" altLang="zh-CN" dirty="0"/>
              <a:t>chosen-plaintext attack, chosen-ciphertext attack</a:t>
            </a:r>
            <a:r>
              <a:rPr lang="zh-CN" altLang="en-US" dirty="0"/>
              <a:t>，或是在討論隱私問題時，常會假設攻擊者是</a:t>
            </a:r>
            <a:r>
              <a:rPr lang="en-US" altLang="zh-CN" dirty="0"/>
              <a:t>honest but curious</a:t>
            </a:r>
            <a:r>
              <a:rPr lang="zh-CN" altLang="en-US" dirty="0"/>
              <a:t>，也就是說攻擊者會好奇偷看，但不會主動違反協定。在討論網路攻擊時，一個常見的攻擊模型是</a:t>
            </a:r>
            <a:r>
              <a:rPr lang="en-US" altLang="zh-CN" dirty="0" err="1"/>
              <a:t>Dolev</a:t>
            </a:r>
            <a:r>
              <a:rPr lang="en-US" altLang="zh-CN" dirty="0"/>
              <a:t>-Yao model</a:t>
            </a:r>
            <a:r>
              <a:rPr lang="zh-CN" altLang="en-US" dirty="0"/>
              <a:t>，這個模型假設攻擊者在網路中可以竊聽、攔截、竄改、插入封包。</a:t>
            </a:r>
            <a:endParaRPr lang="en-US" dirty="0"/>
          </a:p>
          <a:p>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38</a:t>
            </a:fld>
            <a:endParaRPr lang="en-US"/>
          </a:p>
        </p:txBody>
      </p:sp>
    </p:spTree>
    <p:extLst>
      <p:ext uri="{BB962C8B-B14F-4D97-AF65-F5344CB8AC3E}">
        <p14:creationId xmlns:p14="http://schemas.microsoft.com/office/powerpoint/2010/main" val="58752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zh-CN" altLang="en-US" dirty="0"/>
              <a:t>如果這些常見的模型不適合，可以透過討論攻擊者的能力、知識、和資源的方式，比較有系統性地定義。</a:t>
            </a:r>
            <a:endParaRPr lang="en-US" altLang="zh-CN" dirty="0"/>
          </a:p>
          <a:p>
            <a:pPr marL="0" lvl="0" indent="0">
              <a:buFont typeface="Arial"/>
              <a:buNone/>
            </a:pPr>
            <a:r>
              <a:rPr lang="zh-CN" altLang="en-US" dirty="0"/>
              <a:t>能力像是攻擊者是主動還是被動？知識像是攻擊者是外人還是內鬼？資源像是攻擊者是</a:t>
            </a:r>
            <a:r>
              <a:rPr lang="en-US" altLang="zh-CN" dirty="0"/>
              <a:t>script kiddies</a:t>
            </a:r>
            <a:r>
              <a:rPr lang="zh-CN" altLang="en-US" dirty="0"/>
              <a:t>還是政府資助的組織？</a:t>
            </a:r>
            <a:endParaRPr lang="en-US" altLang="zh-CN" dirty="0"/>
          </a:p>
          <a:p>
            <a:pPr marL="0" lvl="0" indent="0">
              <a:buFont typeface="Arial"/>
              <a:buNone/>
            </a:pPr>
            <a:r>
              <a:rPr lang="zh-CN" altLang="en-US" dirty="0"/>
              <a:t>這些都會影響到如何有效防禦。</a:t>
            </a:r>
            <a:endParaRPr lang="en-US" dirty="0"/>
          </a:p>
          <a:p>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39</a:t>
            </a:fld>
            <a:endParaRPr lang="en-US"/>
          </a:p>
        </p:txBody>
      </p:sp>
    </p:spTree>
    <p:extLst>
      <p:ext uri="{BB962C8B-B14F-4D97-AF65-F5344CB8AC3E}">
        <p14:creationId xmlns:p14="http://schemas.microsoft.com/office/powerpoint/2010/main" val="4172025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那這個單元總共分成了五個部分。首先會介紹什麼是資訊安全、什麼是物聯網，而物聯網加上安全</a:t>
            </a:r>
            <a:r>
              <a:rPr lang="en-US" altLang="zh-TW" sz="1200" b="0" i="0" kern="1200" dirty="0">
                <a:solidFill>
                  <a:schemeClr val="tx1"/>
                </a:solidFill>
                <a:effectLst/>
                <a:latin typeface="+mn-lt"/>
                <a:ea typeface="+mn-ea"/>
                <a:cs typeface="+mn-cs"/>
              </a:rPr>
              <a:t>IoT security</a:t>
            </a:r>
            <a:r>
              <a:rPr lang="zh-TW" altLang="en-US" sz="1200" b="0" i="0" kern="1200" dirty="0">
                <a:solidFill>
                  <a:schemeClr val="tx1"/>
                </a:solidFill>
                <a:effectLst/>
                <a:latin typeface="+mn-lt"/>
                <a:ea typeface="+mn-ea"/>
                <a:cs typeface="+mn-cs"/>
              </a:rPr>
              <a:t>，有什麼特殊之處？</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和其他領域的</a:t>
            </a:r>
            <a:r>
              <a:rPr lang="en-US" altLang="zh-TW" sz="1200" b="0" i="0" kern="1200" dirty="0">
                <a:solidFill>
                  <a:schemeClr val="tx1"/>
                </a:solidFill>
                <a:effectLst/>
                <a:latin typeface="+mn-lt"/>
                <a:ea typeface="+mn-ea"/>
                <a:cs typeface="+mn-cs"/>
              </a:rPr>
              <a:t>security</a:t>
            </a:r>
            <a:r>
              <a:rPr lang="zh-CN" altLang="en-US" sz="1200" b="0" i="0" kern="1200" dirty="0">
                <a:solidFill>
                  <a:schemeClr val="tx1"/>
                </a:solidFill>
                <a:effectLst/>
                <a:latin typeface="+mn-lt"/>
                <a:ea typeface="+mn-ea"/>
                <a:cs typeface="+mn-cs"/>
              </a:rPr>
              <a:t>問題有什麼不同，為什麼既有的防護措施和機制可能會不足呢？</a:t>
            </a:r>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了解到</a:t>
            </a:r>
            <a:r>
              <a:rPr lang="en-US" altLang="zh-TW" sz="1200" b="0" i="0" kern="1200" dirty="0">
                <a:solidFill>
                  <a:schemeClr val="tx1"/>
                </a:solidFill>
                <a:effectLst/>
                <a:latin typeface="+mn-lt"/>
                <a:ea typeface="+mn-ea"/>
                <a:cs typeface="+mn-cs"/>
              </a:rPr>
              <a:t>IoT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security</a:t>
            </a:r>
            <a:r>
              <a:rPr lang="zh-CN" altLang="en-US" sz="1200" b="0" i="0" kern="1200" dirty="0">
                <a:solidFill>
                  <a:schemeClr val="tx1"/>
                </a:solidFill>
                <a:effectLst/>
                <a:latin typeface="+mn-lt"/>
                <a:ea typeface="+mn-ea"/>
                <a:cs typeface="+mn-cs"/>
              </a:rPr>
              <a:t>的特殊之處後，</a:t>
            </a:r>
            <a:r>
              <a:rPr lang="zh-TW" altLang="en-US" sz="1200" b="0" i="0" kern="1200" dirty="0">
                <a:solidFill>
                  <a:schemeClr val="tx1"/>
                </a:solidFill>
                <a:effectLst/>
                <a:latin typeface="+mn-lt"/>
                <a:ea typeface="+mn-ea"/>
                <a:cs typeface="+mn-cs"/>
              </a:rPr>
              <a:t>我們會來說明物聯網有哪些可能的攻擊面向（</a:t>
            </a:r>
            <a:r>
              <a:rPr lang="en-US" altLang="zh-TW" sz="1200" b="0" i="0" kern="1200" dirty="0">
                <a:solidFill>
                  <a:schemeClr val="tx1"/>
                </a:solidFill>
                <a:effectLst/>
                <a:latin typeface="+mn-lt"/>
                <a:ea typeface="+mn-ea"/>
                <a:cs typeface="+mn-cs"/>
              </a:rPr>
              <a:t>attack surface</a:t>
            </a:r>
            <a:r>
              <a:rPr lang="zh-TW" altLang="en-US" sz="1200" b="0" i="0" kern="1200" dirty="0">
                <a:solidFill>
                  <a:schemeClr val="tx1"/>
                </a:solidFill>
                <a:effectLst/>
                <a:latin typeface="+mn-lt"/>
                <a:ea typeface="+mn-ea"/>
                <a:cs typeface="+mn-cs"/>
              </a:rPr>
              <a:t>），也就是攻擊者能趁虛而入的地方。</a:t>
            </a:r>
            <a:endParaRPr lang="en-US" altLang="zh-TW"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為了讓同學對這些攻擊面向有更具體的了解，</a:t>
            </a:r>
            <a:r>
              <a:rPr lang="zh-TW" altLang="en-US" sz="1200" b="0" i="0" kern="1200" dirty="0">
                <a:solidFill>
                  <a:schemeClr val="tx1"/>
                </a:solidFill>
                <a:effectLst/>
                <a:latin typeface="+mn-lt"/>
                <a:ea typeface="+mn-ea"/>
                <a:cs typeface="+mn-cs"/>
              </a:rPr>
              <a:t>再來我們會用</a:t>
            </a:r>
            <a:r>
              <a:rPr lang="en-US" sz="1200" b="0" i="0" kern="1200" dirty="0">
                <a:solidFill>
                  <a:schemeClr val="tx1"/>
                </a:solidFill>
                <a:effectLst/>
                <a:latin typeface="+mn-lt"/>
                <a:ea typeface="+mn-ea"/>
                <a:cs typeface="+mn-cs"/>
              </a:rPr>
              <a:t>Samsung</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SmartThings</a:t>
            </a:r>
            <a:r>
              <a:rPr lang="zh-CN" altLang="en-US" sz="1200" b="0" i="0" kern="1200" dirty="0">
                <a:solidFill>
                  <a:schemeClr val="tx1"/>
                </a:solidFill>
                <a:effectLst/>
                <a:latin typeface="+mn-lt"/>
                <a:ea typeface="+mn-ea"/>
                <a:cs typeface="+mn-cs"/>
              </a:rPr>
              <a:t>這個物聯網平台為例。因為這個平台相對成熟且開放，因此有不少相關的資安研究。</a:t>
            </a:r>
            <a:endParaRPr lang="en-US" altLang="zh-CN"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最後我們會討論一下，既然物聯網已知的資安威脅這麼多，為什麼目前還是難以改善或提出更好的架構呢？要提升物聯網的安全會遇到哪些挑戰呢？</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結束之後有個小練習，讓同學能自己複習相關概念或作延伸學習。</a:t>
            </a:r>
            <a:endParaRPr lang="en-US" altLang="zh-TW" sz="1200" b="0" i="0" kern="1200" dirty="0">
              <a:solidFill>
                <a:schemeClr val="tx1"/>
              </a:solidFill>
              <a:effectLst/>
              <a:latin typeface="+mn-lt"/>
              <a:ea typeface="+mn-ea"/>
              <a:cs typeface="+mn-cs"/>
            </a:endParaRPr>
          </a:p>
          <a:p>
            <a:r>
              <a:rPr kumimoji="1" lang="zh-TW" altLang="en-US" sz="1200" b="0" i="0" kern="1200" dirty="0">
                <a:solidFill>
                  <a:schemeClr val="tx1"/>
                </a:solidFill>
                <a:effectLst/>
                <a:latin typeface="+mn-lt"/>
                <a:ea typeface="+mn-ea"/>
                <a:cs typeface="+mn-cs"/>
              </a:rPr>
              <a:t>這個單元建議搭配的實驗為</a:t>
            </a:r>
            <a:r>
              <a:rPr kumimoji="1" lang="en-US" altLang="zh-TW" sz="1200" b="0" i="0" kern="1200" dirty="0">
                <a:solidFill>
                  <a:schemeClr val="tx1"/>
                </a:solidFill>
                <a:effectLst/>
                <a:latin typeface="+mn-lt"/>
                <a:ea typeface="+mn-ea"/>
                <a:cs typeface="+mn-cs"/>
              </a:rPr>
              <a:t>Lab1</a:t>
            </a:r>
            <a:r>
              <a:rPr kumimoji="1" lang="zh-CN" altLang="en-US" sz="1200" b="0" i="0" kern="1200" dirty="0">
                <a:solidFill>
                  <a:schemeClr val="tx1"/>
                </a:solidFill>
                <a:effectLst/>
                <a:latin typeface="+mn-lt"/>
                <a:ea typeface="+mn-ea"/>
                <a:cs typeface="+mn-cs"/>
              </a:rPr>
              <a:t>的</a:t>
            </a:r>
            <a:r>
              <a:rPr kumimoji="1" lang="en-US" altLang="zh-CN" sz="1200" b="0" i="0" kern="1200" dirty="0">
                <a:solidFill>
                  <a:schemeClr val="tx1"/>
                </a:solidFill>
                <a:effectLst/>
                <a:latin typeface="+mn-lt"/>
                <a:ea typeface="+mn-ea"/>
                <a:cs typeface="+mn-cs"/>
              </a:rPr>
              <a:t>IoT Search Engine</a:t>
            </a:r>
            <a:r>
              <a:rPr kumimoji="1" lang="zh-CN" altLang="en-US" sz="1200" b="0" i="0" kern="1200" dirty="0">
                <a:solidFill>
                  <a:schemeClr val="tx1"/>
                </a:solidFill>
                <a:effectLst/>
                <a:latin typeface="+mn-lt"/>
                <a:ea typeface="+mn-ea"/>
                <a:cs typeface="+mn-cs"/>
              </a:rPr>
              <a:t>，物聯網搜尋引擎的實驗。</a:t>
            </a:r>
            <a:endParaRPr kumimoji="1" lang="zh-TW" altLang="en-US" dirty="0"/>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4</a:t>
            </a:fld>
            <a:endParaRPr kumimoji="1" lang="zh-TW" altLang="en-US"/>
          </a:p>
        </p:txBody>
      </p:sp>
    </p:spTree>
    <p:extLst>
      <p:ext uri="{BB962C8B-B14F-4D97-AF65-F5344CB8AC3E}">
        <p14:creationId xmlns:p14="http://schemas.microsoft.com/office/powerpoint/2010/main" val="2009831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在這個小單元裡，我們會用</a:t>
            </a:r>
            <a:r>
              <a:rPr lang="en-US" altLang="zh-CN" dirty="0"/>
              <a:t>Samsung SmartThings</a:t>
            </a:r>
            <a:r>
              <a:rPr lang="zh-CN" altLang="en-US" dirty="0"/>
              <a:t>為例，討論它的資安問題。</a:t>
            </a:r>
            <a:endParaRPr lang="en-TW"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40</a:t>
            </a:fld>
            <a:endParaRPr kumimoji="1" lang="zh-TW" altLang="en-US"/>
          </a:p>
        </p:txBody>
      </p:sp>
    </p:spTree>
    <p:extLst>
      <p:ext uri="{BB962C8B-B14F-4D97-AF65-F5344CB8AC3E}">
        <p14:creationId xmlns:p14="http://schemas.microsoft.com/office/powerpoint/2010/main" val="2429673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TW" dirty="0"/>
              <a:t>IoT</a:t>
            </a:r>
            <a:r>
              <a:rPr kumimoji="1" lang="zh-CN" altLang="en-US" dirty="0"/>
              <a:t>的平台生態發展和手機平台很相像，現在也走向是以</a:t>
            </a:r>
            <a:r>
              <a:rPr kumimoji="1" lang="en-US" altLang="zh-CN" dirty="0"/>
              <a:t>app</a:t>
            </a:r>
            <a:r>
              <a:rPr kumimoji="1" lang="zh-CN" altLang="en-US" dirty="0"/>
              <a:t>應用程式為主的型態。</a:t>
            </a:r>
            <a:endParaRPr kumimoji="1" lang="en-US" altLang="zh-CN" dirty="0"/>
          </a:p>
          <a:p>
            <a:r>
              <a:rPr kumimoji="1" lang="zh-CN" altLang="en-US" dirty="0"/>
              <a:t>幾家大廠紛紛推出自己的</a:t>
            </a:r>
            <a:r>
              <a:rPr kumimoji="1" lang="en-US" altLang="zh-CN" dirty="0"/>
              <a:t>IoT</a:t>
            </a:r>
            <a:r>
              <a:rPr kumimoji="1" lang="zh-CN" altLang="en-US" dirty="0"/>
              <a:t>平台，讓第三方的開發者能在其平台上開發應用程式。</a:t>
            </a:r>
            <a:endParaRPr kumimoji="1" lang="en-US" altLang="zh-CN" dirty="0"/>
          </a:p>
          <a:p>
            <a:r>
              <a:rPr kumimoji="1" lang="zh-CN" altLang="en-US" dirty="0"/>
              <a:t>像是三星的</a:t>
            </a:r>
            <a:r>
              <a:rPr kumimoji="1" lang="en-US" altLang="zh-CN" dirty="0"/>
              <a:t>SmartThings</a:t>
            </a:r>
            <a:r>
              <a:rPr kumimoji="1" lang="zh-CN" altLang="en-US" dirty="0"/>
              <a:t>，亞馬遜的</a:t>
            </a:r>
            <a:r>
              <a:rPr kumimoji="1" lang="en-US" altLang="zh-CN" dirty="0"/>
              <a:t>Alexa</a:t>
            </a:r>
            <a:r>
              <a:rPr kumimoji="1" lang="zh-CN" altLang="en-US" dirty="0"/>
              <a:t>，蘋果的</a:t>
            </a:r>
            <a:r>
              <a:rPr kumimoji="1" lang="en-US" altLang="zh-CN" dirty="0" err="1"/>
              <a:t>HomeKit</a:t>
            </a:r>
            <a:r>
              <a:rPr kumimoji="1" lang="zh-CN" altLang="en-US" dirty="0"/>
              <a:t>都是這類的</a:t>
            </a:r>
            <a:r>
              <a:rPr kumimoji="1" lang="en-US" altLang="zh-CN" dirty="0"/>
              <a:t>IoT</a:t>
            </a:r>
            <a:r>
              <a:rPr kumimoji="1" lang="zh-CN" altLang="en-US" dirty="0"/>
              <a:t>應用程式平台。</a:t>
            </a:r>
            <a:endParaRPr kumimoji="1" lang="en-US" altLang="zh-CN" dirty="0"/>
          </a:p>
          <a:p>
            <a:r>
              <a:rPr kumimoji="1" lang="zh-CN" altLang="en-US" dirty="0"/>
              <a:t>下圖以</a:t>
            </a:r>
            <a:r>
              <a:rPr kumimoji="1" lang="en-US" altLang="zh-CN" dirty="0"/>
              <a:t>SmartThings</a:t>
            </a:r>
            <a:r>
              <a:rPr kumimoji="1" lang="zh-CN" altLang="en-US" dirty="0"/>
              <a:t>為例，顯示這麼平台主要有三個部分，</a:t>
            </a:r>
            <a:r>
              <a:rPr kumimoji="1" lang="en-US" altLang="zh-CN" dirty="0"/>
              <a:t>cloud backend</a:t>
            </a:r>
            <a:r>
              <a:rPr kumimoji="1" lang="zh-CN" altLang="en-US" dirty="0"/>
              <a:t>、</a:t>
            </a:r>
            <a:r>
              <a:rPr kumimoji="1" lang="en-US" altLang="zh-CN" dirty="0"/>
              <a:t>hub</a:t>
            </a:r>
            <a:r>
              <a:rPr kumimoji="1" lang="zh-CN" altLang="en-US" dirty="0"/>
              <a:t>、和</a:t>
            </a:r>
            <a:r>
              <a:rPr kumimoji="1" lang="en-US" altLang="zh-CN" dirty="0"/>
              <a:t>companion app</a:t>
            </a:r>
            <a:r>
              <a:rPr kumimoji="1" lang="zh-CN" altLang="en-US" dirty="0"/>
              <a:t>。這裡的</a:t>
            </a:r>
            <a:r>
              <a:rPr kumimoji="1" lang="en-US" altLang="zh-CN" dirty="0"/>
              <a:t>IoT</a:t>
            </a:r>
            <a:r>
              <a:rPr kumimoji="1" lang="zh-CN" altLang="en-US" dirty="0"/>
              <a:t>應用程式，叫做</a:t>
            </a:r>
            <a:r>
              <a:rPr kumimoji="1" lang="en-US" altLang="zh-CN" dirty="0" err="1"/>
              <a:t>SmartApp</a:t>
            </a:r>
            <a:r>
              <a:rPr kumimoji="1" lang="zh-CN" altLang="en-US" dirty="0"/>
              <a:t>，是跑在雲端的</a:t>
            </a:r>
            <a:r>
              <a:rPr kumimoji="1" lang="en-US" altLang="zh-CN" dirty="0"/>
              <a:t>Sandbox</a:t>
            </a:r>
            <a:r>
              <a:rPr kumimoji="1" lang="zh-CN" altLang="en-US" dirty="0"/>
              <a:t>裡的，會和同在雲端上的</a:t>
            </a:r>
            <a:r>
              <a:rPr kumimoji="1" lang="en-US" altLang="zh-CN" dirty="0" err="1"/>
              <a:t>SmartDevice</a:t>
            </a:r>
            <a:r>
              <a:rPr kumimoji="1" lang="zh-CN" altLang="en-US" dirty="0"/>
              <a:t>，也就是實體</a:t>
            </a:r>
            <a:r>
              <a:rPr kumimoji="1" lang="en-US" altLang="zh-CN" dirty="0"/>
              <a:t>device</a:t>
            </a:r>
            <a:r>
              <a:rPr kumimoji="1" lang="zh-CN" altLang="en-US" dirty="0"/>
              <a:t>的軟體介面互動。使用者可透過手機上的</a:t>
            </a:r>
            <a:r>
              <a:rPr kumimoji="1" lang="en-US" altLang="zh-CN" dirty="0"/>
              <a:t>companion app</a:t>
            </a:r>
            <a:r>
              <a:rPr kumimoji="1" lang="zh-CN" altLang="en-US" dirty="0"/>
              <a:t>和雲端上的</a:t>
            </a:r>
            <a:r>
              <a:rPr kumimoji="1" lang="en-US" altLang="zh-CN" dirty="0" err="1"/>
              <a:t>SmartApp</a:t>
            </a:r>
            <a:r>
              <a:rPr kumimoji="1" lang="zh-CN" altLang="en-US" dirty="0"/>
              <a:t>互動。</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就如同手機</a:t>
            </a:r>
            <a:r>
              <a:rPr kumimoji="1" lang="en-US" altLang="zh-CN" dirty="0"/>
              <a:t>app</a:t>
            </a:r>
            <a:r>
              <a:rPr kumimoji="1" lang="zh-CN" altLang="en-US" dirty="0"/>
              <a:t>的一大資安管控機制是透過</a:t>
            </a:r>
            <a:r>
              <a:rPr kumimoji="1" lang="en-US" altLang="zh-CN" dirty="0"/>
              <a:t>capability</a:t>
            </a:r>
            <a:r>
              <a:rPr kumimoji="1" lang="zh-CN" altLang="en-US" dirty="0"/>
              <a:t>的權限控制，</a:t>
            </a:r>
            <a:r>
              <a:rPr kumimoji="1" lang="en-US" altLang="zh-CN" dirty="0"/>
              <a:t>IoT platform</a:t>
            </a:r>
            <a:r>
              <a:rPr kumimoji="1" lang="zh-CN" altLang="en-US" dirty="0"/>
              <a:t>也是使用類似的權限控制方式。</a:t>
            </a:r>
            <a:endParaRPr lang="en-US" dirty="0"/>
          </a:p>
          <a:p>
            <a:endParaRPr kumimoji="1" lang="zh-TW" altLang="en-US" dirty="0"/>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41</a:t>
            </a:fld>
            <a:endParaRPr kumimoji="1" lang="zh-TW" altLang="en-US"/>
          </a:p>
        </p:txBody>
      </p:sp>
    </p:spTree>
    <p:extLst>
      <p:ext uri="{BB962C8B-B14F-4D97-AF65-F5344CB8AC3E}">
        <p14:creationId xmlns:p14="http://schemas.microsoft.com/office/powerpoint/2010/main" val="1306181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這邊我們先來看看大家比較熟悉的</a:t>
            </a:r>
            <a:r>
              <a:rPr lang="en-US" altLang="zh-CN" dirty="0"/>
              <a:t>mobile app permission</a:t>
            </a:r>
            <a:r>
              <a:rPr lang="zh-CN" altLang="en-US" dirty="0"/>
              <a:t>是怎麼做的。</a:t>
            </a:r>
            <a:endParaRPr lang="en-US" altLang="zh-CN" dirty="0"/>
          </a:p>
          <a:p>
            <a:r>
              <a:rPr lang="zh-CN" altLang="en-US" dirty="0"/>
              <a:t>無論是</a:t>
            </a:r>
            <a:r>
              <a:rPr lang="en-US" altLang="zh-CN" dirty="0"/>
              <a:t>Android</a:t>
            </a:r>
            <a:r>
              <a:rPr lang="zh-CN" altLang="en-US" dirty="0"/>
              <a:t>或是</a:t>
            </a:r>
            <a:r>
              <a:rPr lang="en-US" altLang="zh-CN" dirty="0"/>
              <a:t>iOS</a:t>
            </a:r>
            <a:r>
              <a:rPr lang="zh-CN" altLang="en-US" dirty="0"/>
              <a:t>，手機</a:t>
            </a:r>
            <a:r>
              <a:rPr lang="en-US" altLang="zh-CN" dirty="0"/>
              <a:t>app</a:t>
            </a:r>
            <a:r>
              <a:rPr lang="zh-CN" altLang="en-US" dirty="0"/>
              <a:t>的權限都是透過</a:t>
            </a:r>
            <a:r>
              <a:rPr lang="en-US" altLang="zh-CN" dirty="0"/>
              <a:t>capabilities</a:t>
            </a:r>
            <a:r>
              <a:rPr lang="zh-CN" altLang="en-US" dirty="0"/>
              <a:t>的方式定義和實現，也就是每個</a:t>
            </a:r>
            <a:r>
              <a:rPr lang="en-US" altLang="zh-CN" dirty="0"/>
              <a:t>app</a:t>
            </a:r>
            <a:r>
              <a:rPr lang="zh-CN" altLang="en-US" dirty="0"/>
              <a:t>對於系統資源會有相對應的存取權限，例如說中間這張圖顯示</a:t>
            </a:r>
            <a:r>
              <a:rPr lang="en-US" altLang="zh-CN" dirty="0"/>
              <a:t>Facebook</a:t>
            </a:r>
            <a:r>
              <a:rPr lang="zh-CN" altLang="en-US" dirty="0"/>
              <a:t>可以存取</a:t>
            </a:r>
            <a:r>
              <a:rPr lang="en-US" altLang="zh-CN" dirty="0"/>
              <a:t>Location</a:t>
            </a:r>
            <a:r>
              <a:rPr lang="zh-CN" altLang="en-US" dirty="0"/>
              <a:t>、</a:t>
            </a:r>
            <a:r>
              <a:rPr lang="en-US" altLang="zh-CN" dirty="0"/>
              <a:t>contacts</a:t>
            </a:r>
            <a:r>
              <a:rPr lang="zh-CN" altLang="en-US" dirty="0"/>
              <a:t>、</a:t>
            </a:r>
            <a:r>
              <a:rPr lang="en-US" altLang="zh-CN" dirty="0"/>
              <a:t>Camera</a:t>
            </a:r>
            <a:r>
              <a:rPr lang="zh-CN" altLang="en-US" dirty="0"/>
              <a:t>等等。現在的手機作業系統通常也允許使用者關閉這些權限，或動態啟用。</a:t>
            </a:r>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42</a:t>
            </a:fld>
            <a:endParaRPr lang="en-US"/>
          </a:p>
        </p:txBody>
      </p:sp>
    </p:spTree>
    <p:extLst>
      <p:ext uri="{BB962C8B-B14F-4D97-AF65-F5344CB8AC3E}">
        <p14:creationId xmlns:p14="http://schemas.microsoft.com/office/powerpoint/2010/main" val="1448358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a:t>
            </a:r>
            <a:r>
              <a:rPr lang="en-US" altLang="zh-CN" sz="1200" b="0" i="0" kern="1200" dirty="0">
                <a:solidFill>
                  <a:schemeClr val="tx1"/>
                </a:solidFill>
                <a:effectLst/>
                <a:latin typeface="+mn-lt"/>
                <a:ea typeface="+mn-ea"/>
                <a:cs typeface="+mn-cs"/>
              </a:rPr>
              <a:t>SmartThings</a:t>
            </a:r>
            <a:r>
              <a:rPr lang="zh-CN" altLang="en-US" sz="1200" b="0" i="0" kern="1200" dirty="0">
                <a:solidFill>
                  <a:schemeClr val="tx1"/>
                </a:solidFill>
                <a:effectLst/>
                <a:latin typeface="+mn-lt"/>
                <a:ea typeface="+mn-ea"/>
                <a:cs typeface="+mn-cs"/>
              </a:rPr>
              <a:t>這個</a:t>
            </a:r>
            <a:r>
              <a:rPr lang="en-US" altLang="zh-CN" sz="1200" b="0" i="0" kern="1200" dirty="0">
                <a:solidFill>
                  <a:schemeClr val="tx1"/>
                </a:solidFill>
                <a:effectLst/>
                <a:latin typeface="+mn-lt"/>
                <a:ea typeface="+mn-ea"/>
                <a:cs typeface="+mn-cs"/>
              </a:rPr>
              <a:t>IoT</a:t>
            </a:r>
            <a:r>
              <a:rPr lang="zh-CN" altLang="en-US" sz="1200" b="0" i="0" kern="1200" dirty="0">
                <a:solidFill>
                  <a:schemeClr val="tx1"/>
                </a:solidFill>
                <a:effectLst/>
                <a:latin typeface="+mn-lt"/>
                <a:ea typeface="+mn-ea"/>
                <a:cs typeface="+mn-cs"/>
              </a:rPr>
              <a:t>平台也是類似的狀況。</a:t>
            </a:r>
            <a:r>
              <a:rPr lang="en-US" altLang="zh-CN" sz="1200" b="0" i="0" kern="1200" dirty="0">
                <a:solidFill>
                  <a:schemeClr val="tx1"/>
                </a:solidFill>
                <a:effectLst/>
                <a:latin typeface="+mn-lt"/>
                <a:ea typeface="+mn-ea"/>
                <a:cs typeface="+mn-cs"/>
              </a:rPr>
              <a:t>SmartThings</a:t>
            </a:r>
            <a:r>
              <a:rPr lang="zh-CN" altLang="en-US" sz="1200" b="0" i="0" kern="1200" dirty="0">
                <a:solidFill>
                  <a:schemeClr val="tx1"/>
                </a:solidFill>
                <a:effectLst/>
                <a:latin typeface="+mn-lt"/>
                <a:ea typeface="+mn-ea"/>
                <a:cs typeface="+mn-cs"/>
              </a:rPr>
              <a:t>讓開發者定義</a:t>
            </a:r>
            <a:r>
              <a:rPr lang="en-US" altLang="zh-CN" sz="1200" b="0" i="0" kern="1200" dirty="0">
                <a:solidFill>
                  <a:schemeClr val="tx1"/>
                </a:solidFill>
                <a:effectLst/>
                <a:latin typeface="+mn-lt"/>
                <a:ea typeface="+mn-ea"/>
                <a:cs typeface="+mn-cs"/>
              </a:rPr>
              <a:t>app</a:t>
            </a:r>
            <a:r>
              <a:rPr lang="zh-CN" altLang="en-US" sz="1200" b="0" i="0" kern="1200" dirty="0">
                <a:solidFill>
                  <a:schemeClr val="tx1"/>
                </a:solidFill>
                <a:effectLst/>
                <a:latin typeface="+mn-lt"/>
                <a:ea typeface="+mn-ea"/>
                <a:cs typeface="+mn-cs"/>
              </a:rPr>
              <a:t>的</a:t>
            </a:r>
            <a:r>
              <a:rPr lang="en-US" altLang="zh-CN" sz="1200" b="0" i="0" kern="1200" dirty="0">
                <a:solidFill>
                  <a:schemeClr val="tx1"/>
                </a:solidFill>
                <a:effectLst/>
                <a:latin typeface="+mn-lt"/>
                <a:ea typeface="+mn-ea"/>
                <a:cs typeface="+mn-cs"/>
              </a:rPr>
              <a:t>capability</a:t>
            </a:r>
            <a:r>
              <a:rPr lang="zh-CN" altLang="en-US" sz="1200" b="0" i="0" kern="1200" dirty="0">
                <a:solidFill>
                  <a:schemeClr val="tx1"/>
                </a:solidFill>
                <a:effectLst/>
                <a:latin typeface="+mn-lt"/>
                <a:ea typeface="+mn-ea"/>
                <a:cs typeface="+mn-cs"/>
              </a:rPr>
              <a:t>：每個</a:t>
            </a:r>
            <a:r>
              <a:rPr lang="en-US" altLang="zh-CN" sz="1200" b="0" i="0" kern="1200" dirty="0">
                <a:solidFill>
                  <a:schemeClr val="tx1"/>
                </a:solidFill>
                <a:effectLst/>
                <a:latin typeface="+mn-lt"/>
                <a:ea typeface="+mn-ea"/>
                <a:cs typeface="+mn-cs"/>
              </a:rPr>
              <a:t>capability</a:t>
            </a:r>
            <a:r>
              <a:rPr lang="zh-CN" altLang="en-US" sz="1200" b="0" i="0" kern="1200" dirty="0">
                <a:solidFill>
                  <a:schemeClr val="tx1"/>
                </a:solidFill>
                <a:effectLst/>
                <a:latin typeface="+mn-lt"/>
                <a:ea typeface="+mn-ea"/>
                <a:cs typeface="+mn-cs"/>
              </a:rPr>
              <a:t>會對應到一些</a:t>
            </a:r>
            <a:r>
              <a:rPr lang="en-US" altLang="zh-TW" sz="1200" b="0" i="0" kern="1200" dirty="0">
                <a:solidFill>
                  <a:schemeClr val="tx1"/>
                </a:solidFill>
                <a:effectLst/>
                <a:latin typeface="+mn-lt"/>
                <a:ea typeface="+mn-ea"/>
                <a:cs typeface="+mn-cs"/>
              </a:rPr>
              <a:t>commands (method calls) </a:t>
            </a:r>
            <a:r>
              <a:rPr lang="zh-CN" altLang="en-US" sz="1200" b="0" i="0" kern="1200" dirty="0">
                <a:solidFill>
                  <a:schemeClr val="tx1"/>
                </a:solidFill>
                <a:effectLst/>
                <a:latin typeface="+mn-lt"/>
                <a:ea typeface="+mn-ea"/>
                <a:cs typeface="+mn-cs"/>
              </a:rPr>
              <a:t>和</a:t>
            </a:r>
            <a:r>
              <a:rPr lang="en-US" altLang="zh-TW" sz="1200" b="0" i="0" kern="1200" dirty="0">
                <a:solidFill>
                  <a:schemeClr val="tx1"/>
                </a:solidFill>
                <a:effectLst/>
                <a:latin typeface="+mn-lt"/>
                <a:ea typeface="+mn-ea"/>
                <a:cs typeface="+mn-cs"/>
              </a:rPr>
              <a:t> attributes (properties)</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Commands</a:t>
            </a:r>
            <a:r>
              <a:rPr lang="zh-CN" altLang="en-US" sz="1200" b="0" i="0" kern="1200" dirty="0">
                <a:solidFill>
                  <a:schemeClr val="tx1"/>
                </a:solidFill>
                <a:effectLst/>
                <a:latin typeface="+mn-lt"/>
                <a:ea typeface="+mn-ea"/>
                <a:cs typeface="+mn-cs"/>
              </a:rPr>
              <a:t>也就是指令，對應到</a:t>
            </a:r>
            <a:r>
              <a:rPr lang="en-US" altLang="zh-CN" sz="1200" b="0" i="0" kern="1200" dirty="0">
                <a:solidFill>
                  <a:schemeClr val="tx1"/>
                </a:solidFill>
                <a:effectLst/>
                <a:latin typeface="+mn-lt"/>
                <a:ea typeface="+mn-ea"/>
                <a:cs typeface="+mn-cs"/>
              </a:rPr>
              <a:t>IoT device</a:t>
            </a:r>
            <a:r>
              <a:rPr lang="zh-CN" altLang="en-US" sz="1200" b="0" i="0" kern="1200" dirty="0">
                <a:solidFill>
                  <a:schemeClr val="tx1"/>
                </a:solidFill>
                <a:effectLst/>
                <a:latin typeface="+mn-lt"/>
                <a:ea typeface="+mn-ea"/>
                <a:cs typeface="+mn-cs"/>
              </a:rPr>
              <a:t>的操作。</a:t>
            </a:r>
            <a:r>
              <a:rPr lang="en-US" altLang="zh-CN" sz="1200" b="0" i="0" kern="1200" dirty="0">
                <a:solidFill>
                  <a:schemeClr val="tx1"/>
                </a:solidFill>
                <a:effectLst/>
                <a:latin typeface="+mn-lt"/>
                <a:ea typeface="+mn-ea"/>
                <a:cs typeface="+mn-cs"/>
              </a:rPr>
              <a:t>Attributes</a:t>
            </a:r>
            <a:r>
              <a:rPr lang="zh-CN" altLang="en-US" sz="1200" b="0" i="0" kern="1200" dirty="0">
                <a:solidFill>
                  <a:schemeClr val="tx1"/>
                </a:solidFill>
                <a:effectLst/>
                <a:latin typeface="+mn-lt"/>
                <a:ea typeface="+mn-ea"/>
                <a:cs typeface="+mn-cs"/>
              </a:rPr>
              <a:t>屬性表示</a:t>
            </a:r>
            <a:r>
              <a:rPr lang="en-US" altLang="zh-CN" sz="1200" b="0" i="0" kern="1200" dirty="0">
                <a:solidFill>
                  <a:schemeClr val="tx1"/>
                </a:solidFill>
                <a:effectLst/>
                <a:latin typeface="+mn-lt"/>
                <a:ea typeface="+mn-ea"/>
                <a:cs typeface="+mn-cs"/>
              </a:rPr>
              <a:t>device</a:t>
            </a:r>
            <a:r>
              <a:rPr lang="zh-CN" altLang="en-US" sz="1200" b="0" i="0" kern="1200" dirty="0">
                <a:solidFill>
                  <a:schemeClr val="tx1"/>
                </a:solidFill>
                <a:effectLst/>
                <a:latin typeface="+mn-lt"/>
                <a:ea typeface="+mn-ea"/>
                <a:cs typeface="+mn-cs"/>
              </a:rPr>
              <a:t>的狀態。</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這個表中的例子顯示，</a:t>
            </a:r>
            <a:r>
              <a:rPr lang="en-US" altLang="zh-CN" sz="1200" b="0" i="0" kern="1200" dirty="0">
                <a:solidFill>
                  <a:schemeClr val="tx1"/>
                </a:solidFill>
                <a:effectLst/>
                <a:latin typeface="+mn-lt"/>
                <a:ea typeface="+mn-ea"/>
                <a:cs typeface="+mn-cs"/>
              </a:rPr>
              <a:t>lock</a:t>
            </a:r>
            <a:r>
              <a:rPr lang="zh-CN" altLang="en-US" sz="1200" b="0" i="0" kern="1200" dirty="0">
                <a:solidFill>
                  <a:schemeClr val="tx1"/>
                </a:solidFill>
                <a:effectLst/>
                <a:latin typeface="+mn-lt"/>
                <a:ea typeface="+mn-ea"/>
                <a:cs typeface="+mn-cs"/>
              </a:rPr>
              <a:t>這個能力，對應到的操作是可以上鎖和開鎖，屬性是鎖的狀態。</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43</a:t>
            </a:fld>
            <a:endParaRPr kumimoji="1" lang="zh-TW" altLang="en-US"/>
          </a:p>
        </p:txBody>
      </p:sp>
    </p:spTree>
    <p:extLst>
      <p:ext uri="{BB962C8B-B14F-4D97-AF65-F5344CB8AC3E}">
        <p14:creationId xmlns:p14="http://schemas.microsoft.com/office/powerpoint/2010/main" val="1503785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那在手機</a:t>
            </a:r>
            <a:r>
              <a:rPr lang="en-US" altLang="zh-CN" dirty="0"/>
              <a:t>app</a:t>
            </a:r>
            <a:r>
              <a:rPr lang="zh-CN" altLang="en-US" dirty="0"/>
              <a:t>中，一個廣為人知的資安問題是</a:t>
            </a:r>
            <a:r>
              <a:rPr lang="en-US" altLang="zh-CN" dirty="0"/>
              <a:t>over-privilege</a:t>
            </a:r>
            <a:r>
              <a:rPr lang="zh-TW" altLang="en-US" dirty="0"/>
              <a:t> </a:t>
            </a:r>
            <a:r>
              <a:rPr lang="zh-CN" altLang="en-US" dirty="0"/>
              <a:t>的問題。</a:t>
            </a:r>
            <a:endParaRPr lang="en-US" altLang="zh-CN" dirty="0"/>
          </a:p>
          <a:p>
            <a:r>
              <a:rPr lang="zh-CN" altLang="en-US" dirty="0"/>
              <a:t>有些應用程式會要求過多的權限，例如圖中這個假的</a:t>
            </a:r>
            <a:r>
              <a:rPr lang="en-US" altLang="zh-CN" dirty="0" err="1"/>
              <a:t>Pokemon</a:t>
            </a:r>
            <a:r>
              <a:rPr lang="en-US" altLang="zh-CN" dirty="0"/>
              <a:t> Go!</a:t>
            </a:r>
            <a:r>
              <a:rPr lang="zh-CN" altLang="en-US" dirty="0"/>
              <a:t>程式要求能打電話、傳簡訊、錄音等等，這些一般來說不是遊戲程式需要的功能。</a:t>
            </a:r>
            <a:endParaRPr lang="en-US" dirty="0"/>
          </a:p>
        </p:txBody>
      </p:sp>
      <p:sp>
        <p:nvSpPr>
          <p:cNvPr id="4" name="Slide Number Placeholder 3"/>
          <p:cNvSpPr>
            <a:spLocks noGrp="1"/>
          </p:cNvSpPr>
          <p:nvPr>
            <p:ph type="sldNum" sz="quarter" idx="10"/>
          </p:nvPr>
        </p:nvSpPr>
        <p:spPr/>
        <p:txBody>
          <a:bodyPr/>
          <a:lstStyle/>
          <a:p>
            <a:fld id="{C4799112-CC87-2B45-AD94-880761078DC6}" type="slidenum">
              <a:rPr lang="en-US" smtClean="0"/>
              <a:t>44</a:t>
            </a:fld>
            <a:endParaRPr lang="en-US"/>
          </a:p>
        </p:txBody>
      </p:sp>
    </p:spTree>
    <p:extLst>
      <p:ext uri="{BB962C8B-B14F-4D97-AF65-F5344CB8AC3E}">
        <p14:creationId xmlns:p14="http://schemas.microsoft.com/office/powerpoint/2010/main" val="1195727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a:t>
            </a:r>
            <a:r>
              <a:rPr lang="en-US" altLang="zh-CN" dirty="0"/>
              <a:t>IoT apps</a:t>
            </a:r>
            <a:r>
              <a:rPr lang="zh-CN" altLang="en-US" dirty="0"/>
              <a:t>裡也有類似的問題。</a:t>
            </a:r>
            <a:endParaRPr lang="en-US" altLang="zh-CN" dirty="0"/>
          </a:p>
          <a:p>
            <a:r>
              <a:rPr lang="zh-CN" altLang="en-US" dirty="0"/>
              <a:t>例如開發者想開發一個自動上鎖的</a:t>
            </a:r>
            <a:r>
              <a:rPr lang="en-US" altLang="zh-CN" dirty="0"/>
              <a:t>app</a:t>
            </a:r>
            <a:r>
              <a:rPr lang="zh-CN" altLang="en-US" dirty="0"/>
              <a:t>，因此需要</a:t>
            </a:r>
            <a:r>
              <a:rPr lang="en-US" altLang="zh-CN" dirty="0" err="1"/>
              <a:t>capability.lock</a:t>
            </a:r>
            <a:r>
              <a:rPr lang="zh-CN" altLang="en-US" dirty="0"/>
              <a:t>這個能力中的</a:t>
            </a:r>
            <a:r>
              <a:rPr lang="en-US" altLang="zh-CN" dirty="0"/>
              <a:t>lock()</a:t>
            </a:r>
            <a:r>
              <a:rPr lang="zh-CN" altLang="en-US" dirty="0"/>
              <a:t>指令。然而在目前的</a:t>
            </a:r>
            <a:r>
              <a:rPr lang="en-US" altLang="zh-CN" dirty="0"/>
              <a:t>SmartThings</a:t>
            </a:r>
            <a:r>
              <a:rPr lang="zh-CN" altLang="en-US" dirty="0"/>
              <a:t>架構中，</a:t>
            </a:r>
            <a:r>
              <a:rPr lang="en-US" altLang="zh-CN" dirty="0"/>
              <a:t>lock</a:t>
            </a:r>
            <a:r>
              <a:rPr lang="zh-CN" altLang="en-US" dirty="0"/>
              <a:t>和</a:t>
            </a:r>
            <a:r>
              <a:rPr lang="en-US" altLang="zh-CN" dirty="0"/>
              <a:t>unlock</a:t>
            </a:r>
            <a:r>
              <a:rPr lang="zh-CN" altLang="en-US" dirty="0"/>
              <a:t>兩個指令會同時被取得，因此這個</a:t>
            </a:r>
            <a:r>
              <a:rPr lang="en-US" altLang="zh-CN" dirty="0"/>
              <a:t>app</a:t>
            </a:r>
            <a:r>
              <a:rPr lang="zh-CN" altLang="en-US" dirty="0"/>
              <a:t>也會額外獲得開鎖的能力。</a:t>
            </a:r>
            <a:endParaRPr lang="en-TW"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45</a:t>
            </a:fld>
            <a:endParaRPr kumimoji="1" lang="zh-TW" altLang="en-US"/>
          </a:p>
        </p:txBody>
      </p:sp>
    </p:spTree>
    <p:extLst>
      <p:ext uri="{BB962C8B-B14F-4D97-AF65-F5344CB8AC3E}">
        <p14:creationId xmlns:p14="http://schemas.microsoft.com/office/powerpoint/2010/main" val="1464122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除了</a:t>
            </a:r>
            <a:r>
              <a:rPr lang="en-US" altLang="zh-CN" dirty="0"/>
              <a:t>over-privilege</a:t>
            </a:r>
            <a:r>
              <a:rPr lang="zh-CN" altLang="en-US" dirty="0"/>
              <a:t>的問題，這個表格整理了目前</a:t>
            </a:r>
            <a:r>
              <a:rPr lang="en-US" altLang="zh-CN" dirty="0"/>
              <a:t>SmartThings platform</a:t>
            </a:r>
            <a:r>
              <a:rPr lang="zh-CN" altLang="en-US" dirty="0"/>
              <a:t>的已知</a:t>
            </a:r>
            <a:r>
              <a:rPr lang="zh-TW" altLang="en-US" dirty="0"/>
              <a:t>資安問題。</a:t>
            </a:r>
            <a:endParaRPr lang="en-US" altLang="zh-TW" dirty="0"/>
          </a:p>
          <a:p>
            <a:r>
              <a:rPr lang="zh-TW" altLang="en-US" dirty="0"/>
              <a:t>想是有漏洞的認證、惡意的</a:t>
            </a:r>
            <a:r>
              <a:rPr lang="en-US" altLang="zh-TW" dirty="0"/>
              <a:t>app</a:t>
            </a:r>
            <a:r>
              <a:rPr lang="zh-CN" altLang="en-US" dirty="0"/>
              <a:t>等等。</a:t>
            </a:r>
            <a:endParaRPr lang="en-TW"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46</a:t>
            </a:fld>
            <a:endParaRPr kumimoji="1" lang="zh-TW" altLang="en-US"/>
          </a:p>
        </p:txBody>
      </p:sp>
    </p:spTree>
    <p:extLst>
      <p:ext uri="{BB962C8B-B14F-4D97-AF65-F5344CB8AC3E}">
        <p14:creationId xmlns:p14="http://schemas.microsoft.com/office/powerpoint/2010/main" val="1150548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到目前為止，我們討論了不少</a:t>
            </a:r>
            <a:r>
              <a:rPr lang="en-US" altLang="zh-CN" dirty="0"/>
              <a:t>IoT</a:t>
            </a:r>
            <a:r>
              <a:rPr lang="zh-CN" altLang="en-US" dirty="0"/>
              <a:t>的資安弱點。為什麼這些已知的資安弱點還是很普遍呢？</a:t>
            </a:r>
            <a:endParaRPr lang="en-US" altLang="zh-CN" dirty="0"/>
          </a:p>
          <a:p>
            <a:r>
              <a:rPr lang="zh-CN" altLang="en-US" dirty="0"/>
              <a:t>這個單元的最後，我們要討論的是，要提升</a:t>
            </a:r>
            <a:r>
              <a:rPr lang="en-US" altLang="zh-CN" dirty="0"/>
              <a:t>IoT</a:t>
            </a:r>
            <a:r>
              <a:rPr lang="zh-CN" altLang="en-US" dirty="0"/>
              <a:t>的安全性會遇到什麼挑戰。</a:t>
            </a:r>
            <a:endParaRPr lang="en-US" altLang="zh-CN" dirty="0"/>
          </a:p>
          <a:p>
            <a:endParaRPr lang="en-TW"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47</a:t>
            </a:fld>
            <a:endParaRPr kumimoji="1" lang="zh-TW" altLang="en-US"/>
          </a:p>
        </p:txBody>
      </p:sp>
    </p:spTree>
    <p:extLst>
      <p:ext uri="{BB962C8B-B14F-4D97-AF65-F5344CB8AC3E}">
        <p14:creationId xmlns:p14="http://schemas.microsoft.com/office/powerpoint/2010/main" val="660548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zh-CN" altLang="en-US" dirty="0"/>
              <a:t>在</a:t>
            </a:r>
            <a:r>
              <a:rPr lang="en-US" altLang="zh-CN" dirty="0"/>
              <a:t>IoT</a:t>
            </a:r>
            <a:r>
              <a:rPr lang="zh-CN" altLang="en-US" dirty="0"/>
              <a:t>的世界裡，舊的資安議題仍然存在，甚至更嚴重。</a:t>
            </a:r>
            <a:endParaRPr lang="en-US" altLang="zh-CN" dirty="0"/>
          </a:p>
          <a:p>
            <a:pPr lvl="0"/>
            <a:r>
              <a:rPr lang="zh-CN" altLang="en-US" dirty="0"/>
              <a:t>像是弱密碼、未及時更新、隱私外洩等等問題，在現今的網際網路中存在已久，在</a:t>
            </a:r>
            <a:r>
              <a:rPr lang="en-US" altLang="zh-CN" dirty="0"/>
              <a:t>IoT</a:t>
            </a:r>
            <a:r>
              <a:rPr lang="zh-CN" altLang="en-US" dirty="0"/>
              <a:t>世界裡變得更嚴重。</a:t>
            </a:r>
            <a:endParaRPr lang="en-US" altLang="zh-CN" dirty="0"/>
          </a:p>
          <a:p>
            <a:pPr lvl="0"/>
            <a:r>
              <a:rPr lang="zh-CN" altLang="en-US" dirty="0"/>
              <a:t>此外，針對</a:t>
            </a:r>
            <a:r>
              <a:rPr lang="en-US" altLang="zh-CN" dirty="0"/>
              <a:t>IT</a:t>
            </a:r>
            <a:r>
              <a:rPr lang="zh-CN" altLang="en-US" dirty="0"/>
              <a:t>設備的防護往往也不適合套在</a:t>
            </a:r>
            <a:r>
              <a:rPr lang="en-US" altLang="zh-CN" dirty="0"/>
              <a:t>IoT</a:t>
            </a:r>
            <a:r>
              <a:rPr lang="zh-CN" altLang="en-US" dirty="0"/>
              <a:t>設備上。</a:t>
            </a:r>
            <a:endParaRPr lang="en-US" altLang="zh-CN" dirty="0"/>
          </a:p>
        </p:txBody>
      </p:sp>
      <p:sp>
        <p:nvSpPr>
          <p:cNvPr id="4" name="Slide Number Placeholder 3"/>
          <p:cNvSpPr>
            <a:spLocks noGrp="1"/>
          </p:cNvSpPr>
          <p:nvPr>
            <p:ph type="sldNum" sz="quarter" idx="10"/>
          </p:nvPr>
        </p:nvSpPr>
        <p:spPr/>
        <p:txBody>
          <a:bodyPr/>
          <a:lstStyle/>
          <a:p>
            <a:fld id="{70A2346B-B80A-C843-83BB-D626C6F3E45F}" type="slidenum">
              <a:rPr lang="en-US" smtClean="0"/>
              <a:t>48</a:t>
            </a:fld>
            <a:endParaRPr lang="en-US"/>
          </a:p>
        </p:txBody>
      </p:sp>
    </p:spTree>
    <p:extLst>
      <p:ext uri="{BB962C8B-B14F-4D97-AF65-F5344CB8AC3E}">
        <p14:creationId xmlns:p14="http://schemas.microsoft.com/office/powerpoint/2010/main" val="4215507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TW" altLang="en-US" dirty="0"/>
              <a:t>和傳統的</a:t>
            </a:r>
            <a:r>
              <a:rPr lang="en-US" altLang="zh-TW" dirty="0"/>
              <a:t>IT</a:t>
            </a:r>
            <a:r>
              <a:rPr lang="zh-TW" altLang="en-US" dirty="0"/>
              <a:t>設備比起來，有哪些差別呢？</a:t>
            </a:r>
            <a:endParaRPr lang="en-US" altLang="zh-TW" dirty="0"/>
          </a:p>
          <a:p>
            <a:r>
              <a:rPr lang="zh-TW" altLang="en-US" dirty="0"/>
              <a:t>首先一個很大、很現實的問題是，</a:t>
            </a:r>
            <a:r>
              <a:rPr lang="en-US" altLang="zh-TW" dirty="0"/>
              <a:t>IoT</a:t>
            </a:r>
            <a:r>
              <a:rPr lang="zh-CN" altLang="en-US" dirty="0"/>
              <a:t>的製造商沒有動機要提升安全。物聯網設備通常很便宜，製造商沒有資源或不願投入資源在資安上。</a:t>
            </a:r>
            <a:endParaRPr lang="en-US" altLang="zh-CN" dirty="0"/>
          </a:p>
          <a:p>
            <a:r>
              <a:rPr lang="zh-CN" altLang="en-US" dirty="0"/>
              <a:t>而目前消費者在選購物聯網設備時，也沒有把資安納入考慮。此外，目前也沒有規範或罰則，讓產出不安全的設備的製造商受罰。</a:t>
            </a:r>
            <a:endParaRPr lang="en-US" altLang="zh-CN" dirty="0"/>
          </a:p>
          <a:p>
            <a:r>
              <a:rPr lang="zh-CN" altLang="en-US" dirty="0"/>
              <a:t>另一個問題是，物聯網設備通常沒有好操作的介面，因此一般使用者很難更新和管理。</a:t>
            </a:r>
            <a:endParaRPr lang="en-US" altLang="zh-CN" dirty="0"/>
          </a:p>
          <a:p>
            <a:r>
              <a:rPr lang="zh-CN" altLang="en-US" dirty="0"/>
              <a:t>再來是說，物聯網的設備種類太多了，防禦方也沒有</a:t>
            </a:r>
            <a:r>
              <a:rPr lang="en-US" altLang="zh-CN" dirty="0"/>
              <a:t>universal</a:t>
            </a:r>
            <a:r>
              <a:rPr lang="zh-TW" altLang="en-US" dirty="0"/>
              <a:t> </a:t>
            </a:r>
            <a:r>
              <a:rPr lang="en-US" altLang="zh-TW" dirty="0"/>
              <a:t>solution</a:t>
            </a:r>
            <a:r>
              <a:rPr lang="zh-TW" altLang="en-US" dirty="0"/>
              <a:t>，開發防禦的成本也因此很高。</a:t>
            </a:r>
            <a:endParaRPr lang="en-US" altLang="zh-CN" dirty="0"/>
          </a:p>
          <a:p>
            <a:endParaRPr lang="en-US" altLang="zh-TW" dirty="0"/>
          </a:p>
        </p:txBody>
      </p:sp>
      <p:sp>
        <p:nvSpPr>
          <p:cNvPr id="4" name="Slide Number Placeholder 3"/>
          <p:cNvSpPr>
            <a:spLocks noGrp="1"/>
          </p:cNvSpPr>
          <p:nvPr>
            <p:ph type="sldNum" sz="quarter" idx="10"/>
          </p:nvPr>
        </p:nvSpPr>
        <p:spPr/>
        <p:txBody>
          <a:bodyPr/>
          <a:lstStyle/>
          <a:p>
            <a:fld id="{B32F1958-A71B-4980-946B-240CA5990AF8}" type="slidenum">
              <a:rPr lang="en-US" smtClean="0"/>
              <a:t>49</a:t>
            </a:fld>
            <a:endParaRPr lang="en-US"/>
          </a:p>
        </p:txBody>
      </p:sp>
    </p:spTree>
    <p:extLst>
      <p:ext uri="{BB962C8B-B14F-4D97-AF65-F5344CB8AC3E}">
        <p14:creationId xmlns:p14="http://schemas.microsoft.com/office/powerpoint/2010/main" val="2755922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TW" altLang="en-US" dirty="0"/>
              <a:t>物聯網安全</a:t>
            </a:r>
            <a:r>
              <a:rPr kumimoji="1" lang="en-US" altLang="zh-TW" dirty="0"/>
              <a:t>IoT Security</a:t>
            </a:r>
            <a:r>
              <a:rPr kumimoji="1" lang="zh-TW" altLang="en-US" dirty="0"/>
              <a:t>有什麼特別之處？</a:t>
            </a:r>
            <a:endParaRPr kumimoji="1" lang="en-US" altLang="zh-TW" dirty="0"/>
          </a:p>
          <a:p>
            <a:r>
              <a:rPr kumimoji="1" lang="zh-TW" altLang="en-US" dirty="0"/>
              <a:t>以往針對電腦、手機的攻擊和防禦不能直接拿來用嗎？</a:t>
            </a:r>
            <a:endParaRPr kumimoji="1" lang="en-US" altLang="zh-TW" dirty="0"/>
          </a:p>
          <a:p>
            <a:r>
              <a:rPr kumimoji="1" lang="zh-TW" altLang="en-US" dirty="0"/>
              <a:t>為了回答這個問題，我們先解釋兩個關鍵的名詞 </a:t>
            </a:r>
            <a:r>
              <a:rPr kumimoji="1" lang="en-US" altLang="zh-TW" dirty="0"/>
              <a:t>security</a:t>
            </a:r>
            <a:r>
              <a:rPr kumimoji="1" lang="zh-TW" altLang="en-US" dirty="0"/>
              <a:t> 和 </a:t>
            </a:r>
            <a:r>
              <a:rPr kumimoji="1" lang="en-US" altLang="zh-TW" dirty="0"/>
              <a:t>IoT</a:t>
            </a:r>
            <a:r>
              <a:rPr kumimoji="1" lang="zh-TW" altLang="en-US" dirty="0"/>
              <a:t>。</a:t>
            </a:r>
          </a:p>
        </p:txBody>
      </p:sp>
      <p:sp>
        <p:nvSpPr>
          <p:cNvPr id="4" name="Slide Number Placeholder 3"/>
          <p:cNvSpPr>
            <a:spLocks noGrp="1"/>
          </p:cNvSpPr>
          <p:nvPr>
            <p:ph type="sldNum" sz="quarter" idx="10"/>
          </p:nvPr>
        </p:nvSpPr>
        <p:spPr/>
        <p:txBody>
          <a:bodyPr/>
          <a:lstStyle/>
          <a:p>
            <a:fld id="{580231E1-39E9-8949-9548-4DEDC12D49CA}" type="slidenum">
              <a:rPr kumimoji="1" lang="zh-TW" altLang="en-US" smtClean="0"/>
              <a:t>5</a:t>
            </a:fld>
            <a:endParaRPr kumimoji="1" lang="zh-TW" altLang="en-US"/>
          </a:p>
        </p:txBody>
      </p:sp>
    </p:spTree>
    <p:extLst>
      <p:ext uri="{BB962C8B-B14F-4D97-AF65-F5344CB8AC3E}">
        <p14:creationId xmlns:p14="http://schemas.microsoft.com/office/powerpoint/2010/main" val="1801532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實務上還有個大問題是，很多</a:t>
            </a:r>
            <a:r>
              <a:rPr lang="en-US" altLang="zh-CN" dirty="0"/>
              <a:t>IoT device</a:t>
            </a:r>
            <a:r>
              <a:rPr lang="zh-CN" altLang="en-US" dirty="0"/>
              <a:t>是</a:t>
            </a:r>
            <a:r>
              <a:rPr lang="en-US" altLang="zh-CN" dirty="0"/>
              <a:t>unpatched</a:t>
            </a:r>
            <a:r>
              <a:rPr lang="zh-CN" altLang="en-US" dirty="0"/>
              <a:t>甚至</a:t>
            </a:r>
            <a:r>
              <a:rPr lang="en-US" altLang="zh-CN" dirty="0" err="1"/>
              <a:t>unpatchable</a:t>
            </a:r>
            <a:r>
              <a:rPr lang="zh-CN" altLang="en-US" dirty="0"/>
              <a:t>的。因此有人說，</a:t>
            </a:r>
            <a:r>
              <a:rPr lang="en-US" altLang="zh-TW" dirty="0"/>
              <a:t> “IoT has a zombie problem”</a:t>
            </a:r>
            <a:r>
              <a:rPr lang="zh-TW" altLang="en-US" dirty="0"/>
              <a:t>有很多殭屍</a:t>
            </a:r>
            <a:r>
              <a:rPr lang="en-US" altLang="zh-TW" dirty="0"/>
              <a:t>devices</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許多設備安裝完後就沒有人管理維護了，加上廠商可能也沒有提供</a:t>
            </a:r>
            <a:r>
              <a:rPr lang="en-US" altLang="zh-CN" dirty="0"/>
              <a:t>patch</a:t>
            </a:r>
            <a:r>
              <a:rPr lang="zh-CN" altLang="en-US" dirty="0"/>
              <a:t>或遠端更新的功能。或是因為系統運行不能中斷的緣故而無法更新。</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總和這些原因，我們不能單用傳統</a:t>
            </a:r>
            <a:r>
              <a:rPr lang="en-US" altLang="zh-TW" dirty="0"/>
              <a:t>IT</a:t>
            </a:r>
            <a:r>
              <a:rPr lang="zh-TW" altLang="en-US" dirty="0"/>
              <a:t>思維去防禦</a:t>
            </a:r>
            <a:r>
              <a:rPr lang="en-US" altLang="zh-TW" dirty="0"/>
              <a:t>IoT</a:t>
            </a:r>
            <a:r>
              <a:rPr lang="zh-TW" altLang="en-US" dirty="0"/>
              <a:t>。</a:t>
            </a:r>
            <a:endParaRPr lang="en-US" dirty="0"/>
          </a:p>
        </p:txBody>
      </p:sp>
      <p:sp>
        <p:nvSpPr>
          <p:cNvPr id="4" name="Slide Number Placeholder 3"/>
          <p:cNvSpPr>
            <a:spLocks noGrp="1"/>
          </p:cNvSpPr>
          <p:nvPr>
            <p:ph type="sldNum" sz="quarter" idx="10"/>
          </p:nvPr>
        </p:nvSpPr>
        <p:spPr/>
        <p:txBody>
          <a:bodyPr/>
          <a:lstStyle/>
          <a:p>
            <a:fld id="{70A2346B-B80A-C843-83BB-D626C6F3E45F}" type="slidenum">
              <a:rPr lang="en-US" smtClean="0"/>
              <a:t>50</a:t>
            </a:fld>
            <a:endParaRPr lang="en-US"/>
          </a:p>
        </p:txBody>
      </p:sp>
    </p:spTree>
    <p:extLst>
      <p:ext uri="{BB962C8B-B14F-4D97-AF65-F5344CB8AC3E}">
        <p14:creationId xmlns:p14="http://schemas.microsoft.com/office/powerpoint/2010/main" val="165569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580231E1-39E9-8949-9548-4DEDC12D49CA}" type="slidenum">
              <a:rPr kumimoji="1" lang="zh-TW" altLang="en-US" smtClean="0"/>
              <a:t>51</a:t>
            </a:fld>
            <a:endParaRPr kumimoji="1" lang="zh-TW" altLang="en-US"/>
          </a:p>
        </p:txBody>
      </p:sp>
    </p:spTree>
    <p:extLst>
      <p:ext uri="{BB962C8B-B14F-4D97-AF65-F5344CB8AC3E}">
        <p14:creationId xmlns:p14="http://schemas.microsoft.com/office/powerpoint/2010/main" val="2229118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53</a:t>
            </a:fld>
            <a:endParaRPr lang="en-US"/>
          </a:p>
        </p:txBody>
      </p:sp>
    </p:spTree>
    <p:extLst>
      <p:ext uri="{BB962C8B-B14F-4D97-AF65-F5344CB8AC3E}">
        <p14:creationId xmlns:p14="http://schemas.microsoft.com/office/powerpoint/2010/main" val="1010932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什麼是資訊安全呢？只這個問題認真說起來需要很多堂課來回答，但是如果要用一張投影片或一句話來說明的話，我們可以說資訊安全就是要保護重要的資產</a:t>
            </a:r>
            <a:r>
              <a:rPr lang="en-US" altLang="zh-TW" sz="1200" b="0" i="0" kern="1200" dirty="0">
                <a:solidFill>
                  <a:schemeClr val="tx1"/>
                </a:solidFill>
                <a:effectLst/>
                <a:latin typeface="+mn-lt"/>
                <a:ea typeface="+mn-ea"/>
                <a:cs typeface="+mn-cs"/>
              </a:rPr>
              <a:t>asset</a:t>
            </a:r>
            <a:r>
              <a:rPr lang="zh-TW" altLang="en-US" sz="1200" b="0" i="0" kern="1200" dirty="0">
                <a:solidFill>
                  <a:schemeClr val="tx1"/>
                </a:solidFill>
                <a:effectLst/>
                <a:latin typeface="+mn-lt"/>
                <a:ea typeface="+mn-ea"/>
                <a:cs typeface="+mn-cs"/>
              </a:rPr>
              <a:t>不要受到未經授權的</a:t>
            </a:r>
            <a:r>
              <a:rPr lang="zh-CN" altLang="en-US" sz="1200" b="0" i="0" kern="1200" dirty="0">
                <a:solidFill>
                  <a:schemeClr val="tx1"/>
                </a:solidFill>
                <a:effectLst/>
                <a:latin typeface="+mn-lt"/>
                <a:ea typeface="+mn-ea"/>
                <a:cs typeface="+mn-cs"/>
              </a:rPr>
              <a:t>操作</a:t>
            </a:r>
            <a:r>
              <a:rPr lang="en-US" altLang="zh-TW" sz="1200" b="0" i="0" kern="1200" dirty="0">
                <a:solidFill>
                  <a:schemeClr val="tx1"/>
                </a:solidFill>
                <a:effectLst/>
                <a:latin typeface="+mn-lt"/>
                <a:ea typeface="+mn-ea"/>
                <a:cs typeface="+mn-cs"/>
              </a:rPr>
              <a:t>unauthorized actions</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這裡重要的資產，通常是考慮數位的資產，像是你的電腦裡的資料、網路上通訊的內容等。那麼做出未經授權的動作的，我們就通稱是攻擊者。</a:t>
            </a:r>
            <a:endParaRPr lang="en-US" altLang="zh-TW"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攻擊者可能會做出哪些未經授權的行為呢？通常包括像是竊聽</a:t>
            </a:r>
            <a:r>
              <a:rPr lang="en-US" altLang="zh-TW" sz="1200" b="0" i="0" kern="1200" dirty="0">
                <a:solidFill>
                  <a:schemeClr val="tx1"/>
                </a:solidFill>
                <a:effectLst/>
                <a:latin typeface="+mn-lt"/>
                <a:ea typeface="+mn-ea"/>
                <a:cs typeface="+mn-cs"/>
              </a:rPr>
              <a:t>(eavesdrop</a:t>
            </a:r>
            <a:r>
              <a:rPr lang="zh-TW" altLang="en-US" sz="1200" b="0" i="0" kern="1200" dirty="0">
                <a:solidFill>
                  <a:schemeClr val="tx1"/>
                </a:solidFill>
                <a:effectLst/>
                <a:latin typeface="+mn-lt"/>
                <a:ea typeface="+mn-ea"/>
                <a:cs typeface="+mn-cs"/>
              </a:rPr>
              <a:t>）、竄改</a:t>
            </a:r>
            <a:r>
              <a:rPr lang="en-US" altLang="zh-TW" sz="1200" b="0" i="0" kern="1200" dirty="0">
                <a:solidFill>
                  <a:schemeClr val="tx1"/>
                </a:solidFill>
                <a:effectLst/>
                <a:latin typeface="+mn-lt"/>
                <a:ea typeface="+mn-ea"/>
                <a:cs typeface="+mn-cs"/>
              </a:rPr>
              <a:t>(manipulate)</a:t>
            </a:r>
            <a:r>
              <a:rPr lang="zh-TW" altLang="en-US" sz="1200" b="0" i="0" kern="1200" dirty="0">
                <a:solidFill>
                  <a:schemeClr val="tx1"/>
                </a:solidFill>
                <a:effectLst/>
                <a:latin typeface="+mn-lt"/>
                <a:ea typeface="+mn-ea"/>
                <a:cs typeface="+mn-cs"/>
              </a:rPr>
              <a:t>、阻斷服務（</a:t>
            </a:r>
            <a:r>
              <a:rPr lang="en-US" altLang="zh-TW" sz="1200" b="0" i="0" kern="1200" dirty="0">
                <a:solidFill>
                  <a:schemeClr val="tx1"/>
                </a:solidFill>
                <a:effectLst/>
                <a:latin typeface="+mn-lt"/>
                <a:ea typeface="+mn-ea"/>
                <a:cs typeface="+mn-cs"/>
              </a:rPr>
              <a:t>denial of service</a:t>
            </a:r>
            <a:r>
              <a:rPr lang="zh-TW" altLang="en-US" sz="1200" b="0" i="0" kern="1200" dirty="0">
                <a:solidFill>
                  <a:schemeClr val="tx1"/>
                </a:solidFill>
                <a:effectLst/>
                <a:latin typeface="+mn-lt"/>
                <a:ea typeface="+mn-ea"/>
                <a:cs typeface="+mn-cs"/>
              </a:rPr>
              <a:t>）等等。</a:t>
            </a:r>
            <a:endParaRPr lang="en-US" dirty="0"/>
          </a:p>
        </p:txBody>
      </p:sp>
      <p:sp>
        <p:nvSpPr>
          <p:cNvPr id="4" name="Slide Number Placeholder 3"/>
          <p:cNvSpPr>
            <a:spLocks noGrp="1"/>
          </p:cNvSpPr>
          <p:nvPr>
            <p:ph type="sldNum" sz="quarter" idx="10"/>
          </p:nvPr>
        </p:nvSpPr>
        <p:spPr/>
        <p:txBody>
          <a:bodyPr/>
          <a:lstStyle/>
          <a:p>
            <a:fld id="{B32F1958-A71B-4980-946B-240CA5990AF8}" type="slidenum">
              <a:rPr lang="en-US" smtClean="0"/>
              <a:t>6</a:t>
            </a:fld>
            <a:endParaRPr lang="en-US"/>
          </a:p>
        </p:txBody>
      </p:sp>
    </p:spTree>
    <p:extLst>
      <p:ext uri="{BB962C8B-B14F-4D97-AF65-F5344CB8AC3E}">
        <p14:creationId xmlns:p14="http://schemas.microsoft.com/office/powerpoint/2010/main" val="127351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那剛提到資訊安全就是要保護重要的資產，不受攻擊者的威脅。這邊提到的「保護」其實也有很多的面向，有許多我們希望達成的性質</a:t>
            </a:r>
            <a:r>
              <a:rPr lang="en-US" altLang="zh-TW" sz="1200" b="0" i="0" kern="1200" dirty="0">
                <a:solidFill>
                  <a:schemeClr val="tx1"/>
                </a:solidFill>
                <a:effectLst/>
                <a:latin typeface="+mn-lt"/>
                <a:ea typeface="+mn-ea"/>
                <a:cs typeface="+mn-cs"/>
              </a:rPr>
              <a:t>security requirements</a:t>
            </a:r>
            <a:r>
              <a:rPr lang="zh-TW" altLang="en-US" sz="1200" b="0" i="0" kern="1200" dirty="0">
                <a:solidFill>
                  <a:schemeClr val="tx1"/>
                </a:solidFill>
                <a:effectLst/>
                <a:latin typeface="+mn-lt"/>
                <a:ea typeface="+mn-ea"/>
                <a:cs typeface="+mn-cs"/>
              </a:rPr>
              <a:t>。這邊介紹三個重要的性質：保密性、完整性、可用性。</a:t>
            </a:r>
            <a:r>
              <a:rPr lang="en-US" altLang="zh-TW" sz="1200" b="0" i="0" kern="1200" dirty="0">
                <a:solidFill>
                  <a:schemeClr val="tx1"/>
                </a:solidFill>
                <a:effectLst/>
                <a:latin typeface="+mn-lt"/>
                <a:ea typeface="+mn-ea"/>
                <a:cs typeface="+mn-cs"/>
              </a:rPr>
              <a:t>Confidentiality, integrity, availability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他們的英文首字縮寫剛好就是</a:t>
            </a:r>
            <a:r>
              <a:rPr lang="en-US" sz="1200" b="0" i="0" kern="1200" dirty="0">
                <a:solidFill>
                  <a:schemeClr val="tx1"/>
                </a:solidFill>
                <a:effectLst/>
                <a:latin typeface="+mn-lt"/>
                <a:ea typeface="+mn-ea"/>
                <a:cs typeface="+mn-cs"/>
              </a:rPr>
              <a:t>CIA，</a:t>
            </a:r>
            <a:r>
              <a:rPr lang="zh-TW" altLang="en-US" sz="1200" b="0" i="0" kern="1200" dirty="0">
                <a:solidFill>
                  <a:schemeClr val="tx1"/>
                </a:solidFill>
                <a:effectLst/>
                <a:latin typeface="+mn-lt"/>
                <a:ea typeface="+mn-ea"/>
                <a:cs typeface="+mn-cs"/>
              </a:rPr>
              <a:t>所以也有人說是</a:t>
            </a:r>
            <a:r>
              <a:rPr lang="en-US" sz="1200" b="0" i="0" kern="1200" dirty="0">
                <a:solidFill>
                  <a:schemeClr val="tx1"/>
                </a:solidFill>
                <a:effectLst/>
                <a:latin typeface="+mn-lt"/>
                <a:ea typeface="+mn-ea"/>
                <a:cs typeface="+mn-cs"/>
              </a:rPr>
              <a:t>CIA</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triad</a:t>
            </a:r>
            <a:r>
              <a:rPr lang="zh-CN" altLang="en-US"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安全鐵三角。</a:t>
            </a:r>
            <a:endParaRPr lang="en-US" altLang="zh-TW" sz="1200" b="0" i="0" kern="1200" dirty="0">
              <a:solidFill>
                <a:schemeClr val="tx1"/>
              </a:solidFill>
              <a:effectLst/>
              <a:latin typeface="+mn-lt"/>
              <a:ea typeface="+mn-ea"/>
              <a:cs typeface="+mn-cs"/>
            </a:endParaRPr>
          </a:p>
          <a:p>
            <a:r>
              <a:rPr lang="zh-TW" altLang="en-US" dirty="0"/>
              <a:t>接下來我們就一個一個說明。</a:t>
            </a:r>
            <a:endParaRPr lang="en-US" altLang="zh-TW" dirty="0"/>
          </a:p>
          <a:p>
            <a:endParaRPr lang="en-US" altLang="zh-TW" dirty="0"/>
          </a:p>
          <a:p>
            <a:endParaRPr lang="en-US" dirty="0"/>
          </a:p>
        </p:txBody>
      </p:sp>
      <p:sp>
        <p:nvSpPr>
          <p:cNvPr id="4" name="Slide Number Placeholder 3"/>
          <p:cNvSpPr>
            <a:spLocks noGrp="1"/>
          </p:cNvSpPr>
          <p:nvPr>
            <p:ph type="sldNum" sz="quarter" idx="10"/>
          </p:nvPr>
        </p:nvSpPr>
        <p:spPr/>
        <p:txBody>
          <a:bodyPr/>
          <a:lstStyle/>
          <a:p>
            <a:fld id="{A1186F8E-3E3A-CC40-8D10-D58A2764367D}" type="slidenum">
              <a:rPr lang="en-US" smtClean="0"/>
              <a:t>7</a:t>
            </a:fld>
            <a:endParaRPr lang="en-US"/>
          </a:p>
        </p:txBody>
      </p:sp>
    </p:spTree>
    <p:extLst>
      <p:ext uri="{BB962C8B-B14F-4D97-AF65-F5344CB8AC3E}">
        <p14:creationId xmlns:p14="http://schemas.microsoft.com/office/powerpoint/2010/main" val="203146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簡單來說，保密性就是</a:t>
            </a:r>
            <a:r>
              <a:rPr lang="zh-TW" altLang="en-US" baseline="0" dirty="0"/>
              <a:t>防止資料外泄給未經授權的</a:t>
            </a:r>
            <a:r>
              <a:rPr lang="en-US" altLang="zh-TW" baseline="0" dirty="0"/>
              <a:t>entity</a:t>
            </a:r>
            <a:r>
              <a:rPr lang="zh-TW" altLang="en-US" baseline="0" dirty="0"/>
              <a:t>。</a:t>
            </a:r>
            <a:endParaRPr lang="en-US" altLang="zh-TW" baseline="0" dirty="0"/>
          </a:p>
          <a:p>
            <a:r>
              <a:rPr lang="zh-TW" altLang="en-US" dirty="0"/>
              <a:t>什麼樣的狀況會違背保密性？</a:t>
            </a:r>
            <a:endParaRPr lang="en-US" altLang="zh-TW" dirty="0"/>
          </a:p>
          <a:p>
            <a:r>
              <a:rPr lang="zh-CN" altLang="en-US" dirty="0"/>
              <a:t>例如說投影片上這個例子，</a:t>
            </a:r>
            <a:r>
              <a:rPr lang="en-US" altLang="zh-CN" dirty="0"/>
              <a:t>Alice</a:t>
            </a:r>
            <a:r>
              <a:rPr lang="zh-CN" altLang="en-US" dirty="0"/>
              <a:t>和</a:t>
            </a:r>
            <a:r>
              <a:rPr lang="en-US" altLang="zh-CN" dirty="0"/>
              <a:t>Bob</a:t>
            </a:r>
            <a:r>
              <a:rPr lang="zh-CN" altLang="en-US" dirty="0"/>
              <a:t>透過網路交換資訊，例如是兩位</a:t>
            </a:r>
            <a:r>
              <a:rPr lang="en-US" altLang="zh-CN" dirty="0"/>
              <a:t>TA</a:t>
            </a:r>
            <a:r>
              <a:rPr lang="zh-CN" altLang="en-US" dirty="0"/>
              <a:t>在討論考試的題目，他們預期只有雙方能看到通訊的內容。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然而如果傳輸內容沒有受到加密通道的保護，這個</a:t>
            </a:r>
            <a:r>
              <a:rPr lang="zh-TW" altLang="en-US" dirty="0"/>
              <a:t>攔截到</a:t>
            </a:r>
            <a:r>
              <a:rPr lang="en-US" altLang="zh-TW" dirty="0"/>
              <a:t>Alice</a:t>
            </a:r>
            <a:r>
              <a:rPr lang="zh-TW" altLang="en-US" dirty="0"/>
              <a:t>和</a:t>
            </a:r>
            <a:r>
              <a:rPr lang="en-US" altLang="zh-TW" dirty="0"/>
              <a:t>Bob</a:t>
            </a:r>
            <a:r>
              <a:rPr lang="zh-TW" altLang="en-US" dirty="0"/>
              <a:t>通訊內容的壞心人士</a:t>
            </a:r>
            <a:r>
              <a:rPr lang="en-US" altLang="zh-TW" dirty="0"/>
              <a:t>Eve</a:t>
            </a:r>
            <a:r>
              <a:rPr lang="zh-TW" altLang="en-US" dirty="0"/>
              <a:t>，就能偷看到傳輸的內容，也許是商業機密或是考試的題目。</a:t>
            </a:r>
            <a:endParaRPr lang="en-US" altLang="zh-TW" dirty="0"/>
          </a:p>
        </p:txBody>
      </p:sp>
      <p:sp>
        <p:nvSpPr>
          <p:cNvPr id="4" name="Slide Number Placeholder 3"/>
          <p:cNvSpPr>
            <a:spLocks noGrp="1"/>
          </p:cNvSpPr>
          <p:nvPr>
            <p:ph type="sldNum" sz="quarter" idx="10"/>
          </p:nvPr>
        </p:nvSpPr>
        <p:spPr/>
        <p:txBody>
          <a:bodyPr/>
          <a:lstStyle/>
          <a:p>
            <a:fld id="{A1186F8E-3E3A-CC40-8D10-D58A2764367D}" type="slidenum">
              <a:rPr lang="en-US" smtClean="0"/>
              <a:t>8</a:t>
            </a:fld>
            <a:endParaRPr lang="en-US"/>
          </a:p>
        </p:txBody>
      </p:sp>
    </p:spTree>
    <p:extLst>
      <p:ext uri="{BB962C8B-B14F-4D97-AF65-F5344CB8AC3E}">
        <p14:creationId xmlns:p14="http://schemas.microsoft.com/office/powerpoint/2010/main" val="293451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剛剛講的是保密性。那完整性是什麼呢？</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完整性就是要防止資料在未經授權的情況下被改動篡改。</a:t>
            </a:r>
            <a:endParaRPr lang="en-US" altLang="zh-TW" dirty="0"/>
          </a:p>
          <a:p>
            <a:r>
              <a:rPr lang="zh-TW" altLang="en-US" dirty="0"/>
              <a:t>什麼樣的情況會違背資訊的完整性？同樣是</a:t>
            </a:r>
            <a:r>
              <a:rPr lang="en-US" altLang="zh-CN" dirty="0"/>
              <a:t>Alice</a:t>
            </a:r>
            <a:r>
              <a:rPr lang="zh-CN" altLang="en-US" dirty="0"/>
              <a:t>和</a:t>
            </a:r>
            <a:r>
              <a:rPr lang="en-US" altLang="zh-CN" dirty="0"/>
              <a:t>Bob</a:t>
            </a:r>
            <a:r>
              <a:rPr lang="zh-CN" altLang="en-US" dirty="0"/>
              <a:t>的例子，</a:t>
            </a:r>
            <a:r>
              <a:rPr lang="en-US" altLang="zh-CN" dirty="0"/>
              <a:t>Alice</a:t>
            </a:r>
            <a:r>
              <a:rPr lang="zh-CN" altLang="en-US" dirty="0"/>
              <a:t>本來要約</a:t>
            </a:r>
            <a:r>
              <a:rPr lang="en-US" altLang="zh-CN" dirty="0"/>
              <a:t>Bob</a:t>
            </a:r>
            <a:r>
              <a:rPr lang="zh-CN" altLang="en-US" dirty="0"/>
              <a:t>出去玩。</a:t>
            </a:r>
            <a:endParaRPr lang="en-US" altLang="zh-CN" dirty="0"/>
          </a:p>
          <a:p>
            <a:r>
              <a:rPr lang="zh-CN" altLang="en-US" dirty="0"/>
              <a:t>然而</a:t>
            </a:r>
            <a:r>
              <a:rPr lang="zh-TW" altLang="en-US" dirty="0"/>
              <a:t>這個攻擊者</a:t>
            </a:r>
            <a:r>
              <a:rPr lang="en-US" altLang="zh-TW" dirty="0"/>
              <a:t>Eve</a:t>
            </a:r>
            <a:r>
              <a:rPr lang="zh-TW" altLang="en-US" dirty="0"/>
              <a:t>這次不止攔截到</a:t>
            </a:r>
            <a:r>
              <a:rPr lang="en-US" altLang="zh-TW" dirty="0"/>
              <a:t>Alice</a:t>
            </a:r>
            <a:r>
              <a:rPr lang="zh-TW" altLang="en-US" dirty="0"/>
              <a:t>和</a:t>
            </a:r>
            <a:r>
              <a:rPr lang="en-US" altLang="zh-TW" dirty="0"/>
              <a:t>Bob</a:t>
            </a:r>
            <a:r>
              <a:rPr lang="zh-TW" altLang="en-US" dirty="0"/>
              <a:t>通訊的內容，還加以修改，改成不要再見面了。</a:t>
            </a:r>
            <a:endParaRPr lang="en-US" altLang="zh-TW" dirty="0"/>
          </a:p>
          <a:p>
            <a:endParaRPr lang="en-US" dirty="0"/>
          </a:p>
        </p:txBody>
      </p:sp>
      <p:sp>
        <p:nvSpPr>
          <p:cNvPr id="4" name="Slide Number Placeholder 3"/>
          <p:cNvSpPr>
            <a:spLocks noGrp="1"/>
          </p:cNvSpPr>
          <p:nvPr>
            <p:ph type="sldNum" sz="quarter" idx="10"/>
          </p:nvPr>
        </p:nvSpPr>
        <p:spPr/>
        <p:txBody>
          <a:bodyPr/>
          <a:lstStyle/>
          <a:p>
            <a:fld id="{A1186F8E-3E3A-CC40-8D10-D58A2764367D}" type="slidenum">
              <a:rPr lang="en-US" smtClean="0"/>
              <a:t>9</a:t>
            </a:fld>
            <a:endParaRPr lang="en-US"/>
          </a:p>
        </p:txBody>
      </p:sp>
    </p:spTree>
    <p:extLst>
      <p:ext uri="{BB962C8B-B14F-4D97-AF65-F5344CB8AC3E}">
        <p14:creationId xmlns:p14="http://schemas.microsoft.com/office/powerpoint/2010/main" val="2542500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aseline="0">
                <a:latin typeface="Calibri Light" charset="0"/>
                <a:ea typeface="Noto Sans CJK TC Light" charset="-12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FF8A7-9198-334A-A470-6AEB1A70F9CA}" type="datetime1">
              <a:rPr kumimoji="1" lang="en-US" altLang="zh-TW" smtClean="0"/>
              <a:t>1/23/20</a:t>
            </a:fld>
            <a:endParaRPr kumimoji="1" lang="zh-TW" altLang="en-US"/>
          </a:p>
        </p:txBody>
      </p:sp>
      <p:sp>
        <p:nvSpPr>
          <p:cNvPr id="5" name="Footer Placeholder 4"/>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56391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16D33A-7B16-C34C-AC89-C17AC2DE8CFD}" type="datetime1">
              <a:rPr kumimoji="1" lang="en-US" altLang="zh-TW" smtClean="0"/>
              <a:t>1/23/20</a:t>
            </a:fld>
            <a:endParaRPr kumimoji="1" lang="zh-TW" altLang="en-US"/>
          </a:p>
        </p:txBody>
      </p:sp>
      <p:sp>
        <p:nvSpPr>
          <p:cNvPr id="5" name="Footer Placeholder 4"/>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209904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18102C-0596-6A4B-9284-C7B7537A2159}" type="datetime1">
              <a:rPr kumimoji="1" lang="en-US" altLang="zh-TW" smtClean="0"/>
              <a:t>1/23/20</a:t>
            </a:fld>
            <a:endParaRPr kumimoji="1" lang="zh-TW" altLang="en-US"/>
          </a:p>
        </p:txBody>
      </p:sp>
      <p:sp>
        <p:nvSpPr>
          <p:cNvPr id="5" name="Footer Placeholder 4"/>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1229031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FF8AA-E580-484F-95B7-7A2E27A96578}" type="datetime1">
              <a:rPr kumimoji="1" lang="en-US" altLang="zh-TW" smtClean="0"/>
              <a:t>1/23/20</a:t>
            </a:fld>
            <a:endParaRPr kumimoji="1" lang="zh-TW" altLang="en-US"/>
          </a:p>
        </p:txBody>
      </p:sp>
      <p:sp>
        <p:nvSpPr>
          <p:cNvPr id="5" name="Footer Placeholder 4"/>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226925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1DAFF-B601-994E-82EB-4AEAAE9AA803}" type="datetime1">
              <a:rPr kumimoji="1" lang="en-US" altLang="zh-TW" smtClean="0"/>
              <a:t>1/23/20</a:t>
            </a:fld>
            <a:endParaRPr kumimoji="1" lang="zh-TW" altLang="en-US"/>
          </a:p>
        </p:txBody>
      </p:sp>
      <p:sp>
        <p:nvSpPr>
          <p:cNvPr id="5" name="Footer Placeholder 4"/>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167391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D36C4D-1538-E844-A390-E8C0390DADEC}" type="datetime1">
              <a:rPr kumimoji="1" lang="en-US" altLang="zh-TW" smtClean="0"/>
              <a:t>1/23/20</a:t>
            </a:fld>
            <a:endParaRPr kumimoji="1" lang="zh-TW" altLang="en-US"/>
          </a:p>
        </p:txBody>
      </p:sp>
      <p:sp>
        <p:nvSpPr>
          <p:cNvPr id="6" name="Footer Placeholder 5"/>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7" name="Slide Number Placeholder 6"/>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332028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C919FB-7EAC-8B40-A645-4A792012594F}" type="datetime1">
              <a:rPr kumimoji="1" lang="en-US" altLang="zh-TW" smtClean="0"/>
              <a:t>1/23/20</a:t>
            </a:fld>
            <a:endParaRPr kumimoji="1" lang="zh-TW" altLang="en-US"/>
          </a:p>
        </p:txBody>
      </p:sp>
      <p:sp>
        <p:nvSpPr>
          <p:cNvPr id="8" name="Footer Placeholder 7"/>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9" name="Slide Number Placeholder 8"/>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36035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0B804A-DE56-B243-8594-E3908F22F4BA}" type="datetime1">
              <a:rPr kumimoji="1" lang="en-US" altLang="zh-TW" smtClean="0"/>
              <a:t>1/23/20</a:t>
            </a:fld>
            <a:endParaRPr kumimoji="1" lang="zh-TW" altLang="en-US"/>
          </a:p>
        </p:txBody>
      </p:sp>
      <p:sp>
        <p:nvSpPr>
          <p:cNvPr id="4" name="Footer Placeholder 3"/>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92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3505F-01E5-C34C-BE0C-1B897CFA4829}" type="datetime1">
              <a:rPr kumimoji="1" lang="en-US" altLang="zh-TW" smtClean="0"/>
              <a:t>1/23/20</a:t>
            </a:fld>
            <a:endParaRPr kumimoji="1" lang="zh-TW" altLang="en-US"/>
          </a:p>
        </p:txBody>
      </p:sp>
      <p:sp>
        <p:nvSpPr>
          <p:cNvPr id="3" name="Footer Placeholder 2"/>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4" name="Slide Number Placeholder 3"/>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190460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90BAAF-3BBB-7D4F-9276-0EDAE5DD2903}" type="datetime1">
              <a:rPr kumimoji="1" lang="en-US" altLang="zh-TW" smtClean="0"/>
              <a:t>1/23/20</a:t>
            </a:fld>
            <a:endParaRPr kumimoji="1" lang="zh-TW" altLang="en-US"/>
          </a:p>
        </p:txBody>
      </p:sp>
      <p:sp>
        <p:nvSpPr>
          <p:cNvPr id="6" name="Footer Placeholder 5"/>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7" name="Slide Number Placeholder 6"/>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362139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B6FAB4-6E23-4A43-A099-730CD1CB832E}" type="datetime1">
              <a:rPr kumimoji="1" lang="en-US" altLang="zh-TW" smtClean="0"/>
              <a:t>1/23/20</a:t>
            </a:fld>
            <a:endParaRPr kumimoji="1" lang="zh-TW" altLang="en-US"/>
          </a:p>
        </p:txBody>
      </p:sp>
      <p:sp>
        <p:nvSpPr>
          <p:cNvPr id="6" name="Footer Placeholder 5"/>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7" name="Slide Number Placeholder 6"/>
          <p:cNvSpPr>
            <a:spLocks noGrp="1"/>
          </p:cNvSpPr>
          <p:nvPr>
            <p:ph type="sldNum" sz="quarter" idx="12"/>
          </p:nvPr>
        </p:nvSpPr>
        <p:spPr/>
        <p:txBody>
          <a:body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128693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AE91E-A920-4F45-9324-4C4F2F6D423B}" type="datetime1">
              <a:rPr kumimoji="1" lang="en-US" altLang="zh-TW" smtClean="0"/>
              <a:t>1/23/20</a:t>
            </a:fld>
            <a:endParaRPr kumimoji="1"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Noto Sans CJK TC Light" panose="020B0300000000000000" pitchFamily="34" charset="-128"/>
                <a:ea typeface="Noto Sans CJK TC Light" panose="020B0300000000000000" pitchFamily="34" charset="-128"/>
              </a:defRPr>
            </a:lvl1pPr>
          </a:lstStyle>
          <a:p>
            <a:r>
              <a:rPr kumimoji="1" lang="zh-TW" altLang="en-US"/>
              <a:t>物聯網通訊及網路安全技術 </a:t>
            </a:r>
            <a:r>
              <a:rPr kumimoji="1" lang="en-US" altLang="zh-TW"/>
              <a:t>| </a:t>
            </a:r>
            <a:r>
              <a:rPr kumimoji="1" lang="zh-TW" altLang="en-US"/>
              <a:t>物聯網安全簡介</a:t>
            </a:r>
            <a:endParaRPr kumimoji="1" lang="zh-TW"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CA4E-BCA4-DE44-85E9-DF7BE9BA361F}" type="slidenum">
              <a:rPr kumimoji="1" lang="zh-TW" altLang="en-US" smtClean="0"/>
              <a:t>‹#›</a:t>
            </a:fld>
            <a:endParaRPr kumimoji="1" lang="zh-TW" altLang="en-US"/>
          </a:p>
        </p:txBody>
      </p:sp>
    </p:spTree>
    <p:extLst>
      <p:ext uri="{BB962C8B-B14F-4D97-AF65-F5344CB8AC3E}">
        <p14:creationId xmlns:p14="http://schemas.microsoft.com/office/powerpoint/2010/main" val="2984430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baseline="0">
          <a:solidFill>
            <a:schemeClr val="tx1"/>
          </a:solidFill>
          <a:latin typeface="Noto Sans Light" panose="020B0402040504020204" pitchFamily="34" charset="0"/>
          <a:ea typeface="Noto Sans CJK TC Light" panose="020B0300000000000000" pitchFamily="34"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Noto Sans Light" panose="020B0402040504020204" pitchFamily="34" charset="0"/>
          <a:ea typeface="Noto Sans CJK TC Light" panose="020B03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Light" panose="020B0402040504020204" pitchFamily="34" charset="0"/>
          <a:ea typeface="Noto Sans CJK TC Light" panose="020B03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Noto Sans Light" panose="020B0402040504020204" pitchFamily="34" charset="0"/>
          <a:ea typeface="Noto Sans CJK TC Light" panose="020B03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Light" panose="020B0402040504020204" pitchFamily="34" charset="0"/>
          <a:ea typeface="Noto Sans CJK TC Light" panose="020B03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Light" panose="020B0402040504020204" pitchFamily="34" charset="0"/>
          <a:ea typeface="Noto Sans CJK T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chsiao@csie.ntu.edu.t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edition.cnn.com/2013/10/20/us/dick-cheney-gupta-interview/index.html" TargetMode="External"/><Relationship Id="rId5" Type="http://schemas.openxmlformats.org/officeDocument/2006/relationships/hyperlink" Target="https://www.theguardian.com/technology/2017/aug/31/hacking-risk-recall-pacemakers-patient-death-fears-fda-firmware-update" TargetMode="Externa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hyperlink" Target="https://codecurmudgeon.com/wp/iot-hall-shame/"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nvlpubs.nist.gov/nistpubs/ir/2018/NIST.IR.8228-draft.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tiff"/><Relationship Id="rId3" Type="http://schemas.openxmlformats.org/officeDocument/2006/relationships/image" Target="../media/image31.tiff"/><Relationship Id="rId7" Type="http://schemas.openxmlformats.org/officeDocument/2006/relationships/image" Target="../media/image35.png"/><Relationship Id="rId12"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tiff"/><Relationship Id="rId5" Type="http://schemas.openxmlformats.org/officeDocument/2006/relationships/image" Target="../media/image33.png"/><Relationship Id="rId10" Type="http://schemas.openxmlformats.org/officeDocument/2006/relationships/image" Target="../media/image38.tiff"/><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tiff"/><Relationship Id="rId3" Type="http://schemas.openxmlformats.org/officeDocument/2006/relationships/image" Target="../media/image31.tiff"/><Relationship Id="rId7" Type="http://schemas.openxmlformats.org/officeDocument/2006/relationships/image" Target="../media/image35.png"/><Relationship Id="rId12"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tiff"/><Relationship Id="rId5" Type="http://schemas.openxmlformats.org/officeDocument/2006/relationships/image" Target="../media/image33.png"/><Relationship Id="rId10" Type="http://schemas.openxmlformats.org/officeDocument/2006/relationships/image" Target="../media/image38.tiff"/><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nvlpubs.nist.gov/nistpubs/ir/2018/NIST.IR.8228-draft.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owasp.org/index.php/OWASP_Internet_of_Things_Projec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br>
              <a:rPr lang="en-US" altLang="zh-TW" sz="4000" dirty="0"/>
            </a:br>
            <a:r>
              <a:rPr lang="zh-TW" altLang="en-US" dirty="0"/>
              <a:t>物聯網安全</a:t>
            </a:r>
            <a:r>
              <a:rPr lang="zh-CN" altLang="en-US" dirty="0"/>
              <a:t>簡介</a:t>
            </a:r>
            <a:br>
              <a:rPr lang="en-US" altLang="zh-TW" dirty="0"/>
            </a:br>
            <a:r>
              <a:rPr lang="en-US" altLang="zh-TW" dirty="0">
                <a:latin typeface="Noto Sans Light" panose="020B0402040504020204" pitchFamily="34" charset="0"/>
                <a:ea typeface="Noto Sans Light" panose="020B0402040504020204" pitchFamily="34" charset="0"/>
                <a:cs typeface="Noto Sans Light" panose="020B0402040504020204" pitchFamily="34" charset="0"/>
              </a:rPr>
              <a:t>Introduction to IoT security</a:t>
            </a:r>
            <a:endParaRPr lang="zh-TW" altLang="en-US" dirty="0">
              <a:latin typeface="Noto Sans Light" panose="020B0402040504020204" pitchFamily="34" charset="0"/>
              <a:cs typeface="Noto Sans Light" panose="020B0402040504020204" pitchFamily="34" charset="0"/>
            </a:endParaRPr>
          </a:p>
        </p:txBody>
      </p:sp>
      <p:sp>
        <p:nvSpPr>
          <p:cNvPr id="7" name="Subtitle 6"/>
          <p:cNvSpPr>
            <a:spLocks noGrp="1"/>
          </p:cNvSpPr>
          <p:nvPr>
            <p:ph type="subTitle" idx="1"/>
          </p:nvPr>
        </p:nvSpPr>
        <p:spPr>
          <a:xfrm>
            <a:off x="1524000" y="3867614"/>
            <a:ext cx="9144000" cy="1655762"/>
          </a:xfrm>
        </p:spPr>
        <p:txBody>
          <a:bodyPr>
            <a:normAutofit/>
          </a:bodyPr>
          <a:lstStyle/>
          <a:p>
            <a:r>
              <a:rPr lang="en-US" altLang="zh-TW" dirty="0"/>
              <a:t>National Taiwan University</a:t>
            </a:r>
          </a:p>
          <a:p>
            <a:r>
              <a:rPr lang="en-US" altLang="zh-TW" dirty="0"/>
              <a:t>Hsu-Chun Hsiao</a:t>
            </a:r>
          </a:p>
          <a:p>
            <a:r>
              <a:rPr lang="en-US" altLang="zh-TW" dirty="0">
                <a:hlinkClick r:id="rId3"/>
              </a:rPr>
              <a:t>hchsiao@csie.ntu.edu.tw</a:t>
            </a:r>
            <a:r>
              <a:rPr lang="en-US" altLang="zh-TW" dirty="0"/>
              <a:t> </a:t>
            </a:r>
            <a:endParaRPr lang="zh-TW" altLang="en-US" dirty="0"/>
          </a:p>
        </p:txBody>
      </p:sp>
      <p:pic>
        <p:nvPicPr>
          <p:cNvPr id="4" name="Picture 3">
            <a:extLst>
              <a:ext uri="{FF2B5EF4-FFF2-40B4-BE49-F238E27FC236}">
                <a16:creationId xmlns:a16="http://schemas.microsoft.com/office/drawing/2014/main" id="{35E26AE4-6FDD-8947-896E-DE407BBA73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26061" y="5523376"/>
            <a:ext cx="2384668" cy="980000"/>
          </a:xfrm>
          <a:prstGeom prst="rect">
            <a:avLst/>
          </a:prstGeom>
        </p:spPr>
      </p:pic>
    </p:spTree>
    <p:extLst>
      <p:ext uri="{BB962C8B-B14F-4D97-AF65-F5344CB8AC3E}">
        <p14:creationId xmlns:p14="http://schemas.microsoft.com/office/powerpoint/2010/main" val="74946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Availability (</a:t>
            </a:r>
            <a:r>
              <a:rPr lang="zh-TW" altLang="en-US"/>
              <a:t>可用性</a:t>
            </a:r>
            <a:r>
              <a:rPr lang="en-US" altLang="zh-TW"/>
              <a:t>)</a:t>
            </a:r>
            <a:endParaRPr lang="en-US" dirty="0"/>
          </a:p>
        </p:txBody>
      </p:sp>
      <p:sp>
        <p:nvSpPr>
          <p:cNvPr id="4" name="Content Placeholder 3"/>
          <p:cNvSpPr>
            <a:spLocks noGrp="1"/>
          </p:cNvSpPr>
          <p:nvPr>
            <p:ph idx="1"/>
          </p:nvPr>
        </p:nvSpPr>
        <p:spPr/>
        <p:txBody>
          <a:bodyPr/>
          <a:lstStyle/>
          <a:p>
            <a:r>
              <a:rPr lang="en-US" altLang="zh-TW"/>
              <a:t>Availability ensures intended users can access service</a:t>
            </a:r>
          </a:p>
          <a:p>
            <a:r>
              <a:rPr lang="en-US" altLang="zh-TW"/>
              <a:t>Denial of Service violates availability</a:t>
            </a:r>
            <a:endParaRPr lang="en-US"/>
          </a:p>
          <a:p>
            <a:endParaRPr lang="en-US" dirty="0"/>
          </a:p>
        </p:txBody>
      </p:sp>
      <p:sp>
        <p:nvSpPr>
          <p:cNvPr id="6" name="Slide Number Placeholder 5"/>
          <p:cNvSpPr>
            <a:spLocks noGrp="1"/>
          </p:cNvSpPr>
          <p:nvPr>
            <p:ph type="sldNum" sz="quarter" idx="12"/>
          </p:nvPr>
        </p:nvSpPr>
        <p:spPr/>
        <p:txBody>
          <a:bodyPr/>
          <a:lstStyle/>
          <a:p>
            <a:fld id="{9F3085E3-24BB-F043-8311-76FB2128D2F6}" type="slidenum">
              <a:rPr lang="en-US" smtClean="0"/>
              <a:pPr/>
              <a:t>10</a:t>
            </a:fld>
            <a:endParaRPr lang="en-US"/>
          </a:p>
        </p:txBody>
      </p:sp>
      <p:pic>
        <p:nvPicPr>
          <p:cNvPr id="17" name="Picture 16"/>
          <p:cNvPicPr>
            <a:picLocks noChangeAspect="1"/>
          </p:cNvPicPr>
          <p:nvPr/>
        </p:nvPicPr>
        <p:blipFill>
          <a:blip r:embed="rId3"/>
          <a:stretch>
            <a:fillRect/>
          </a:stretch>
        </p:blipFill>
        <p:spPr>
          <a:xfrm>
            <a:off x="4368801" y="3751385"/>
            <a:ext cx="3029303" cy="2342661"/>
          </a:xfrm>
          <a:prstGeom prst="rect">
            <a:avLst/>
          </a:prstGeom>
        </p:spPr>
      </p:pic>
      <p:grpSp>
        <p:nvGrpSpPr>
          <p:cNvPr id="29" name="Group 28"/>
          <p:cNvGrpSpPr/>
          <p:nvPr/>
        </p:nvGrpSpPr>
        <p:grpSpPr>
          <a:xfrm>
            <a:off x="3892214" y="3311769"/>
            <a:ext cx="1860471" cy="1691190"/>
            <a:chOff x="2368213" y="3311769"/>
            <a:chExt cx="1860471" cy="1691190"/>
          </a:xfrm>
        </p:grpSpPr>
        <p:cxnSp>
          <p:nvCxnSpPr>
            <p:cNvPr id="19" name="Straight Arrow Connector 18"/>
            <p:cNvCxnSpPr/>
            <p:nvPr/>
          </p:nvCxnSpPr>
          <p:spPr>
            <a:xfrm flipV="1">
              <a:off x="2368213" y="4806467"/>
              <a:ext cx="1785459" cy="195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955145" y="3311769"/>
              <a:ext cx="273539" cy="1691190"/>
              <a:chOff x="3955145" y="3311769"/>
              <a:chExt cx="273539" cy="1691190"/>
            </a:xfrm>
          </p:grpSpPr>
          <p:sp>
            <p:nvSpPr>
              <p:cNvPr id="12" name="Down Arrow 11"/>
              <p:cNvSpPr/>
              <p:nvPr/>
            </p:nvSpPr>
            <p:spPr>
              <a:xfrm>
                <a:off x="3964915" y="3311769"/>
                <a:ext cx="263769" cy="1372562"/>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955145" y="4684331"/>
                <a:ext cx="242482" cy="318628"/>
                <a:chOff x="3497672" y="2664317"/>
                <a:chExt cx="242482" cy="318628"/>
              </a:xfrm>
            </p:grpSpPr>
            <p:cxnSp>
              <p:nvCxnSpPr>
                <p:cNvPr id="25" name="Straight Connector 24"/>
                <p:cNvCxnSpPr/>
                <p:nvPr/>
              </p:nvCxnSpPr>
              <p:spPr bwMode="auto">
                <a:xfrm flipV="1">
                  <a:off x="3497672" y="2664317"/>
                  <a:ext cx="242482" cy="318628"/>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cxnSp>
              <p:nvCxnSpPr>
                <p:cNvPr id="26" name="Straight Connector 25"/>
                <p:cNvCxnSpPr/>
                <p:nvPr/>
              </p:nvCxnSpPr>
              <p:spPr bwMode="auto">
                <a:xfrm flipH="1" flipV="1">
                  <a:off x="3497672" y="2664317"/>
                  <a:ext cx="242482" cy="312283"/>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grpSp>
        </p:grpSp>
      </p:grpSp>
      <p:pic>
        <p:nvPicPr>
          <p:cNvPr id="33" name="Picture 32"/>
          <p:cNvPicPr>
            <a:picLocks noChangeAspect="1"/>
          </p:cNvPicPr>
          <p:nvPr/>
        </p:nvPicPr>
        <p:blipFill>
          <a:blip r:embed="rId4"/>
          <a:stretch>
            <a:fillRect/>
          </a:stretch>
        </p:blipFill>
        <p:spPr>
          <a:xfrm>
            <a:off x="8459859" y="3701613"/>
            <a:ext cx="1224610" cy="2060222"/>
          </a:xfrm>
          <a:prstGeom prst="rect">
            <a:avLst/>
          </a:prstGeom>
          <a:ln>
            <a:noFill/>
          </a:ln>
        </p:spPr>
      </p:pic>
      <p:grpSp>
        <p:nvGrpSpPr>
          <p:cNvPr id="20" name="Group 19"/>
          <p:cNvGrpSpPr/>
          <p:nvPr/>
        </p:nvGrpSpPr>
        <p:grpSpPr>
          <a:xfrm>
            <a:off x="5721628" y="3311770"/>
            <a:ext cx="3826371" cy="1949910"/>
            <a:chOff x="4197627" y="3311770"/>
            <a:chExt cx="3826371" cy="1949910"/>
          </a:xfrm>
        </p:grpSpPr>
        <p:cxnSp>
          <p:nvCxnSpPr>
            <p:cNvPr id="28" name="Curved Connector 27"/>
            <p:cNvCxnSpPr/>
            <p:nvPr/>
          </p:nvCxnSpPr>
          <p:spPr>
            <a:xfrm rot="16200000" flipH="1">
              <a:off x="4591788" y="2917609"/>
              <a:ext cx="1949910" cy="2738232"/>
            </a:xfrm>
            <a:prstGeom prst="curvedConnector2">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3484" y="4033257"/>
              <a:ext cx="950514" cy="964788"/>
            </a:xfrm>
            <a:prstGeom prst="rect">
              <a:avLst/>
            </a:prstGeom>
            <a:ln>
              <a:noFill/>
            </a:ln>
          </p:spPr>
        </p:pic>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4584" y="4349053"/>
            <a:ext cx="1538320" cy="1538320"/>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46590"/>
          <a:stretch/>
        </p:blipFill>
        <p:spPr>
          <a:xfrm>
            <a:off x="5135466" y="2264993"/>
            <a:ext cx="960535" cy="1798403"/>
          </a:xfrm>
          <a:prstGeom prst="rect">
            <a:avLst/>
          </a:prstGeom>
        </p:spPr>
      </p:pic>
    </p:spTree>
    <p:extLst>
      <p:ext uri="{BB962C8B-B14F-4D97-AF65-F5344CB8AC3E}">
        <p14:creationId xmlns:p14="http://schemas.microsoft.com/office/powerpoint/2010/main" val="165254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security requirements</a:t>
            </a:r>
            <a:endParaRPr lang="en-US" dirty="0"/>
          </a:p>
        </p:txBody>
      </p:sp>
      <p:sp>
        <p:nvSpPr>
          <p:cNvPr id="3" name="Content Placeholder 2"/>
          <p:cNvSpPr>
            <a:spLocks noGrp="1"/>
          </p:cNvSpPr>
          <p:nvPr>
            <p:ph idx="1"/>
          </p:nvPr>
        </p:nvSpPr>
        <p:spPr/>
        <p:txBody>
          <a:bodyPr>
            <a:normAutofit lnSpcReduction="10000"/>
          </a:bodyPr>
          <a:lstStyle/>
          <a:p>
            <a:r>
              <a:rPr lang="en-US"/>
              <a:t>Authorization (</a:t>
            </a:r>
            <a:r>
              <a:rPr lang="zh-TW" altLang="en-US"/>
              <a:t>授權</a:t>
            </a:r>
            <a:r>
              <a:rPr lang="en-US" altLang="zh-TW"/>
              <a:t>)</a:t>
            </a:r>
            <a:endParaRPr lang="en-US"/>
          </a:p>
          <a:p>
            <a:r>
              <a:rPr lang="en-US"/>
              <a:t>Access control (</a:t>
            </a:r>
            <a:r>
              <a:rPr lang="zh-TW" altLang="en-US"/>
              <a:t>存取控制</a:t>
            </a:r>
            <a:r>
              <a:rPr lang="en-US" altLang="zh-TW"/>
              <a:t>)</a:t>
            </a:r>
            <a:endParaRPr lang="en-US"/>
          </a:p>
          <a:p>
            <a:r>
              <a:rPr lang="en-US"/>
              <a:t>Accountability (</a:t>
            </a:r>
            <a:r>
              <a:rPr lang="zh-TW" altLang="en-US"/>
              <a:t>可歸責性</a:t>
            </a:r>
            <a:r>
              <a:rPr lang="en-US" altLang="zh-TW"/>
              <a:t>)</a:t>
            </a:r>
            <a:endParaRPr lang="en-US"/>
          </a:p>
          <a:p>
            <a:r>
              <a:rPr lang="en-US"/>
              <a:t>Auditability (</a:t>
            </a:r>
            <a:r>
              <a:rPr lang="zh-TW" altLang="en-US"/>
              <a:t>可稽核性</a:t>
            </a:r>
            <a:r>
              <a:rPr lang="en-US" altLang="zh-TW"/>
              <a:t>)</a:t>
            </a:r>
            <a:endParaRPr lang="en-US"/>
          </a:p>
          <a:p>
            <a:r>
              <a:rPr lang="en-US"/>
              <a:t>Authenticity (</a:t>
            </a:r>
            <a:r>
              <a:rPr lang="zh-TW" altLang="en-US"/>
              <a:t>鑑別性</a:t>
            </a:r>
            <a:r>
              <a:rPr lang="en-US" altLang="zh-TW"/>
              <a:t>)</a:t>
            </a:r>
            <a:endParaRPr lang="en-US"/>
          </a:p>
          <a:p>
            <a:r>
              <a:rPr lang="en-US"/>
              <a:t>Non-repudiation (</a:t>
            </a:r>
            <a:r>
              <a:rPr lang="zh-TW" altLang="en-US"/>
              <a:t>不可否認性</a:t>
            </a:r>
            <a:r>
              <a:rPr lang="en-US" altLang="zh-TW"/>
              <a:t>)</a:t>
            </a:r>
          </a:p>
          <a:p>
            <a:r>
              <a:rPr lang="en-US"/>
              <a:t>Anonymity (</a:t>
            </a:r>
            <a:r>
              <a:rPr lang="zh-TW" altLang="en-US"/>
              <a:t>匿名</a:t>
            </a:r>
            <a:r>
              <a:rPr lang="en-US" altLang="zh-TW"/>
              <a:t>)</a:t>
            </a:r>
          </a:p>
          <a:p>
            <a:r>
              <a:rPr lang="en-US"/>
              <a:t>Privacy (</a:t>
            </a:r>
            <a:r>
              <a:rPr lang="zh-TW" altLang="en-US"/>
              <a:t>隱私</a:t>
            </a:r>
            <a:r>
              <a:rPr lang="en-US" altLang="zh-TW"/>
              <a:t>)</a:t>
            </a:r>
          </a:p>
          <a:p>
            <a:r>
              <a:rPr lang="en-US"/>
              <a:t>…</a:t>
            </a:r>
          </a:p>
          <a:p>
            <a:endParaRPr lang="en-US" dirty="0"/>
          </a:p>
        </p:txBody>
      </p:sp>
      <p:sp>
        <p:nvSpPr>
          <p:cNvPr id="4" name="Slide Number Placeholder 3"/>
          <p:cNvSpPr>
            <a:spLocks noGrp="1"/>
          </p:cNvSpPr>
          <p:nvPr>
            <p:ph type="sldNum" sz="quarter" idx="12"/>
          </p:nvPr>
        </p:nvSpPr>
        <p:spPr/>
        <p:txBody>
          <a:bodyPr/>
          <a:lstStyle/>
          <a:p>
            <a:fld id="{9AD6A21F-3BEC-4391-94E1-04D7CE0CC0B2}" type="slidenum">
              <a:rPr lang="en-US" smtClean="0"/>
              <a:pPr/>
              <a:t>11</a:t>
            </a:fld>
            <a:endParaRPr lang="en-US"/>
          </a:p>
        </p:txBody>
      </p:sp>
    </p:spTree>
    <p:extLst>
      <p:ext uri="{BB962C8B-B14F-4D97-AF65-F5344CB8AC3E}">
        <p14:creationId xmlns:p14="http://schemas.microsoft.com/office/powerpoint/2010/main" val="27625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TW" dirty="0"/>
              <a:t>What is Internet of Things (IoT)?</a:t>
            </a:r>
            <a:endParaRPr kumimoji="1" lang="zh-TW" altLang="en-US" dirty="0"/>
          </a:p>
        </p:txBody>
      </p:sp>
      <p:pic>
        <p:nvPicPr>
          <p:cNvPr id="1026" name="Picture 2" descr="etwork, Iot, Internet Of Things, Connection, 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431015"/>
            <a:ext cx="5426676" cy="35273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1690688"/>
            <a:ext cx="4959435" cy="461665"/>
          </a:xfrm>
          <a:prstGeom prst="rect">
            <a:avLst/>
          </a:prstGeom>
        </p:spPr>
        <p:txBody>
          <a:bodyPr wrap="none">
            <a:spAutoFit/>
          </a:bodyPr>
          <a:lstStyle/>
          <a:p>
            <a:r>
              <a:rPr lang="en-US" altLang="zh-TW" sz="2400" dirty="0">
                <a:latin typeface="+mj-lt"/>
              </a:rPr>
              <a:t>Things that connect to/via the Internet</a:t>
            </a:r>
          </a:p>
        </p:txBody>
      </p:sp>
      <p:sp>
        <p:nvSpPr>
          <p:cNvPr id="3" name="Footer Placeholder 2">
            <a:extLst>
              <a:ext uri="{FF2B5EF4-FFF2-40B4-BE49-F238E27FC236}">
                <a16:creationId xmlns:a16="http://schemas.microsoft.com/office/drawing/2014/main" id="{EDFEFDE5-7AF1-5140-9A3D-BD4E5545BBA2}"/>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169531FF-D93B-A144-AE31-C3B53EFFB442}"/>
              </a:ext>
            </a:extLst>
          </p:cNvPr>
          <p:cNvSpPr>
            <a:spLocks noGrp="1"/>
          </p:cNvSpPr>
          <p:nvPr>
            <p:ph type="sldNum" sz="quarter" idx="12"/>
          </p:nvPr>
        </p:nvSpPr>
        <p:spPr/>
        <p:txBody>
          <a:bodyPr/>
          <a:lstStyle/>
          <a:p>
            <a:fld id="{8D12CA4E-BCA4-DE44-85E9-DF7BE9BA361F}" type="slidenum">
              <a:rPr kumimoji="1" lang="zh-TW" altLang="en-US" smtClean="0"/>
              <a:t>12</a:t>
            </a:fld>
            <a:endParaRPr kumimoji="1" lang="zh-TW" altLang="en-US"/>
          </a:p>
        </p:txBody>
      </p:sp>
    </p:spTree>
    <p:extLst>
      <p:ext uri="{BB962C8B-B14F-4D97-AF65-F5344CB8AC3E}">
        <p14:creationId xmlns:p14="http://schemas.microsoft.com/office/powerpoint/2010/main" val="102506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TW" dirty="0"/>
              <a:t>What is Internet of Things (IoT)?</a:t>
            </a:r>
            <a:endParaRPr kumimoji="1" lang="zh-TW" altLang="en-US" dirty="0"/>
          </a:p>
        </p:txBody>
      </p:sp>
      <p:pic>
        <p:nvPicPr>
          <p:cNvPr id="1026" name="Picture 2" descr="etwork, Iot, Internet Of Things, Connection, 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431015"/>
            <a:ext cx="5426676" cy="35273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1690688"/>
            <a:ext cx="4959435" cy="461665"/>
          </a:xfrm>
          <a:prstGeom prst="rect">
            <a:avLst/>
          </a:prstGeom>
        </p:spPr>
        <p:txBody>
          <a:bodyPr wrap="none">
            <a:spAutoFit/>
          </a:bodyPr>
          <a:lstStyle/>
          <a:p>
            <a:r>
              <a:rPr lang="en-US" altLang="zh-TW" sz="2400" dirty="0">
                <a:latin typeface="+mj-lt"/>
              </a:rPr>
              <a:t>Things that connect to/via the Internet</a:t>
            </a:r>
          </a:p>
        </p:txBody>
      </p:sp>
      <p:graphicFrame>
        <p:nvGraphicFramePr>
          <p:cNvPr id="6" name="Diagram 5"/>
          <p:cNvGraphicFramePr/>
          <p:nvPr>
            <p:extLst>
              <p:ext uri="{D42A27DB-BD31-4B8C-83A1-F6EECF244321}">
                <p14:modId xmlns:p14="http://schemas.microsoft.com/office/powerpoint/2010/main" val="1218920064"/>
              </p:ext>
            </p:extLst>
          </p:nvPr>
        </p:nvGraphicFramePr>
        <p:xfrm>
          <a:off x="7117491" y="2928550"/>
          <a:ext cx="4324866" cy="3027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6584367" y="1690688"/>
            <a:ext cx="5793259" cy="461665"/>
          </a:xfrm>
          <a:prstGeom prst="rect">
            <a:avLst/>
          </a:prstGeom>
        </p:spPr>
        <p:txBody>
          <a:bodyPr wrap="square">
            <a:spAutoFit/>
          </a:bodyPr>
          <a:lstStyle/>
          <a:p>
            <a:r>
              <a:rPr lang="en-US" altLang="zh-TW" sz="2400">
                <a:latin typeface="+mj-lt"/>
              </a:rPr>
              <a:t>Things </a:t>
            </a:r>
            <a:r>
              <a:rPr lang="en-US" altLang="zh-TW" sz="2400" dirty="0">
                <a:latin typeface="+mj-lt"/>
              </a:rPr>
              <a:t>that interact with </a:t>
            </a:r>
            <a:r>
              <a:rPr lang="en-US" altLang="zh-TW" sz="2400">
                <a:latin typeface="+mj-lt"/>
              </a:rPr>
              <a:t>the physical world</a:t>
            </a:r>
            <a:endParaRPr lang="en-US" altLang="zh-TW" sz="2400" dirty="0">
              <a:latin typeface="+mj-lt"/>
            </a:endParaRPr>
          </a:p>
        </p:txBody>
      </p:sp>
      <p:sp>
        <p:nvSpPr>
          <p:cNvPr id="3" name="Footer Placeholder 2">
            <a:extLst>
              <a:ext uri="{FF2B5EF4-FFF2-40B4-BE49-F238E27FC236}">
                <a16:creationId xmlns:a16="http://schemas.microsoft.com/office/drawing/2014/main" id="{745CF2C3-AF2B-4243-AABB-1AED70A064FD}"/>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7" name="Slide Number Placeholder 6">
            <a:extLst>
              <a:ext uri="{FF2B5EF4-FFF2-40B4-BE49-F238E27FC236}">
                <a16:creationId xmlns:a16="http://schemas.microsoft.com/office/drawing/2014/main" id="{F5BA253C-01DE-7447-AEC4-4B0548CAB9D1}"/>
              </a:ext>
            </a:extLst>
          </p:cNvPr>
          <p:cNvSpPr>
            <a:spLocks noGrp="1"/>
          </p:cNvSpPr>
          <p:nvPr>
            <p:ph type="sldNum" sz="quarter" idx="12"/>
          </p:nvPr>
        </p:nvSpPr>
        <p:spPr/>
        <p:txBody>
          <a:bodyPr/>
          <a:lstStyle/>
          <a:p>
            <a:fld id="{8D12CA4E-BCA4-DE44-85E9-DF7BE9BA361F}" type="slidenum">
              <a:rPr kumimoji="1" lang="zh-TW" altLang="en-US" smtClean="0"/>
              <a:t>13</a:t>
            </a:fld>
            <a:endParaRPr kumimoji="1" lang="zh-TW" altLang="en-US"/>
          </a:p>
        </p:txBody>
      </p:sp>
    </p:spTree>
    <p:extLst>
      <p:ext uri="{BB962C8B-B14F-4D97-AF65-F5344CB8AC3E}">
        <p14:creationId xmlns:p14="http://schemas.microsoft.com/office/powerpoint/2010/main" val="49665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we care about IoT security? </a:t>
            </a:r>
          </a:p>
        </p:txBody>
      </p:sp>
      <p:sp>
        <p:nvSpPr>
          <p:cNvPr id="3" name="Rectangle 2">
            <a:extLst>
              <a:ext uri="{FF2B5EF4-FFF2-40B4-BE49-F238E27FC236}">
                <a16:creationId xmlns:a16="http://schemas.microsoft.com/office/drawing/2014/main" id="{A9D39D1F-3203-A74F-A3A3-BAB610BBB0F4}"/>
              </a:ext>
            </a:extLst>
          </p:cNvPr>
          <p:cNvSpPr/>
          <p:nvPr/>
        </p:nvSpPr>
        <p:spPr>
          <a:xfrm>
            <a:off x="1018088" y="1525379"/>
            <a:ext cx="9632380" cy="461665"/>
          </a:xfrm>
          <a:prstGeom prst="rect">
            <a:avLst/>
          </a:prstGeom>
        </p:spPr>
        <p:txBody>
          <a:bodyPr wrap="none">
            <a:spAutoFit/>
          </a:bodyPr>
          <a:lstStyle/>
          <a:p>
            <a:r>
              <a:rPr lang="en-US" sz="2400" dirty="0">
                <a:solidFill>
                  <a:srgbClr val="000000"/>
                </a:solidFill>
                <a:latin typeface="+mj-lt"/>
              </a:rPr>
              <a:t>“We are building an internet that senses, thinks, and acts.” -- Bruce </a:t>
            </a:r>
            <a:r>
              <a:rPr lang="en-US" sz="2400" dirty="0" err="1">
                <a:solidFill>
                  <a:srgbClr val="000000"/>
                </a:solidFill>
                <a:latin typeface="+mj-lt"/>
              </a:rPr>
              <a:t>Schneier</a:t>
            </a:r>
            <a:r>
              <a:rPr lang="en-US" sz="2400" dirty="0">
                <a:solidFill>
                  <a:srgbClr val="000000"/>
                </a:solidFill>
                <a:latin typeface="+mj-lt"/>
              </a:rPr>
              <a:t> </a:t>
            </a:r>
            <a:endParaRPr lang="en-US" sz="2400" dirty="0">
              <a:latin typeface="+mj-lt"/>
            </a:endParaRPr>
          </a:p>
        </p:txBody>
      </p:sp>
      <p:grpSp>
        <p:nvGrpSpPr>
          <p:cNvPr id="4" name="Group 3">
            <a:extLst>
              <a:ext uri="{FF2B5EF4-FFF2-40B4-BE49-F238E27FC236}">
                <a16:creationId xmlns:a16="http://schemas.microsoft.com/office/drawing/2014/main" id="{1813E448-4BEF-D241-B711-E09D76C04318}"/>
              </a:ext>
            </a:extLst>
          </p:cNvPr>
          <p:cNvGrpSpPr/>
          <p:nvPr/>
        </p:nvGrpSpPr>
        <p:grpSpPr>
          <a:xfrm>
            <a:off x="1018088" y="2343345"/>
            <a:ext cx="3638092" cy="3793292"/>
            <a:chOff x="9627785" y="2522272"/>
            <a:chExt cx="3638092" cy="3793292"/>
          </a:xfrm>
        </p:grpSpPr>
        <p:pic>
          <p:nvPicPr>
            <p:cNvPr id="13" name="Picture 12"/>
            <p:cNvPicPr>
              <a:picLocks noChangeAspect="1"/>
            </p:cNvPicPr>
            <p:nvPr/>
          </p:nvPicPr>
          <p:blipFill>
            <a:blip r:embed="rId3"/>
            <a:stretch>
              <a:fillRect/>
            </a:stretch>
          </p:blipFill>
          <p:spPr>
            <a:xfrm>
              <a:off x="9981822" y="2522272"/>
              <a:ext cx="2840761" cy="2693899"/>
            </a:xfrm>
            <a:prstGeom prst="rect">
              <a:avLst/>
            </a:prstGeom>
          </p:spPr>
        </p:pic>
        <p:sp>
          <p:nvSpPr>
            <p:cNvPr id="16" name="Rectangle 15"/>
            <p:cNvSpPr/>
            <p:nvPr/>
          </p:nvSpPr>
          <p:spPr>
            <a:xfrm>
              <a:off x="9627785" y="5484567"/>
              <a:ext cx="3638092" cy="830997"/>
            </a:xfrm>
            <a:prstGeom prst="rect">
              <a:avLst/>
            </a:prstGeom>
          </p:spPr>
          <p:txBody>
            <a:bodyPr wrap="square">
              <a:spAutoFit/>
            </a:bodyPr>
            <a:lstStyle/>
            <a:p>
              <a:r>
                <a:rPr lang="en-US" sz="2400" dirty="0">
                  <a:solidFill>
                    <a:srgbClr val="FF0000"/>
                  </a:solidFill>
                  <a:latin typeface="+mj-lt"/>
                </a:rPr>
                <a:t>Greater impact</a:t>
              </a:r>
              <a:r>
                <a:rPr lang="en-US" sz="2400" dirty="0">
                  <a:latin typeface="+mj-lt"/>
                </a:rPr>
                <a:t>: Cyber attack affects physical world</a:t>
              </a:r>
            </a:p>
          </p:txBody>
        </p:sp>
        <p:pic>
          <p:nvPicPr>
            <p:cNvPr id="18" name="Picture 17"/>
            <p:cNvPicPr>
              <a:picLocks noChangeAspect="1"/>
            </p:cNvPicPr>
            <p:nvPr/>
          </p:nvPicPr>
          <p:blipFill>
            <a:blip r:embed="rId4"/>
            <a:stretch>
              <a:fillRect/>
            </a:stretch>
          </p:blipFill>
          <p:spPr>
            <a:xfrm>
              <a:off x="10470646" y="2993553"/>
              <a:ext cx="1863115" cy="1714066"/>
            </a:xfrm>
            <a:prstGeom prst="rect">
              <a:avLst/>
            </a:prstGeom>
          </p:spPr>
        </p:pic>
      </p:grpSp>
      <p:grpSp>
        <p:nvGrpSpPr>
          <p:cNvPr id="9" name="Group 8">
            <a:extLst>
              <a:ext uri="{FF2B5EF4-FFF2-40B4-BE49-F238E27FC236}">
                <a16:creationId xmlns:a16="http://schemas.microsoft.com/office/drawing/2014/main" id="{6D26CC00-3C12-3741-9324-6B35A6EAAFED}"/>
              </a:ext>
            </a:extLst>
          </p:cNvPr>
          <p:cNvGrpSpPr/>
          <p:nvPr/>
        </p:nvGrpSpPr>
        <p:grpSpPr>
          <a:xfrm>
            <a:off x="5850264" y="2343345"/>
            <a:ext cx="4257703" cy="3793292"/>
            <a:chOff x="6151987" y="2467636"/>
            <a:chExt cx="4257703" cy="3793292"/>
          </a:xfrm>
        </p:grpSpPr>
        <p:sp>
          <p:nvSpPr>
            <p:cNvPr id="17" name="Rectangle 16"/>
            <p:cNvSpPr/>
            <p:nvPr/>
          </p:nvSpPr>
          <p:spPr>
            <a:xfrm>
              <a:off x="6151987" y="5429931"/>
              <a:ext cx="4257703" cy="830997"/>
            </a:xfrm>
            <a:prstGeom prst="rect">
              <a:avLst/>
            </a:prstGeom>
          </p:spPr>
          <p:txBody>
            <a:bodyPr wrap="square">
              <a:spAutoFit/>
            </a:bodyPr>
            <a:lstStyle/>
            <a:p>
              <a:r>
                <a:rPr lang="en-US" sz="2400" dirty="0">
                  <a:solidFill>
                    <a:srgbClr val="FF0000"/>
                  </a:solidFill>
                  <a:latin typeface="+mj-lt"/>
                </a:rPr>
                <a:t>Larger scale</a:t>
              </a:r>
              <a:r>
                <a:rPr lang="en-US" sz="2400" dirty="0">
                  <a:latin typeface="+mj-lt"/>
                </a:rPr>
                <a:t>: Billions of public accessible (and hackable) devices</a:t>
              </a:r>
            </a:p>
          </p:txBody>
        </p:sp>
        <p:grpSp>
          <p:nvGrpSpPr>
            <p:cNvPr id="7" name="Group 6"/>
            <p:cNvGrpSpPr/>
            <p:nvPr/>
          </p:nvGrpSpPr>
          <p:grpSpPr>
            <a:xfrm>
              <a:off x="6933888" y="2467636"/>
              <a:ext cx="2693899" cy="2693899"/>
              <a:chOff x="6933888" y="2467636"/>
              <a:chExt cx="2693899" cy="2693899"/>
            </a:xfrm>
          </p:grpSpPr>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3888" y="2467636"/>
                <a:ext cx="2693899" cy="2693899"/>
              </a:xfrm>
              <a:prstGeom prst="rect">
                <a:avLst/>
              </a:prstGeom>
            </p:spPr>
          </p:pic>
          <p:pic>
            <p:nvPicPr>
              <p:cNvPr id="19" name="Picture 18"/>
              <p:cNvPicPr>
                <a:picLocks noChangeAspect="1"/>
              </p:cNvPicPr>
              <p:nvPr/>
            </p:nvPicPr>
            <p:blipFill>
              <a:blip r:embed="rId4"/>
              <a:stretch>
                <a:fillRect/>
              </a:stretch>
            </p:blipFill>
            <p:spPr>
              <a:xfrm>
                <a:off x="7349279" y="2938917"/>
                <a:ext cx="1863115" cy="1714066"/>
              </a:xfrm>
              <a:prstGeom prst="rect">
                <a:avLst/>
              </a:prstGeom>
            </p:spPr>
          </p:pic>
        </p:grpSp>
      </p:grpSp>
      <p:sp>
        <p:nvSpPr>
          <p:cNvPr id="5" name="Footer Placeholder 4">
            <a:extLst>
              <a:ext uri="{FF2B5EF4-FFF2-40B4-BE49-F238E27FC236}">
                <a16:creationId xmlns:a16="http://schemas.microsoft.com/office/drawing/2014/main" id="{38C66CA6-1D96-504E-9E45-6E6526F05DC3}"/>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8" name="Slide Number Placeholder 7">
            <a:extLst>
              <a:ext uri="{FF2B5EF4-FFF2-40B4-BE49-F238E27FC236}">
                <a16:creationId xmlns:a16="http://schemas.microsoft.com/office/drawing/2014/main" id="{D72872CA-3937-8D4A-AEB3-164175EFBD1B}"/>
              </a:ext>
            </a:extLst>
          </p:cNvPr>
          <p:cNvSpPr>
            <a:spLocks noGrp="1"/>
          </p:cNvSpPr>
          <p:nvPr>
            <p:ph type="sldNum" sz="quarter" idx="12"/>
          </p:nvPr>
        </p:nvSpPr>
        <p:spPr/>
        <p:txBody>
          <a:bodyPr/>
          <a:lstStyle/>
          <a:p>
            <a:fld id="{8D12CA4E-BCA4-DE44-85E9-DF7BE9BA361F}" type="slidenum">
              <a:rPr kumimoji="1" lang="zh-TW" altLang="en-US" smtClean="0"/>
              <a:t>14</a:t>
            </a:fld>
            <a:endParaRPr kumimoji="1" lang="zh-TW" altLang="en-US"/>
          </a:p>
        </p:txBody>
      </p:sp>
    </p:spTree>
    <p:extLst>
      <p:ext uri="{BB962C8B-B14F-4D97-AF65-F5344CB8AC3E}">
        <p14:creationId xmlns:p14="http://schemas.microsoft.com/office/powerpoint/2010/main" val="367700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Greater Impact:</a:t>
            </a:r>
            <a:br>
              <a:rPr lang="en-US" altLang="zh-TW" dirty="0"/>
            </a:br>
            <a:r>
              <a:rPr lang="en-US" altLang="zh-TW" dirty="0"/>
              <a:t>Cyber attack affects physical world</a:t>
            </a:r>
            <a:endParaRPr lang="en-US" dirty="0">
              <a:latin typeface="Microsoft JhengHei" panose="020B0604030504040204" pitchFamily="34" charset="-120"/>
              <a:ea typeface="Microsoft JhengHei" panose="020B0604030504040204" pitchFamily="34" charset="-12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2204137"/>
            <a:ext cx="3273797" cy="1887062"/>
          </a:xfrm>
          <a:prstGeom prst="rect">
            <a:avLst/>
          </a:prstGeom>
        </p:spPr>
      </p:pic>
      <p:sp>
        <p:nvSpPr>
          <p:cNvPr id="9" name="Rectangle 8"/>
          <p:cNvSpPr/>
          <p:nvPr/>
        </p:nvSpPr>
        <p:spPr>
          <a:xfrm>
            <a:off x="6321708" y="3791117"/>
            <a:ext cx="1011815" cy="300082"/>
          </a:xfrm>
          <a:prstGeom prst="rect">
            <a:avLst/>
          </a:prstGeom>
        </p:spPr>
        <p:txBody>
          <a:bodyPr wrap="none">
            <a:spAutoFit/>
          </a:bodyPr>
          <a:lstStyle/>
          <a:p>
            <a:r>
              <a:rPr lang="en-US" sz="1350" dirty="0">
                <a:solidFill>
                  <a:schemeClr val="bg1"/>
                </a:solidFill>
                <a:latin typeface="Open Sans" charset="0"/>
              </a:rPr>
              <a:t>Pacemakers</a:t>
            </a:r>
            <a:endParaRPr lang="en-US" sz="1350" dirty="0">
              <a:solidFill>
                <a:schemeClr val="bg1"/>
              </a:solidFill>
            </a:endParaRPr>
          </a:p>
        </p:txBody>
      </p:sp>
      <p:sp>
        <p:nvSpPr>
          <p:cNvPr id="20" name="Rectangle 19"/>
          <p:cNvSpPr/>
          <p:nvPr/>
        </p:nvSpPr>
        <p:spPr>
          <a:xfrm>
            <a:off x="6274474" y="6083130"/>
            <a:ext cx="790601" cy="300082"/>
          </a:xfrm>
          <a:prstGeom prst="rect">
            <a:avLst/>
          </a:prstGeom>
        </p:spPr>
        <p:txBody>
          <a:bodyPr wrap="none">
            <a:spAutoFit/>
          </a:bodyPr>
          <a:lstStyle/>
          <a:p>
            <a:r>
              <a:rPr lang="en-US" sz="1350" dirty="0">
                <a:solidFill>
                  <a:schemeClr val="bg1"/>
                </a:solidFill>
                <a:latin typeface="Open Sans" charset="0"/>
              </a:rPr>
              <a:t>weapons</a:t>
            </a:r>
            <a:endParaRPr lang="en-US" sz="1350" dirty="0">
              <a:solidFill>
                <a:schemeClr val="bg1"/>
              </a:solidFill>
            </a:endParaRPr>
          </a:p>
        </p:txBody>
      </p:sp>
      <p:sp>
        <p:nvSpPr>
          <p:cNvPr id="24" name="Rectangle 23"/>
          <p:cNvSpPr/>
          <p:nvPr/>
        </p:nvSpPr>
        <p:spPr>
          <a:xfrm>
            <a:off x="2882762" y="3791117"/>
            <a:ext cx="1276311" cy="300082"/>
          </a:xfrm>
          <a:prstGeom prst="rect">
            <a:avLst/>
          </a:prstGeom>
        </p:spPr>
        <p:txBody>
          <a:bodyPr wrap="none">
            <a:spAutoFit/>
          </a:bodyPr>
          <a:lstStyle/>
          <a:p>
            <a:r>
              <a:rPr lang="en-US" sz="1350" dirty="0">
                <a:solidFill>
                  <a:schemeClr val="bg1"/>
                </a:solidFill>
                <a:latin typeface="Open Sans" charset="0"/>
              </a:rPr>
              <a:t>Self-driving car</a:t>
            </a:r>
            <a:endParaRPr lang="en-US" sz="1350" dirty="0">
              <a:solidFill>
                <a:schemeClr val="bg1"/>
              </a:solidFill>
            </a:endParaRPr>
          </a:p>
        </p:txBody>
      </p:sp>
      <p:sp>
        <p:nvSpPr>
          <p:cNvPr id="25" name="Rectangle 24"/>
          <p:cNvSpPr/>
          <p:nvPr/>
        </p:nvSpPr>
        <p:spPr>
          <a:xfrm>
            <a:off x="2849500" y="5873921"/>
            <a:ext cx="1276311" cy="300082"/>
          </a:xfrm>
          <a:prstGeom prst="rect">
            <a:avLst/>
          </a:prstGeom>
        </p:spPr>
        <p:txBody>
          <a:bodyPr wrap="none">
            <a:spAutoFit/>
          </a:bodyPr>
          <a:lstStyle/>
          <a:p>
            <a:r>
              <a:rPr lang="en-US" sz="1350">
                <a:solidFill>
                  <a:schemeClr val="bg1"/>
                </a:solidFill>
                <a:latin typeface="Open Sans" charset="0"/>
              </a:rPr>
              <a:t>Self-driving car</a:t>
            </a:r>
            <a:endParaRPr lang="en-US" sz="1350" dirty="0">
              <a:solidFill>
                <a:schemeClr val="bg1"/>
              </a:solidFill>
            </a:endParaRPr>
          </a:p>
        </p:txBody>
      </p:sp>
      <p:sp>
        <p:nvSpPr>
          <p:cNvPr id="5" name="Footer Placeholder 4">
            <a:extLst>
              <a:ext uri="{FF2B5EF4-FFF2-40B4-BE49-F238E27FC236}">
                <a16:creationId xmlns:a16="http://schemas.microsoft.com/office/drawing/2014/main" id="{B35BE653-72F4-8E4D-8480-B523B77A1E26}"/>
              </a:ext>
            </a:extLst>
          </p:cNvPr>
          <p:cNvSpPr>
            <a:spLocks noGrp="1"/>
          </p:cNvSpPr>
          <p:nvPr>
            <p:ph type="ftr" sz="quarter" idx="11"/>
          </p:nvPr>
        </p:nvSpPr>
        <p:spPr/>
        <p:txBody>
          <a:bodyPr/>
          <a:lstStyle/>
          <a:p>
            <a:r>
              <a:rPr kumimoji="1" lang="zh-TW" altLang="en-US" dirty="0"/>
              <a:t>物聯網通訊及網路安全技術 </a:t>
            </a:r>
            <a:r>
              <a:rPr kumimoji="1" lang="en-US" altLang="zh-TW" dirty="0"/>
              <a:t>| </a:t>
            </a:r>
            <a:r>
              <a:rPr kumimoji="1" lang="zh-TW" altLang="en-US" dirty="0"/>
              <a:t>物聯網安全簡介</a:t>
            </a:r>
          </a:p>
        </p:txBody>
      </p:sp>
      <p:sp>
        <p:nvSpPr>
          <p:cNvPr id="6" name="Slide Number Placeholder 5">
            <a:extLst>
              <a:ext uri="{FF2B5EF4-FFF2-40B4-BE49-F238E27FC236}">
                <a16:creationId xmlns:a16="http://schemas.microsoft.com/office/drawing/2014/main" id="{5503F6AB-FD04-D54E-A52F-6F68CAE6B590}"/>
              </a:ext>
            </a:extLst>
          </p:cNvPr>
          <p:cNvSpPr>
            <a:spLocks noGrp="1"/>
          </p:cNvSpPr>
          <p:nvPr>
            <p:ph type="sldNum" sz="quarter" idx="12"/>
          </p:nvPr>
        </p:nvSpPr>
        <p:spPr/>
        <p:txBody>
          <a:bodyPr/>
          <a:lstStyle/>
          <a:p>
            <a:fld id="{8D12CA4E-BCA4-DE44-85E9-DF7BE9BA361F}" type="slidenum">
              <a:rPr kumimoji="1" lang="zh-TW" altLang="en-US" smtClean="0"/>
              <a:t>15</a:t>
            </a:fld>
            <a:endParaRPr kumimoji="1" lang="zh-TW" altLang="en-US"/>
          </a:p>
        </p:txBody>
      </p:sp>
      <p:sp>
        <p:nvSpPr>
          <p:cNvPr id="4" name="Rectangle 3">
            <a:extLst>
              <a:ext uri="{FF2B5EF4-FFF2-40B4-BE49-F238E27FC236}">
                <a16:creationId xmlns:a16="http://schemas.microsoft.com/office/drawing/2014/main" id="{A6DEB44C-8169-3143-8539-9A80A33AE656}"/>
              </a:ext>
            </a:extLst>
          </p:cNvPr>
          <p:cNvSpPr/>
          <p:nvPr/>
        </p:nvSpPr>
        <p:spPr>
          <a:xfrm>
            <a:off x="838200" y="6174003"/>
            <a:ext cx="8009238" cy="276999"/>
          </a:xfrm>
          <a:prstGeom prst="rect">
            <a:avLst/>
          </a:prstGeom>
        </p:spPr>
        <p:txBody>
          <a:bodyPr wrap="square">
            <a:spAutoFit/>
          </a:bodyPr>
          <a:lstStyle/>
          <a:p>
            <a:r>
              <a:rPr lang="en-US" sz="1200" dirty="0">
                <a:latin typeface="Noto Sans Light" panose="020B0402040504020204" pitchFamily="34" charset="0"/>
                <a:ea typeface="Noto Sans Light" panose="020B0402040504020204" pitchFamily="34" charset="0"/>
                <a:cs typeface="Noto Sans Light" panose="020B0402040504020204" pitchFamily="34" charset="0"/>
              </a:rPr>
              <a:t>Reference: https://</a:t>
            </a:r>
            <a:r>
              <a:rPr lang="en-US" sz="1200" dirty="0" err="1">
                <a:latin typeface="Noto Sans Light" panose="020B0402040504020204" pitchFamily="34" charset="0"/>
                <a:ea typeface="Noto Sans Light" panose="020B0402040504020204" pitchFamily="34" charset="0"/>
                <a:cs typeface="Noto Sans Light" panose="020B0402040504020204" pitchFamily="34" charset="0"/>
              </a:rPr>
              <a:t>www.wired.com</a:t>
            </a:r>
            <a:r>
              <a:rPr lang="en-US" sz="1200" dirty="0">
                <a:latin typeface="Noto Sans Light" panose="020B0402040504020204" pitchFamily="34" charset="0"/>
                <a:ea typeface="Noto Sans Light" panose="020B0402040504020204" pitchFamily="34" charset="0"/>
                <a:cs typeface="Noto Sans Light" panose="020B0402040504020204" pitchFamily="34" charset="0"/>
              </a:rPr>
              <a:t>/2015/07/hackers-remotely-kill-jeep-highway/</a:t>
            </a:r>
          </a:p>
        </p:txBody>
      </p:sp>
    </p:spTree>
    <p:extLst>
      <p:ext uri="{BB962C8B-B14F-4D97-AF65-F5344CB8AC3E}">
        <p14:creationId xmlns:p14="http://schemas.microsoft.com/office/powerpoint/2010/main" val="149368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Greater Impact:</a:t>
            </a:r>
            <a:br>
              <a:rPr lang="en-US" altLang="zh-TW" dirty="0"/>
            </a:br>
            <a:r>
              <a:rPr lang="en-US" altLang="zh-TW" dirty="0"/>
              <a:t>Cyber attack affects physical world</a:t>
            </a:r>
            <a:endParaRPr lang="en-US" dirty="0">
              <a:latin typeface="Microsoft JhengHei" panose="020B0604030504040204" pitchFamily="34" charset="-120"/>
              <a:ea typeface="Microsoft JhengHei" panose="020B0604030504040204" pitchFamily="34" charset="-12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2204137"/>
            <a:ext cx="3273797" cy="18870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6773" y="2204137"/>
            <a:ext cx="2840665" cy="1889042"/>
          </a:xfrm>
          <a:prstGeom prst="rect">
            <a:avLst/>
          </a:prstGeom>
        </p:spPr>
      </p:pic>
      <p:sp>
        <p:nvSpPr>
          <p:cNvPr id="9" name="Rectangle 8"/>
          <p:cNvSpPr/>
          <p:nvPr/>
        </p:nvSpPr>
        <p:spPr>
          <a:xfrm>
            <a:off x="6321708" y="3791117"/>
            <a:ext cx="1011815" cy="300082"/>
          </a:xfrm>
          <a:prstGeom prst="rect">
            <a:avLst/>
          </a:prstGeom>
        </p:spPr>
        <p:txBody>
          <a:bodyPr wrap="none">
            <a:spAutoFit/>
          </a:bodyPr>
          <a:lstStyle/>
          <a:p>
            <a:r>
              <a:rPr lang="en-US" sz="1350" dirty="0">
                <a:solidFill>
                  <a:schemeClr val="bg1"/>
                </a:solidFill>
                <a:latin typeface="Open Sans" charset="0"/>
              </a:rPr>
              <a:t>Pacemakers</a:t>
            </a:r>
            <a:endParaRPr lang="en-US" sz="1350" dirty="0">
              <a:solidFill>
                <a:schemeClr val="bg1"/>
              </a:solidFill>
            </a:endParaRPr>
          </a:p>
        </p:txBody>
      </p:sp>
      <p:sp>
        <p:nvSpPr>
          <p:cNvPr id="20" name="Rectangle 19"/>
          <p:cNvSpPr/>
          <p:nvPr/>
        </p:nvSpPr>
        <p:spPr>
          <a:xfrm>
            <a:off x="6274474" y="6083130"/>
            <a:ext cx="790601" cy="300082"/>
          </a:xfrm>
          <a:prstGeom prst="rect">
            <a:avLst/>
          </a:prstGeom>
        </p:spPr>
        <p:txBody>
          <a:bodyPr wrap="none">
            <a:spAutoFit/>
          </a:bodyPr>
          <a:lstStyle/>
          <a:p>
            <a:r>
              <a:rPr lang="en-US" sz="1350" dirty="0">
                <a:solidFill>
                  <a:schemeClr val="bg1"/>
                </a:solidFill>
                <a:latin typeface="Open Sans" charset="0"/>
              </a:rPr>
              <a:t>weapons</a:t>
            </a:r>
            <a:endParaRPr lang="en-US" sz="1350" dirty="0">
              <a:solidFill>
                <a:schemeClr val="bg1"/>
              </a:solidFill>
            </a:endParaRPr>
          </a:p>
        </p:txBody>
      </p:sp>
      <p:sp>
        <p:nvSpPr>
          <p:cNvPr id="24" name="Rectangle 23"/>
          <p:cNvSpPr/>
          <p:nvPr/>
        </p:nvSpPr>
        <p:spPr>
          <a:xfrm>
            <a:off x="2882762" y="3791117"/>
            <a:ext cx="1276311" cy="300082"/>
          </a:xfrm>
          <a:prstGeom prst="rect">
            <a:avLst/>
          </a:prstGeom>
        </p:spPr>
        <p:txBody>
          <a:bodyPr wrap="none">
            <a:spAutoFit/>
          </a:bodyPr>
          <a:lstStyle/>
          <a:p>
            <a:r>
              <a:rPr lang="en-US" sz="1350" dirty="0">
                <a:solidFill>
                  <a:schemeClr val="bg1"/>
                </a:solidFill>
                <a:latin typeface="Open Sans" charset="0"/>
              </a:rPr>
              <a:t>Self-driving car</a:t>
            </a:r>
            <a:endParaRPr lang="en-US" sz="1350" dirty="0">
              <a:solidFill>
                <a:schemeClr val="bg1"/>
              </a:solidFill>
            </a:endParaRPr>
          </a:p>
        </p:txBody>
      </p:sp>
      <p:sp>
        <p:nvSpPr>
          <p:cNvPr id="25" name="Rectangle 24"/>
          <p:cNvSpPr/>
          <p:nvPr/>
        </p:nvSpPr>
        <p:spPr>
          <a:xfrm>
            <a:off x="2849500" y="5873921"/>
            <a:ext cx="1276311" cy="300082"/>
          </a:xfrm>
          <a:prstGeom prst="rect">
            <a:avLst/>
          </a:prstGeom>
        </p:spPr>
        <p:txBody>
          <a:bodyPr wrap="none">
            <a:spAutoFit/>
          </a:bodyPr>
          <a:lstStyle/>
          <a:p>
            <a:r>
              <a:rPr lang="en-US" sz="1350">
                <a:solidFill>
                  <a:schemeClr val="bg1"/>
                </a:solidFill>
                <a:latin typeface="Open Sans" charset="0"/>
              </a:rPr>
              <a:t>Self-driving car</a:t>
            </a:r>
            <a:endParaRPr lang="en-US" sz="1350" dirty="0">
              <a:solidFill>
                <a:schemeClr val="bg1"/>
              </a:solidFill>
            </a:endParaRPr>
          </a:p>
        </p:txBody>
      </p:sp>
      <p:sp>
        <p:nvSpPr>
          <p:cNvPr id="5" name="Footer Placeholder 4">
            <a:extLst>
              <a:ext uri="{FF2B5EF4-FFF2-40B4-BE49-F238E27FC236}">
                <a16:creationId xmlns:a16="http://schemas.microsoft.com/office/drawing/2014/main" id="{B35BE653-72F4-8E4D-8480-B523B77A1E2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5503F6AB-FD04-D54E-A52F-6F68CAE6B590}"/>
              </a:ext>
            </a:extLst>
          </p:cNvPr>
          <p:cNvSpPr>
            <a:spLocks noGrp="1"/>
          </p:cNvSpPr>
          <p:nvPr>
            <p:ph type="sldNum" sz="quarter" idx="12"/>
          </p:nvPr>
        </p:nvSpPr>
        <p:spPr/>
        <p:txBody>
          <a:bodyPr/>
          <a:lstStyle/>
          <a:p>
            <a:fld id="{8D12CA4E-BCA4-DE44-85E9-DF7BE9BA361F}" type="slidenum">
              <a:rPr kumimoji="1" lang="zh-TW" altLang="en-US" smtClean="0"/>
              <a:t>16</a:t>
            </a:fld>
            <a:endParaRPr kumimoji="1" lang="zh-TW" altLang="en-US" dirty="0"/>
          </a:p>
        </p:txBody>
      </p:sp>
      <p:sp>
        <p:nvSpPr>
          <p:cNvPr id="4" name="Rectangle 3">
            <a:extLst>
              <a:ext uri="{FF2B5EF4-FFF2-40B4-BE49-F238E27FC236}">
                <a16:creationId xmlns:a16="http://schemas.microsoft.com/office/drawing/2014/main" id="{D20B68B8-ED8A-1F4A-BFC4-1D1949E6E392}"/>
              </a:ext>
            </a:extLst>
          </p:cNvPr>
          <p:cNvSpPr/>
          <p:nvPr/>
        </p:nvSpPr>
        <p:spPr>
          <a:xfrm>
            <a:off x="829481" y="5994873"/>
            <a:ext cx="10851292" cy="646331"/>
          </a:xfrm>
          <a:prstGeom prst="rect">
            <a:avLst/>
          </a:prstGeom>
        </p:spPr>
        <p:txBody>
          <a:bodyPr wrap="square">
            <a:spAutoFit/>
          </a:bodyPr>
          <a:lstStyle/>
          <a:p>
            <a:r>
              <a:rPr lang="en-US" sz="1200" dirty="0"/>
              <a:t>Reference: </a:t>
            </a:r>
            <a:r>
              <a:rPr lang="en-US" sz="1200" dirty="0">
                <a:hlinkClick r:id="rId5"/>
              </a:rPr>
              <a:t>https://www.theguardian.com/technology/2017/aug/31/hacking-risk-recall-pacemakers-patient-death-fears-fda-firmware-update</a:t>
            </a:r>
            <a:endParaRPr lang="en-US" sz="1200" dirty="0"/>
          </a:p>
          <a:p>
            <a:r>
              <a:rPr lang="en-US" sz="1200" dirty="0">
                <a:hlinkClick r:id="rId6"/>
              </a:rPr>
              <a:t>https://edition.cnn.com/2013/10/20/us/dick-cheney-gupta-interview/index.html</a:t>
            </a:r>
            <a:endParaRPr lang="en-US" sz="1200" dirty="0"/>
          </a:p>
          <a:p>
            <a:endParaRPr lang="en-US" sz="1200" dirty="0"/>
          </a:p>
        </p:txBody>
      </p:sp>
    </p:spTree>
    <p:extLst>
      <p:ext uri="{BB962C8B-B14F-4D97-AF65-F5344CB8AC3E}">
        <p14:creationId xmlns:p14="http://schemas.microsoft.com/office/powerpoint/2010/main" val="63520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Greater Impact:</a:t>
            </a:r>
            <a:br>
              <a:rPr lang="en-US" altLang="zh-TW" dirty="0"/>
            </a:br>
            <a:r>
              <a:rPr lang="en-US" altLang="zh-TW" dirty="0"/>
              <a:t>Cyber attack affects physical world</a:t>
            </a:r>
            <a:endParaRPr lang="en-US" dirty="0">
              <a:latin typeface="Microsoft JhengHei" panose="020B0604030504040204" pitchFamily="34" charset="-120"/>
              <a:ea typeface="Microsoft JhengHei" panose="020B0604030504040204" pitchFamily="34" charset="-12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2204137"/>
            <a:ext cx="3273797" cy="18870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6773" y="2204137"/>
            <a:ext cx="2840665" cy="1889042"/>
          </a:xfrm>
          <a:prstGeom prst="rect">
            <a:avLst/>
          </a:prstGeom>
        </p:spPr>
      </p:pic>
      <p:sp>
        <p:nvSpPr>
          <p:cNvPr id="9" name="Rectangle 8"/>
          <p:cNvSpPr/>
          <p:nvPr/>
        </p:nvSpPr>
        <p:spPr>
          <a:xfrm>
            <a:off x="6321708" y="3791117"/>
            <a:ext cx="1011815" cy="300082"/>
          </a:xfrm>
          <a:prstGeom prst="rect">
            <a:avLst/>
          </a:prstGeom>
        </p:spPr>
        <p:txBody>
          <a:bodyPr wrap="none">
            <a:spAutoFit/>
          </a:bodyPr>
          <a:lstStyle/>
          <a:p>
            <a:r>
              <a:rPr lang="en-US" sz="1350" dirty="0">
                <a:solidFill>
                  <a:schemeClr val="bg1"/>
                </a:solidFill>
                <a:latin typeface="Open Sans" charset="0"/>
              </a:rPr>
              <a:t>Pacemakers</a:t>
            </a:r>
            <a:endParaRPr lang="en-US" sz="1350" dirty="0">
              <a:solidFill>
                <a:schemeClr val="bg1"/>
              </a:solidFill>
            </a:endParaRPr>
          </a:p>
        </p:txBody>
      </p:sp>
      <p:grpSp>
        <p:nvGrpSpPr>
          <p:cNvPr id="21" name="Group 20"/>
          <p:cNvGrpSpPr/>
          <p:nvPr/>
        </p:nvGrpSpPr>
        <p:grpSpPr>
          <a:xfrm>
            <a:off x="7918572" y="2150408"/>
            <a:ext cx="2831061" cy="1884552"/>
            <a:chOff x="8003168" y="4519756"/>
            <a:chExt cx="2831061" cy="1884552"/>
          </a:xfrm>
        </p:grpSpPr>
        <p:pic>
          <p:nvPicPr>
            <p:cNvPr id="3074" name="Picture 2" descr="mage result for iot ransomwa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3168" y="4519756"/>
              <a:ext cx="2829109" cy="18845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793559" y="6104226"/>
              <a:ext cx="1040670" cy="300082"/>
            </a:xfrm>
            <a:prstGeom prst="rect">
              <a:avLst/>
            </a:prstGeom>
          </p:spPr>
          <p:txBody>
            <a:bodyPr wrap="none">
              <a:spAutoFit/>
            </a:bodyPr>
            <a:lstStyle/>
            <a:p>
              <a:r>
                <a:rPr lang="en-US" sz="1350" dirty="0">
                  <a:solidFill>
                    <a:schemeClr val="bg1"/>
                  </a:solidFill>
                  <a:latin typeface="Open Sans" charset="0"/>
                </a:rPr>
                <a:t>Thermostats</a:t>
              </a:r>
              <a:endParaRPr lang="en-US" sz="1350" dirty="0">
                <a:solidFill>
                  <a:schemeClr val="bg1"/>
                </a:solidFill>
              </a:endParaRPr>
            </a:p>
          </p:txBody>
        </p:sp>
      </p:grpSp>
      <p:sp>
        <p:nvSpPr>
          <p:cNvPr id="20" name="Rectangle 19"/>
          <p:cNvSpPr/>
          <p:nvPr/>
        </p:nvSpPr>
        <p:spPr>
          <a:xfrm>
            <a:off x="6274474" y="6083130"/>
            <a:ext cx="790601" cy="300082"/>
          </a:xfrm>
          <a:prstGeom prst="rect">
            <a:avLst/>
          </a:prstGeom>
        </p:spPr>
        <p:txBody>
          <a:bodyPr wrap="none">
            <a:spAutoFit/>
          </a:bodyPr>
          <a:lstStyle/>
          <a:p>
            <a:r>
              <a:rPr lang="en-US" sz="1350" dirty="0">
                <a:solidFill>
                  <a:schemeClr val="bg1"/>
                </a:solidFill>
                <a:latin typeface="Open Sans" charset="0"/>
              </a:rPr>
              <a:t>weapons</a:t>
            </a:r>
            <a:endParaRPr lang="en-US" sz="1350" dirty="0">
              <a:solidFill>
                <a:schemeClr val="bg1"/>
              </a:solidFill>
            </a:endParaRPr>
          </a:p>
        </p:txBody>
      </p:sp>
      <p:sp>
        <p:nvSpPr>
          <p:cNvPr id="24" name="Rectangle 23"/>
          <p:cNvSpPr/>
          <p:nvPr/>
        </p:nvSpPr>
        <p:spPr>
          <a:xfrm>
            <a:off x="2882762" y="3791117"/>
            <a:ext cx="1276311" cy="300082"/>
          </a:xfrm>
          <a:prstGeom prst="rect">
            <a:avLst/>
          </a:prstGeom>
        </p:spPr>
        <p:txBody>
          <a:bodyPr wrap="none">
            <a:spAutoFit/>
          </a:bodyPr>
          <a:lstStyle/>
          <a:p>
            <a:r>
              <a:rPr lang="en-US" sz="1350" dirty="0">
                <a:solidFill>
                  <a:schemeClr val="bg1"/>
                </a:solidFill>
                <a:latin typeface="Open Sans" charset="0"/>
              </a:rPr>
              <a:t>Self-driving car</a:t>
            </a:r>
            <a:endParaRPr lang="en-US" sz="1350" dirty="0">
              <a:solidFill>
                <a:schemeClr val="bg1"/>
              </a:solidFill>
            </a:endParaRPr>
          </a:p>
        </p:txBody>
      </p:sp>
      <p:sp>
        <p:nvSpPr>
          <p:cNvPr id="25" name="Rectangle 24"/>
          <p:cNvSpPr/>
          <p:nvPr/>
        </p:nvSpPr>
        <p:spPr>
          <a:xfrm>
            <a:off x="2849500" y="5873921"/>
            <a:ext cx="1276311" cy="300082"/>
          </a:xfrm>
          <a:prstGeom prst="rect">
            <a:avLst/>
          </a:prstGeom>
        </p:spPr>
        <p:txBody>
          <a:bodyPr wrap="none">
            <a:spAutoFit/>
          </a:bodyPr>
          <a:lstStyle/>
          <a:p>
            <a:r>
              <a:rPr lang="en-US" sz="1350">
                <a:solidFill>
                  <a:schemeClr val="bg1"/>
                </a:solidFill>
                <a:latin typeface="Open Sans" charset="0"/>
              </a:rPr>
              <a:t>Self-driving car</a:t>
            </a:r>
            <a:endParaRPr lang="en-US" sz="1350" dirty="0">
              <a:solidFill>
                <a:schemeClr val="bg1"/>
              </a:solidFill>
            </a:endParaRPr>
          </a:p>
        </p:txBody>
      </p:sp>
      <p:sp>
        <p:nvSpPr>
          <p:cNvPr id="5" name="Footer Placeholder 4">
            <a:extLst>
              <a:ext uri="{FF2B5EF4-FFF2-40B4-BE49-F238E27FC236}">
                <a16:creationId xmlns:a16="http://schemas.microsoft.com/office/drawing/2014/main" id="{B35BE653-72F4-8E4D-8480-B523B77A1E2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5503F6AB-FD04-D54E-A52F-6F68CAE6B590}"/>
              </a:ext>
            </a:extLst>
          </p:cNvPr>
          <p:cNvSpPr>
            <a:spLocks noGrp="1"/>
          </p:cNvSpPr>
          <p:nvPr>
            <p:ph type="sldNum" sz="quarter" idx="12"/>
          </p:nvPr>
        </p:nvSpPr>
        <p:spPr/>
        <p:txBody>
          <a:bodyPr/>
          <a:lstStyle/>
          <a:p>
            <a:fld id="{8D12CA4E-BCA4-DE44-85E9-DF7BE9BA361F}" type="slidenum">
              <a:rPr kumimoji="1" lang="zh-TW" altLang="en-US" smtClean="0"/>
              <a:t>17</a:t>
            </a:fld>
            <a:endParaRPr kumimoji="1" lang="zh-TW" altLang="en-US"/>
          </a:p>
        </p:txBody>
      </p:sp>
      <p:sp>
        <p:nvSpPr>
          <p:cNvPr id="22" name="Rectangle 21">
            <a:extLst>
              <a:ext uri="{FF2B5EF4-FFF2-40B4-BE49-F238E27FC236}">
                <a16:creationId xmlns:a16="http://schemas.microsoft.com/office/drawing/2014/main" id="{990538C2-BD98-DB45-AEC2-793F7A44CA3B}"/>
              </a:ext>
            </a:extLst>
          </p:cNvPr>
          <p:cNvSpPr/>
          <p:nvPr/>
        </p:nvSpPr>
        <p:spPr>
          <a:xfrm>
            <a:off x="838200" y="6158469"/>
            <a:ext cx="4825167" cy="276999"/>
          </a:xfrm>
          <a:prstGeom prst="rect">
            <a:avLst/>
          </a:prstGeom>
        </p:spPr>
        <p:txBody>
          <a:bodyPr wrap="none">
            <a:spAutoFit/>
          </a:bodyPr>
          <a:lstStyle/>
          <a:p>
            <a:r>
              <a:rPr lang="en-US" sz="1200" dirty="0"/>
              <a:t>Reference: https://</a:t>
            </a:r>
            <a:r>
              <a:rPr lang="en-US" sz="1200" dirty="0" err="1"/>
              <a:t>thehackernews.com</a:t>
            </a:r>
            <a:r>
              <a:rPr lang="en-US" sz="1200" dirty="0"/>
              <a:t>/2016/08/hacking-</a:t>
            </a:r>
            <a:r>
              <a:rPr lang="en-US" sz="1200" dirty="0" err="1"/>
              <a:t>thermostat.html</a:t>
            </a:r>
            <a:endParaRPr lang="en-US" sz="1200" dirty="0"/>
          </a:p>
        </p:txBody>
      </p:sp>
    </p:spTree>
    <p:extLst>
      <p:ext uri="{BB962C8B-B14F-4D97-AF65-F5344CB8AC3E}">
        <p14:creationId xmlns:p14="http://schemas.microsoft.com/office/powerpoint/2010/main" val="217432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Greater Impact:</a:t>
            </a:r>
            <a:br>
              <a:rPr lang="en-US" altLang="zh-TW" dirty="0"/>
            </a:br>
            <a:r>
              <a:rPr lang="en-US" altLang="zh-TW" dirty="0"/>
              <a:t>Cyber attack affects physical world</a:t>
            </a:r>
            <a:endParaRPr lang="en-US" dirty="0">
              <a:latin typeface="Microsoft JhengHei" panose="020B0604030504040204" pitchFamily="34" charset="-120"/>
              <a:ea typeface="Microsoft JhengHei" panose="020B0604030504040204" pitchFamily="34" charset="-12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2204137"/>
            <a:ext cx="3273797" cy="18870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6773" y="2204137"/>
            <a:ext cx="2840665" cy="1889042"/>
          </a:xfrm>
          <a:prstGeom prst="rect">
            <a:avLst/>
          </a:prstGeom>
        </p:spPr>
      </p:pic>
      <p:sp>
        <p:nvSpPr>
          <p:cNvPr id="9" name="Rectangle 8"/>
          <p:cNvSpPr/>
          <p:nvPr/>
        </p:nvSpPr>
        <p:spPr>
          <a:xfrm>
            <a:off x="6321708" y="3791117"/>
            <a:ext cx="1011815" cy="300082"/>
          </a:xfrm>
          <a:prstGeom prst="rect">
            <a:avLst/>
          </a:prstGeom>
        </p:spPr>
        <p:txBody>
          <a:bodyPr wrap="none">
            <a:spAutoFit/>
          </a:bodyPr>
          <a:lstStyle/>
          <a:p>
            <a:r>
              <a:rPr lang="en-US" sz="1350" dirty="0">
                <a:solidFill>
                  <a:schemeClr val="bg1"/>
                </a:solidFill>
                <a:latin typeface="Open Sans" charset="0"/>
              </a:rPr>
              <a:t>Pacemakers</a:t>
            </a:r>
            <a:endParaRPr lang="en-US" sz="1350" dirty="0">
              <a:solidFill>
                <a:schemeClr val="bg1"/>
              </a:solidFill>
            </a:endParaRPr>
          </a:p>
        </p:txBody>
      </p:sp>
      <p:grpSp>
        <p:nvGrpSpPr>
          <p:cNvPr id="21" name="Group 20"/>
          <p:cNvGrpSpPr/>
          <p:nvPr/>
        </p:nvGrpSpPr>
        <p:grpSpPr>
          <a:xfrm>
            <a:off x="7918572" y="2150408"/>
            <a:ext cx="2831061" cy="1884552"/>
            <a:chOff x="8003168" y="4519756"/>
            <a:chExt cx="2831061" cy="1884552"/>
          </a:xfrm>
        </p:grpSpPr>
        <p:pic>
          <p:nvPicPr>
            <p:cNvPr id="3074" name="Picture 2" descr="mage result for iot ransomwa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3168" y="4519756"/>
              <a:ext cx="2829109" cy="18845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793559" y="6104226"/>
              <a:ext cx="1040670" cy="300082"/>
            </a:xfrm>
            <a:prstGeom prst="rect">
              <a:avLst/>
            </a:prstGeom>
          </p:spPr>
          <p:txBody>
            <a:bodyPr wrap="none">
              <a:spAutoFit/>
            </a:bodyPr>
            <a:lstStyle/>
            <a:p>
              <a:r>
                <a:rPr lang="en-US" sz="1350" dirty="0">
                  <a:solidFill>
                    <a:schemeClr val="bg1"/>
                  </a:solidFill>
                  <a:latin typeface="Open Sans" charset="0"/>
                </a:rPr>
                <a:t>Thermostats</a:t>
              </a:r>
              <a:endParaRPr lang="en-US" sz="1350" dirty="0">
                <a:solidFill>
                  <a:schemeClr val="bg1"/>
                </a:solidFill>
              </a:endParaRPr>
            </a:p>
          </p:txBody>
        </p:sp>
      </p:grpSp>
      <p:sp>
        <p:nvSpPr>
          <p:cNvPr id="20" name="Rectangle 19"/>
          <p:cNvSpPr/>
          <p:nvPr/>
        </p:nvSpPr>
        <p:spPr>
          <a:xfrm>
            <a:off x="6274474" y="6083130"/>
            <a:ext cx="790601" cy="300082"/>
          </a:xfrm>
          <a:prstGeom prst="rect">
            <a:avLst/>
          </a:prstGeom>
        </p:spPr>
        <p:txBody>
          <a:bodyPr wrap="none">
            <a:spAutoFit/>
          </a:bodyPr>
          <a:lstStyle/>
          <a:p>
            <a:r>
              <a:rPr lang="en-US" sz="1350" dirty="0">
                <a:solidFill>
                  <a:schemeClr val="bg1"/>
                </a:solidFill>
                <a:latin typeface="Open Sans" charset="0"/>
              </a:rPr>
              <a:t>weapons</a:t>
            </a:r>
            <a:endParaRPr lang="en-US" sz="1350" dirty="0">
              <a:solidFill>
                <a:schemeClr val="bg1"/>
              </a:solidFill>
            </a:endParaRPr>
          </a:p>
        </p:txBody>
      </p:sp>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75020" y="4342269"/>
            <a:ext cx="3342507" cy="2102207"/>
          </a:xfrm>
          <a:prstGeom prst="rect">
            <a:avLst/>
          </a:prstGeom>
        </p:spPr>
      </p:pic>
      <p:sp>
        <p:nvSpPr>
          <p:cNvPr id="24" name="Rectangle 23"/>
          <p:cNvSpPr/>
          <p:nvPr/>
        </p:nvSpPr>
        <p:spPr>
          <a:xfrm>
            <a:off x="2882762" y="3791117"/>
            <a:ext cx="1276311" cy="300082"/>
          </a:xfrm>
          <a:prstGeom prst="rect">
            <a:avLst/>
          </a:prstGeom>
        </p:spPr>
        <p:txBody>
          <a:bodyPr wrap="none">
            <a:spAutoFit/>
          </a:bodyPr>
          <a:lstStyle/>
          <a:p>
            <a:r>
              <a:rPr lang="en-US" sz="1350" dirty="0">
                <a:solidFill>
                  <a:schemeClr val="bg1"/>
                </a:solidFill>
                <a:latin typeface="Open Sans" charset="0"/>
              </a:rPr>
              <a:t>Self-driving car</a:t>
            </a:r>
            <a:endParaRPr lang="en-US" sz="1350" dirty="0">
              <a:solidFill>
                <a:schemeClr val="bg1"/>
              </a:solidFill>
            </a:endParaRPr>
          </a:p>
        </p:txBody>
      </p:sp>
      <p:sp>
        <p:nvSpPr>
          <p:cNvPr id="25" name="Rectangle 24"/>
          <p:cNvSpPr/>
          <p:nvPr/>
        </p:nvSpPr>
        <p:spPr>
          <a:xfrm>
            <a:off x="2849500" y="5873921"/>
            <a:ext cx="1276311" cy="300082"/>
          </a:xfrm>
          <a:prstGeom prst="rect">
            <a:avLst/>
          </a:prstGeom>
        </p:spPr>
        <p:txBody>
          <a:bodyPr wrap="none">
            <a:spAutoFit/>
          </a:bodyPr>
          <a:lstStyle/>
          <a:p>
            <a:r>
              <a:rPr lang="en-US" sz="1350">
                <a:solidFill>
                  <a:schemeClr val="bg1"/>
                </a:solidFill>
                <a:latin typeface="Open Sans" charset="0"/>
              </a:rPr>
              <a:t>Self-driving car</a:t>
            </a:r>
            <a:endParaRPr lang="en-US" sz="1350" dirty="0">
              <a:solidFill>
                <a:schemeClr val="bg1"/>
              </a:solidFill>
            </a:endParaRPr>
          </a:p>
        </p:txBody>
      </p:sp>
      <p:sp>
        <p:nvSpPr>
          <p:cNvPr id="5" name="Footer Placeholder 4">
            <a:extLst>
              <a:ext uri="{FF2B5EF4-FFF2-40B4-BE49-F238E27FC236}">
                <a16:creationId xmlns:a16="http://schemas.microsoft.com/office/drawing/2014/main" id="{B35BE653-72F4-8E4D-8480-B523B77A1E2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5503F6AB-FD04-D54E-A52F-6F68CAE6B590}"/>
              </a:ext>
            </a:extLst>
          </p:cNvPr>
          <p:cNvSpPr>
            <a:spLocks noGrp="1"/>
          </p:cNvSpPr>
          <p:nvPr>
            <p:ph type="sldNum" sz="quarter" idx="12"/>
          </p:nvPr>
        </p:nvSpPr>
        <p:spPr/>
        <p:txBody>
          <a:bodyPr/>
          <a:lstStyle/>
          <a:p>
            <a:fld id="{8D12CA4E-BCA4-DE44-85E9-DF7BE9BA361F}" type="slidenum">
              <a:rPr kumimoji="1" lang="zh-TW" altLang="en-US" smtClean="0"/>
              <a:t>18</a:t>
            </a:fld>
            <a:endParaRPr kumimoji="1" lang="zh-TW" altLang="en-US"/>
          </a:p>
        </p:txBody>
      </p:sp>
      <p:sp>
        <p:nvSpPr>
          <p:cNvPr id="8" name="Rectangle 7">
            <a:extLst>
              <a:ext uri="{FF2B5EF4-FFF2-40B4-BE49-F238E27FC236}">
                <a16:creationId xmlns:a16="http://schemas.microsoft.com/office/drawing/2014/main" id="{A6A5B325-E76D-BE47-BD2A-C7F9BA54EE3B}"/>
              </a:ext>
            </a:extLst>
          </p:cNvPr>
          <p:cNvSpPr/>
          <p:nvPr/>
        </p:nvSpPr>
        <p:spPr>
          <a:xfrm>
            <a:off x="728937" y="6592798"/>
            <a:ext cx="6860272" cy="276999"/>
          </a:xfrm>
          <a:prstGeom prst="rect">
            <a:avLst/>
          </a:prstGeom>
        </p:spPr>
        <p:txBody>
          <a:bodyPr wrap="square">
            <a:spAutoFit/>
          </a:bodyPr>
          <a:lstStyle/>
          <a:p>
            <a:r>
              <a:rPr lang="en-US" altLang="zh-TW" sz="1200" dirty="0"/>
              <a:t>Reference: https://</a:t>
            </a:r>
            <a:r>
              <a:rPr lang="en-US" altLang="zh-TW" sz="1200" dirty="0" err="1"/>
              <a:t>iotsecurity.engin.umich.edu</a:t>
            </a:r>
            <a:r>
              <a:rPr lang="en-US" altLang="zh-TW" sz="1200" dirty="0"/>
              <a:t>/physical-adversarial-examples-for-object-detectors/</a:t>
            </a:r>
            <a:endParaRPr lang="en-US" sz="1200" dirty="0"/>
          </a:p>
        </p:txBody>
      </p:sp>
    </p:spTree>
    <p:extLst>
      <p:ext uri="{BB962C8B-B14F-4D97-AF65-F5344CB8AC3E}">
        <p14:creationId xmlns:p14="http://schemas.microsoft.com/office/powerpoint/2010/main" val="241537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Greater Impact:</a:t>
            </a:r>
            <a:br>
              <a:rPr lang="en-US" altLang="zh-TW" dirty="0"/>
            </a:br>
            <a:r>
              <a:rPr lang="en-US" altLang="zh-TW" dirty="0"/>
              <a:t>Cyber attack affects physical world</a:t>
            </a:r>
            <a:endParaRPr lang="en-US" dirty="0">
              <a:latin typeface="Microsoft JhengHei" panose="020B0604030504040204" pitchFamily="34" charset="-120"/>
              <a:ea typeface="Microsoft JhengHei" panose="020B0604030504040204" pitchFamily="34" charset="-12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2204137"/>
            <a:ext cx="3273797" cy="18870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6773" y="2204137"/>
            <a:ext cx="2840665" cy="1889042"/>
          </a:xfrm>
          <a:prstGeom prst="rect">
            <a:avLst/>
          </a:prstGeom>
        </p:spPr>
      </p:pic>
      <p:sp>
        <p:nvSpPr>
          <p:cNvPr id="9" name="Rectangle 8"/>
          <p:cNvSpPr/>
          <p:nvPr/>
        </p:nvSpPr>
        <p:spPr>
          <a:xfrm>
            <a:off x="6321708" y="3791117"/>
            <a:ext cx="1011815" cy="300082"/>
          </a:xfrm>
          <a:prstGeom prst="rect">
            <a:avLst/>
          </a:prstGeom>
        </p:spPr>
        <p:txBody>
          <a:bodyPr wrap="none">
            <a:spAutoFit/>
          </a:bodyPr>
          <a:lstStyle/>
          <a:p>
            <a:r>
              <a:rPr lang="en-US" sz="1350" dirty="0">
                <a:solidFill>
                  <a:schemeClr val="bg1"/>
                </a:solidFill>
                <a:latin typeface="Open Sans" charset="0"/>
              </a:rPr>
              <a:t>Pacemakers</a:t>
            </a:r>
            <a:endParaRPr lang="en-US" sz="1350" dirty="0">
              <a:solidFill>
                <a:schemeClr val="bg1"/>
              </a:solidFill>
            </a:endParaRPr>
          </a:p>
        </p:txBody>
      </p:sp>
      <p:grpSp>
        <p:nvGrpSpPr>
          <p:cNvPr id="21" name="Group 20"/>
          <p:cNvGrpSpPr/>
          <p:nvPr/>
        </p:nvGrpSpPr>
        <p:grpSpPr>
          <a:xfrm>
            <a:off x="7918572" y="2150408"/>
            <a:ext cx="2831061" cy="1884552"/>
            <a:chOff x="8003168" y="4519756"/>
            <a:chExt cx="2831061" cy="1884552"/>
          </a:xfrm>
        </p:grpSpPr>
        <p:pic>
          <p:nvPicPr>
            <p:cNvPr id="3074" name="Picture 2" descr="mage result for iot ransomwa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3168" y="4519756"/>
              <a:ext cx="2829109" cy="18845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793559" y="6104226"/>
              <a:ext cx="1040670" cy="300082"/>
            </a:xfrm>
            <a:prstGeom prst="rect">
              <a:avLst/>
            </a:prstGeom>
          </p:spPr>
          <p:txBody>
            <a:bodyPr wrap="none">
              <a:spAutoFit/>
            </a:bodyPr>
            <a:lstStyle/>
            <a:p>
              <a:r>
                <a:rPr lang="en-US" sz="1350" dirty="0">
                  <a:solidFill>
                    <a:schemeClr val="bg1"/>
                  </a:solidFill>
                  <a:latin typeface="Open Sans" charset="0"/>
                </a:rPr>
                <a:t>Thermostats</a:t>
              </a:r>
              <a:endParaRPr lang="en-US" sz="1350" dirty="0">
                <a:solidFill>
                  <a:schemeClr val="bg1"/>
                </a:solidFill>
              </a:endParaRPr>
            </a:p>
          </p:txBody>
        </p:sp>
      </p:grpSp>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5818" y="4339791"/>
            <a:ext cx="2587308" cy="1870298"/>
          </a:xfrm>
          <a:prstGeom prst="rect">
            <a:avLst/>
          </a:prstGeom>
        </p:spPr>
      </p:pic>
      <p:sp>
        <p:nvSpPr>
          <p:cNvPr id="20" name="Rectangle 19"/>
          <p:cNvSpPr/>
          <p:nvPr/>
        </p:nvSpPr>
        <p:spPr>
          <a:xfrm>
            <a:off x="6274474" y="6083130"/>
            <a:ext cx="790601" cy="300082"/>
          </a:xfrm>
          <a:prstGeom prst="rect">
            <a:avLst/>
          </a:prstGeom>
        </p:spPr>
        <p:txBody>
          <a:bodyPr wrap="none">
            <a:spAutoFit/>
          </a:bodyPr>
          <a:lstStyle/>
          <a:p>
            <a:r>
              <a:rPr lang="en-US" sz="1350" dirty="0">
                <a:solidFill>
                  <a:schemeClr val="bg1"/>
                </a:solidFill>
                <a:latin typeface="Open Sans" charset="0"/>
              </a:rPr>
              <a:t>weapons</a:t>
            </a:r>
            <a:endParaRPr lang="en-US" sz="1350" dirty="0">
              <a:solidFill>
                <a:schemeClr val="bg1"/>
              </a:solidFill>
            </a:endParaRPr>
          </a:p>
        </p:txBody>
      </p:sp>
      <p:sp>
        <p:nvSpPr>
          <p:cNvPr id="24" name="Rectangle 23"/>
          <p:cNvSpPr/>
          <p:nvPr/>
        </p:nvSpPr>
        <p:spPr>
          <a:xfrm>
            <a:off x="2882762" y="3791117"/>
            <a:ext cx="1276311" cy="300082"/>
          </a:xfrm>
          <a:prstGeom prst="rect">
            <a:avLst/>
          </a:prstGeom>
        </p:spPr>
        <p:txBody>
          <a:bodyPr wrap="none">
            <a:spAutoFit/>
          </a:bodyPr>
          <a:lstStyle/>
          <a:p>
            <a:r>
              <a:rPr lang="en-US" sz="1350" dirty="0">
                <a:solidFill>
                  <a:schemeClr val="bg1"/>
                </a:solidFill>
                <a:latin typeface="Open Sans" charset="0"/>
              </a:rPr>
              <a:t>Self-driving car</a:t>
            </a:r>
            <a:endParaRPr lang="en-US" sz="1350" dirty="0">
              <a:solidFill>
                <a:schemeClr val="bg1"/>
              </a:solidFill>
            </a:endParaRPr>
          </a:p>
        </p:txBody>
      </p:sp>
      <p:sp>
        <p:nvSpPr>
          <p:cNvPr id="25" name="Rectangle 24"/>
          <p:cNvSpPr/>
          <p:nvPr/>
        </p:nvSpPr>
        <p:spPr>
          <a:xfrm>
            <a:off x="2849500" y="5873921"/>
            <a:ext cx="1276311" cy="300082"/>
          </a:xfrm>
          <a:prstGeom prst="rect">
            <a:avLst/>
          </a:prstGeom>
        </p:spPr>
        <p:txBody>
          <a:bodyPr wrap="none">
            <a:spAutoFit/>
          </a:bodyPr>
          <a:lstStyle/>
          <a:p>
            <a:r>
              <a:rPr lang="en-US" sz="1350">
                <a:solidFill>
                  <a:schemeClr val="bg1"/>
                </a:solidFill>
                <a:latin typeface="Open Sans" charset="0"/>
              </a:rPr>
              <a:t>Self-driving car</a:t>
            </a:r>
            <a:endParaRPr lang="en-US" sz="1350" dirty="0">
              <a:solidFill>
                <a:schemeClr val="bg1"/>
              </a:solidFill>
            </a:endParaRPr>
          </a:p>
        </p:txBody>
      </p:sp>
      <p:sp>
        <p:nvSpPr>
          <p:cNvPr id="5" name="Footer Placeholder 4">
            <a:extLst>
              <a:ext uri="{FF2B5EF4-FFF2-40B4-BE49-F238E27FC236}">
                <a16:creationId xmlns:a16="http://schemas.microsoft.com/office/drawing/2014/main" id="{B35BE653-72F4-8E4D-8480-B523B77A1E2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5503F6AB-FD04-D54E-A52F-6F68CAE6B590}"/>
              </a:ext>
            </a:extLst>
          </p:cNvPr>
          <p:cNvSpPr>
            <a:spLocks noGrp="1"/>
          </p:cNvSpPr>
          <p:nvPr>
            <p:ph type="sldNum" sz="quarter" idx="12"/>
          </p:nvPr>
        </p:nvSpPr>
        <p:spPr/>
        <p:txBody>
          <a:bodyPr/>
          <a:lstStyle/>
          <a:p>
            <a:fld id="{8D12CA4E-BCA4-DE44-85E9-DF7BE9BA361F}" type="slidenum">
              <a:rPr kumimoji="1" lang="zh-TW" altLang="en-US" smtClean="0"/>
              <a:t>19</a:t>
            </a:fld>
            <a:endParaRPr kumimoji="1" lang="zh-TW" altLang="en-US"/>
          </a:p>
        </p:txBody>
      </p:sp>
      <p:sp>
        <p:nvSpPr>
          <p:cNvPr id="4" name="Rectangle 3">
            <a:extLst>
              <a:ext uri="{FF2B5EF4-FFF2-40B4-BE49-F238E27FC236}">
                <a16:creationId xmlns:a16="http://schemas.microsoft.com/office/drawing/2014/main" id="{CA0EAE9E-CC9A-284E-A9BF-FFC6CB0344E8}"/>
              </a:ext>
            </a:extLst>
          </p:cNvPr>
          <p:cNvSpPr/>
          <p:nvPr/>
        </p:nvSpPr>
        <p:spPr>
          <a:xfrm>
            <a:off x="710726" y="6553456"/>
            <a:ext cx="10179401" cy="276999"/>
          </a:xfrm>
          <a:prstGeom prst="rect">
            <a:avLst/>
          </a:prstGeom>
        </p:spPr>
        <p:txBody>
          <a:bodyPr wrap="square">
            <a:spAutoFit/>
          </a:bodyPr>
          <a:lstStyle/>
          <a:p>
            <a:r>
              <a:rPr lang="en-US" sz="1200" dirty="0"/>
              <a:t>Reference: https://</a:t>
            </a:r>
            <a:r>
              <a:rPr lang="en-US" sz="1200" dirty="0" err="1"/>
              <a:t>www.blackhat.com</a:t>
            </a:r>
            <a:r>
              <a:rPr lang="en-US" sz="1200" dirty="0"/>
              <a:t>/docs/us-15/materials/us-15-Sandvik-When-IoT-Attacks-Hacking-A-Linux-Powered-Rifle.pdf</a:t>
            </a:r>
          </a:p>
        </p:txBody>
      </p:sp>
      <p:pic>
        <p:nvPicPr>
          <p:cNvPr id="22" name="Picture 21">
            <a:extLst>
              <a:ext uri="{FF2B5EF4-FFF2-40B4-BE49-F238E27FC236}">
                <a16:creationId xmlns:a16="http://schemas.microsoft.com/office/drawing/2014/main" id="{FFE64562-BB7D-E149-AEDA-87346FB3F52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75020" y="4342269"/>
            <a:ext cx="3342507" cy="2102207"/>
          </a:xfrm>
          <a:prstGeom prst="rect">
            <a:avLst/>
          </a:prstGeom>
        </p:spPr>
      </p:pic>
    </p:spTree>
    <p:extLst>
      <p:ext uri="{BB962C8B-B14F-4D97-AF65-F5344CB8AC3E}">
        <p14:creationId xmlns:p14="http://schemas.microsoft.com/office/powerpoint/2010/main" val="33667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zh-TW" altLang="en-US" dirty="0"/>
              <a:t>課程地圖</a:t>
            </a:r>
          </a:p>
        </p:txBody>
      </p:sp>
      <p:sp>
        <p:nvSpPr>
          <p:cNvPr id="29" name="文字方塊 28"/>
          <p:cNvSpPr txBox="1"/>
          <p:nvPr/>
        </p:nvSpPr>
        <p:spPr>
          <a:xfrm>
            <a:off x="2665261" y="1772817"/>
            <a:ext cx="2339102" cy="461665"/>
          </a:xfrm>
          <a:prstGeom prst="rect">
            <a:avLst/>
          </a:prstGeom>
          <a:noFill/>
        </p:spPr>
        <p:txBody>
          <a:bodyPr wrap="none" rtlCol="0">
            <a:spAutoFit/>
          </a:bodyPr>
          <a:lstStyle/>
          <a:p>
            <a:r>
              <a:rPr lang="zh-TW" altLang="en-US" sz="2400" dirty="0">
                <a:latin typeface="Noto Sans CJK TC Light" panose="020B0300000000000000" pitchFamily="34" charset="-128"/>
                <a:ea typeface="Noto Sans CJK TC Light" panose="020B0300000000000000" pitchFamily="34" charset="-128"/>
                <a:cs typeface="Gen Jyuu Gothic Normal" panose="020B0202020203020207" pitchFamily="34" charset="-120"/>
              </a:rPr>
              <a:t>物聯網安全簡介</a:t>
            </a:r>
          </a:p>
        </p:txBody>
      </p:sp>
      <p:sp>
        <p:nvSpPr>
          <p:cNvPr id="24" name="文字方塊 23"/>
          <p:cNvSpPr txBox="1"/>
          <p:nvPr/>
        </p:nvSpPr>
        <p:spPr>
          <a:xfrm>
            <a:off x="2665262" y="2672917"/>
            <a:ext cx="3877985" cy="461665"/>
          </a:xfrm>
          <a:prstGeom prst="rect">
            <a:avLst/>
          </a:prstGeom>
          <a:noFill/>
        </p:spPr>
        <p:txBody>
          <a:bodyPr wrap="none" rtlCol="0">
            <a:spAutoFit/>
          </a:bodyPr>
          <a:lstStyle/>
          <a:p>
            <a:r>
              <a:rPr lang="zh-TW" altLang="en-US" sz="2400" dirty="0">
                <a:latin typeface="Noto Sans CJK TC Light" panose="020B0300000000000000" pitchFamily="34" charset="-128"/>
                <a:ea typeface="Noto Sans CJK TC Light" panose="020B0300000000000000" pitchFamily="34" charset="-128"/>
                <a:cs typeface="Gen Jyuu Gothic Normal" panose="020B0202020203020207" pitchFamily="34" charset="-120"/>
              </a:rPr>
              <a:t>物聯網通訊協定的資安議題</a:t>
            </a:r>
          </a:p>
        </p:txBody>
      </p:sp>
      <p:sp>
        <p:nvSpPr>
          <p:cNvPr id="25" name="文字方塊 24"/>
          <p:cNvSpPr txBox="1"/>
          <p:nvPr/>
        </p:nvSpPr>
        <p:spPr>
          <a:xfrm>
            <a:off x="2665261" y="3573017"/>
            <a:ext cx="3570208" cy="461665"/>
          </a:xfrm>
          <a:prstGeom prst="rect">
            <a:avLst/>
          </a:prstGeom>
          <a:noFill/>
        </p:spPr>
        <p:txBody>
          <a:bodyPr wrap="none" rtlCol="0">
            <a:spAutoFit/>
          </a:bodyPr>
          <a:lstStyle/>
          <a:p>
            <a:r>
              <a:rPr lang="zh-TW" altLang="en-US" sz="2400" dirty="0">
                <a:latin typeface="Noto Sans CJK TC Light" panose="020B0300000000000000" pitchFamily="34" charset="-128"/>
                <a:ea typeface="Noto Sans CJK TC Light" panose="020B0300000000000000" pitchFamily="34" charset="-128"/>
                <a:cs typeface="Gen Jyuu Gothic Normal" panose="020B0202020203020207" pitchFamily="34" charset="-120"/>
              </a:rPr>
              <a:t>物聯網軟韌體的資安議題</a:t>
            </a:r>
          </a:p>
        </p:txBody>
      </p:sp>
      <p:sp>
        <p:nvSpPr>
          <p:cNvPr id="26" name="文字方塊 25"/>
          <p:cNvSpPr txBox="1"/>
          <p:nvPr/>
        </p:nvSpPr>
        <p:spPr>
          <a:xfrm>
            <a:off x="2665261" y="4473117"/>
            <a:ext cx="3262432" cy="461665"/>
          </a:xfrm>
          <a:prstGeom prst="rect">
            <a:avLst/>
          </a:prstGeom>
          <a:noFill/>
        </p:spPr>
        <p:txBody>
          <a:bodyPr wrap="none" rtlCol="0">
            <a:spAutoFit/>
          </a:bodyPr>
          <a:lstStyle/>
          <a:p>
            <a:r>
              <a:rPr lang="zh-TW" altLang="en-US" sz="2400" dirty="0">
                <a:latin typeface="Noto Sans CJK TC Light" panose="020B0300000000000000" pitchFamily="34" charset="-128"/>
                <a:ea typeface="Noto Sans CJK TC Light" panose="020B0300000000000000" pitchFamily="34" charset="-128"/>
                <a:cs typeface="Gen Jyuu Gothic Normal" panose="020B0202020203020207" pitchFamily="34" charset="-120"/>
              </a:rPr>
              <a:t>物聯網硬體的資安議題</a:t>
            </a:r>
          </a:p>
        </p:txBody>
      </p:sp>
      <p:sp>
        <p:nvSpPr>
          <p:cNvPr id="27" name="文字方塊 26"/>
          <p:cNvSpPr txBox="1"/>
          <p:nvPr/>
        </p:nvSpPr>
        <p:spPr>
          <a:xfrm>
            <a:off x="2665261" y="5373217"/>
            <a:ext cx="3570208" cy="461665"/>
          </a:xfrm>
          <a:prstGeom prst="rect">
            <a:avLst/>
          </a:prstGeom>
          <a:noFill/>
        </p:spPr>
        <p:txBody>
          <a:bodyPr wrap="none" rtlCol="0">
            <a:spAutoFit/>
          </a:bodyPr>
          <a:lstStyle/>
          <a:p>
            <a:r>
              <a:rPr lang="zh-TW" altLang="en-US" sz="2400" dirty="0">
                <a:latin typeface="Noto Sans CJK TC Light" panose="020B0300000000000000" pitchFamily="34" charset="-128"/>
                <a:ea typeface="Noto Sans CJK TC Light" panose="020B0300000000000000" pitchFamily="34" charset="-128"/>
                <a:cs typeface="Gen Jyuu Gothic Normal" panose="020B0202020203020207" pitchFamily="34" charset="-120"/>
              </a:rPr>
              <a:t>物聯網應用層的資安議題</a:t>
            </a:r>
          </a:p>
        </p:txBody>
      </p:sp>
      <p:sp>
        <p:nvSpPr>
          <p:cNvPr id="39" name="圓角矩形 38"/>
          <p:cNvSpPr/>
          <p:nvPr/>
        </p:nvSpPr>
        <p:spPr>
          <a:xfrm>
            <a:off x="6626417" y="1268760"/>
            <a:ext cx="3946803" cy="511256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45" name="圓角矩形 44"/>
          <p:cNvSpPr/>
          <p:nvPr/>
        </p:nvSpPr>
        <p:spPr>
          <a:xfrm>
            <a:off x="7092701" y="1861169"/>
            <a:ext cx="1368152"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46" name="圓角矩形 45"/>
          <p:cNvSpPr/>
          <p:nvPr/>
        </p:nvSpPr>
        <p:spPr>
          <a:xfrm>
            <a:off x="8733093" y="1891819"/>
            <a:ext cx="1368152" cy="11521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47" name="圓角矩形 46"/>
          <p:cNvSpPr/>
          <p:nvPr/>
        </p:nvSpPr>
        <p:spPr>
          <a:xfrm>
            <a:off x="6930681" y="3211832"/>
            <a:ext cx="3338272" cy="302548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48" name="圓角矩形 47"/>
          <p:cNvSpPr/>
          <p:nvPr/>
        </p:nvSpPr>
        <p:spPr>
          <a:xfrm>
            <a:off x="7092702" y="3824636"/>
            <a:ext cx="1368151" cy="703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54" name="圓角矩形 53"/>
          <p:cNvSpPr/>
          <p:nvPr/>
        </p:nvSpPr>
        <p:spPr>
          <a:xfrm>
            <a:off x="8733093" y="3824636"/>
            <a:ext cx="1368152" cy="703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55" name="圓角矩形 54"/>
          <p:cNvSpPr/>
          <p:nvPr/>
        </p:nvSpPr>
        <p:spPr>
          <a:xfrm>
            <a:off x="7092701" y="4593745"/>
            <a:ext cx="3008544" cy="14329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56" name="圓角矩形 55"/>
          <p:cNvSpPr/>
          <p:nvPr/>
        </p:nvSpPr>
        <p:spPr>
          <a:xfrm>
            <a:off x="7150148" y="5245243"/>
            <a:ext cx="1306223" cy="5896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57" name="圓角矩形 56"/>
          <p:cNvSpPr/>
          <p:nvPr/>
        </p:nvSpPr>
        <p:spPr>
          <a:xfrm>
            <a:off x="8729755" y="5225560"/>
            <a:ext cx="1292401" cy="5896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58" name="文字方塊 57"/>
          <p:cNvSpPr txBox="1"/>
          <p:nvPr/>
        </p:nvSpPr>
        <p:spPr>
          <a:xfrm>
            <a:off x="7019290" y="1389959"/>
            <a:ext cx="1229824" cy="400110"/>
          </a:xfrm>
          <a:prstGeom prst="rect">
            <a:avLst/>
          </a:prstGeom>
          <a:noFill/>
        </p:spPr>
        <p:txBody>
          <a:bodyPr wrap="none" rtlCol="0">
            <a:spAutoFit/>
          </a:bodyPr>
          <a:lstStyle/>
          <a:p>
            <a:r>
              <a:rPr lang="zh-TW" altLang="en-US" sz="2000" b="1" dirty="0">
                <a:latin typeface="Noto Sans CJK TC Light" panose="020B0300000000000000" pitchFamily="34" charset="-128"/>
                <a:ea typeface="Noto Sans CJK TC Light" panose="020B0300000000000000" pitchFamily="34" charset="-128"/>
                <a:cs typeface="Gen Jyuu Gothic Medium" panose="020B0402020203020207" pitchFamily="34" charset="-120"/>
              </a:rPr>
              <a:t>應用延伸</a:t>
            </a:r>
            <a:endParaRPr lang="en-US" altLang="zh-TW" sz="2000" b="1"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59" name="文字方塊 58"/>
          <p:cNvSpPr txBox="1"/>
          <p:nvPr/>
        </p:nvSpPr>
        <p:spPr>
          <a:xfrm>
            <a:off x="7019291" y="3346956"/>
            <a:ext cx="1752403" cy="400110"/>
          </a:xfrm>
          <a:prstGeom prst="rect">
            <a:avLst/>
          </a:prstGeom>
          <a:noFill/>
        </p:spPr>
        <p:txBody>
          <a:bodyPr wrap="none" rtlCol="0">
            <a:spAutoFit/>
          </a:bodyPr>
          <a:lstStyle/>
          <a:p>
            <a:r>
              <a:rPr lang="zh-TW" altLang="en-US" sz="2000" b="1" dirty="0">
                <a:latin typeface="Noto Sans CJK TC Light" panose="020B0300000000000000" pitchFamily="34" charset="-128"/>
                <a:ea typeface="Noto Sans CJK TC Light" panose="020B0300000000000000" pitchFamily="34" charset="-128"/>
                <a:cs typeface="Gen Jyuu Gothic Medium" panose="020B0402020203020207" pitchFamily="34" charset="-120"/>
              </a:rPr>
              <a:t>最新技術發展</a:t>
            </a:r>
            <a:endParaRPr lang="en-US" altLang="zh-TW" sz="2000" b="1"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60" name="文字方塊 59"/>
          <p:cNvSpPr txBox="1"/>
          <p:nvPr/>
        </p:nvSpPr>
        <p:spPr>
          <a:xfrm>
            <a:off x="7019290" y="4696155"/>
            <a:ext cx="1229824" cy="400110"/>
          </a:xfrm>
          <a:prstGeom prst="rect">
            <a:avLst/>
          </a:prstGeom>
          <a:noFill/>
        </p:spPr>
        <p:txBody>
          <a:bodyPr wrap="none" rtlCol="0">
            <a:spAutoFit/>
          </a:bodyPr>
          <a:lstStyle/>
          <a:p>
            <a:r>
              <a:rPr lang="zh-TW" altLang="en-US" sz="2000" b="1" dirty="0">
                <a:latin typeface="Noto Sans CJK TC Light" panose="020B0300000000000000" pitchFamily="34" charset="-128"/>
                <a:ea typeface="Noto Sans CJK TC Light" panose="020B0300000000000000" pitchFamily="34" charset="-128"/>
                <a:cs typeface="Gen Jyuu Gothic Medium" panose="020B0402020203020207" pitchFamily="34" charset="-120"/>
              </a:rPr>
              <a:t>核心概念</a:t>
            </a:r>
            <a:endParaRPr lang="en-US" altLang="zh-TW" sz="2000" b="1"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61" name="文字方塊 60"/>
          <p:cNvSpPr txBox="1"/>
          <p:nvPr/>
        </p:nvSpPr>
        <p:spPr>
          <a:xfrm>
            <a:off x="7203783" y="2049183"/>
            <a:ext cx="1223618" cy="830997"/>
          </a:xfrm>
          <a:prstGeom prst="rect">
            <a:avLst/>
          </a:prstGeom>
          <a:noFill/>
        </p:spPr>
        <p:txBody>
          <a:bodyPr wrap="square" rtlCol="0">
            <a:spAutoFit/>
          </a:bodyPr>
          <a:lstStyle/>
          <a:p>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個案討論</a:t>
            </a:r>
            <a:endParaRPr lang="en-US" altLang="zh-TW"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a:p>
            <a:r>
              <a:rPr lang="en-US" altLang="zh-TW"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a:t>
            </a: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如智慧家庭、</a:t>
            </a:r>
            <a:endParaRPr lang="en-US" altLang="zh-TW"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a:p>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無人機、</a:t>
            </a:r>
            <a:endParaRPr lang="en-US" altLang="zh-TW"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a:p>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穿戴式裝置</a:t>
            </a:r>
            <a:r>
              <a:rPr lang="en-US" altLang="zh-TW"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a:t>
            </a:r>
            <a:endPar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p:txBody>
      </p:sp>
      <p:sp>
        <p:nvSpPr>
          <p:cNvPr id="62" name="文字方塊 61"/>
          <p:cNvSpPr txBox="1"/>
          <p:nvPr/>
        </p:nvSpPr>
        <p:spPr>
          <a:xfrm>
            <a:off x="8805360" y="2332389"/>
            <a:ext cx="1223618" cy="276999"/>
          </a:xfrm>
          <a:prstGeom prst="rect">
            <a:avLst/>
          </a:prstGeom>
          <a:noFill/>
        </p:spPr>
        <p:txBody>
          <a:bodyPr wrap="square" rtlCol="0">
            <a:spAutoFit/>
          </a:bodyPr>
          <a:lstStyle/>
          <a:p>
            <a:pPr algn="ct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未來挑戰</a:t>
            </a:r>
          </a:p>
        </p:txBody>
      </p:sp>
      <p:sp>
        <p:nvSpPr>
          <p:cNvPr id="63" name="文字方塊 62"/>
          <p:cNvSpPr txBox="1"/>
          <p:nvPr/>
        </p:nvSpPr>
        <p:spPr>
          <a:xfrm>
            <a:off x="7168948" y="5443684"/>
            <a:ext cx="1223618" cy="276999"/>
          </a:xfrm>
          <a:prstGeom prst="rect">
            <a:avLst/>
          </a:prstGeom>
          <a:noFill/>
        </p:spPr>
        <p:txBody>
          <a:bodyPr wrap="square" rtlCol="0">
            <a:spAutoFit/>
          </a:bodyPr>
          <a:lstStyle/>
          <a:p>
            <a:pPr algn="ct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資安</a:t>
            </a:r>
          </a:p>
        </p:txBody>
      </p:sp>
      <p:sp>
        <p:nvSpPr>
          <p:cNvPr id="64" name="文字方塊 63"/>
          <p:cNvSpPr txBox="1"/>
          <p:nvPr/>
        </p:nvSpPr>
        <p:spPr>
          <a:xfrm>
            <a:off x="8742839" y="5443683"/>
            <a:ext cx="1223618" cy="276999"/>
          </a:xfrm>
          <a:prstGeom prst="rect">
            <a:avLst/>
          </a:prstGeom>
          <a:noFill/>
        </p:spPr>
        <p:txBody>
          <a:bodyPr wrap="square" rtlCol="0">
            <a:spAutoFit/>
          </a:bodyPr>
          <a:lstStyle/>
          <a:p>
            <a:pPr algn="ct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物聯網</a:t>
            </a:r>
          </a:p>
        </p:txBody>
      </p:sp>
      <p:sp>
        <p:nvSpPr>
          <p:cNvPr id="65" name="文字方塊 64"/>
          <p:cNvSpPr txBox="1"/>
          <p:nvPr/>
        </p:nvSpPr>
        <p:spPr>
          <a:xfrm>
            <a:off x="7160114" y="3983103"/>
            <a:ext cx="1223618" cy="461665"/>
          </a:xfrm>
          <a:prstGeom prst="rect">
            <a:avLst/>
          </a:prstGeom>
          <a:noFill/>
        </p:spPr>
        <p:txBody>
          <a:bodyPr wrap="square" rtlCol="0">
            <a:spAutoFit/>
          </a:bodyPr>
          <a:lstStyle/>
          <a:p>
            <a:pPr algn="ct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物聯網中常見的資安問題</a:t>
            </a:r>
          </a:p>
        </p:txBody>
      </p:sp>
      <p:sp>
        <p:nvSpPr>
          <p:cNvPr id="66" name="文字方塊 65"/>
          <p:cNvSpPr txBox="1"/>
          <p:nvPr/>
        </p:nvSpPr>
        <p:spPr>
          <a:xfrm>
            <a:off x="8803929" y="3983104"/>
            <a:ext cx="1223618" cy="461665"/>
          </a:xfrm>
          <a:prstGeom prst="rect">
            <a:avLst/>
          </a:prstGeom>
          <a:noFill/>
        </p:spPr>
        <p:txBody>
          <a:bodyPr wrap="square" rtlCol="0">
            <a:spAutoFit/>
          </a:bodyPr>
          <a:lstStyle/>
          <a:p>
            <a:pPr algn="ct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物聯網中的</a:t>
            </a:r>
            <a:endParaRPr lang="en-US" altLang="zh-TW"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endParaRPr>
          </a:p>
          <a:p>
            <a:pPr algn="ctr"/>
            <a:r>
              <a:rPr lang="zh-TW" altLang="en-US" sz="1200" dirty="0">
                <a:latin typeface="Noto Sans CJK TC Light" panose="020B0300000000000000" pitchFamily="34" charset="-128"/>
                <a:ea typeface="Noto Sans CJK TC Light" panose="020B0300000000000000" pitchFamily="34" charset="-128"/>
                <a:cs typeface="Gen Jyuu Gothic Medium" panose="020B0402020203020207" pitchFamily="34" charset="-120"/>
              </a:rPr>
              <a:t>防禦技術</a:t>
            </a:r>
          </a:p>
        </p:txBody>
      </p:sp>
      <p:sp>
        <p:nvSpPr>
          <p:cNvPr id="67" name="Down Arrow 5"/>
          <p:cNvSpPr/>
          <p:nvPr/>
        </p:nvSpPr>
        <p:spPr bwMode="auto">
          <a:xfrm>
            <a:off x="2135433" y="2293805"/>
            <a:ext cx="360000" cy="288032"/>
          </a:xfrm>
          <a:prstGeom prst="downArrow">
            <a:avLst/>
          </a:prstGeom>
          <a:solidFill>
            <a:schemeClr val="bg1">
              <a:lumMod val="75000"/>
            </a:schemeClr>
          </a:solidFill>
          <a:ln w="19050" cap="flat" cmpd="sng" algn="ctr">
            <a:noFill/>
            <a:prstDash val="solid"/>
          </a:ln>
          <a:effectLst/>
        </p:spPr>
        <p:txBody>
          <a:bodyPr lIns="0" tIns="0" rIns="0" bIns="0" rtlCol="0" anchor="ctr"/>
          <a:lstStyle/>
          <a:p>
            <a:pPr algn="ctr" defTabSz="457200"/>
            <a:endParaRPr lang="en-US" kern="0" dirty="0">
              <a:solidFill>
                <a:prstClr val="black"/>
              </a:solidFill>
              <a:latin typeface="Microsoft YaHei" panose="020B0503020204020204" pitchFamily="34" charset="-122"/>
              <a:ea typeface="Gen Jyuu Gothic P Regular"/>
              <a:cs typeface="Calibri" panose="020F0502020204030204" pitchFamily="34" charset="0"/>
            </a:endParaRPr>
          </a:p>
        </p:txBody>
      </p:sp>
      <p:sp>
        <p:nvSpPr>
          <p:cNvPr id="68" name="Down Arrow 5"/>
          <p:cNvSpPr/>
          <p:nvPr/>
        </p:nvSpPr>
        <p:spPr bwMode="auto">
          <a:xfrm>
            <a:off x="2135433" y="3206909"/>
            <a:ext cx="360000" cy="288032"/>
          </a:xfrm>
          <a:prstGeom prst="downArrow">
            <a:avLst/>
          </a:prstGeom>
          <a:solidFill>
            <a:schemeClr val="bg1">
              <a:lumMod val="75000"/>
            </a:schemeClr>
          </a:solidFill>
          <a:ln w="19050" cap="flat" cmpd="sng" algn="ctr">
            <a:noFill/>
            <a:prstDash val="solid"/>
          </a:ln>
          <a:effectLst/>
        </p:spPr>
        <p:txBody>
          <a:bodyPr lIns="0" tIns="0" rIns="0" bIns="0" rtlCol="0" anchor="ctr"/>
          <a:lstStyle/>
          <a:p>
            <a:pPr algn="ctr" defTabSz="457200"/>
            <a:endParaRPr lang="en-US" kern="0" dirty="0">
              <a:solidFill>
                <a:prstClr val="black"/>
              </a:solidFill>
              <a:latin typeface="Microsoft YaHei" panose="020B0503020204020204" pitchFamily="34" charset="-122"/>
              <a:ea typeface="Gen Jyuu Gothic P Regular"/>
              <a:cs typeface="Calibri" panose="020F0502020204030204" pitchFamily="34" charset="0"/>
            </a:endParaRPr>
          </a:p>
        </p:txBody>
      </p:sp>
      <p:sp>
        <p:nvSpPr>
          <p:cNvPr id="69" name="Down Arrow 5"/>
          <p:cNvSpPr/>
          <p:nvPr/>
        </p:nvSpPr>
        <p:spPr bwMode="auto">
          <a:xfrm>
            <a:off x="2135433" y="4120013"/>
            <a:ext cx="360000" cy="288032"/>
          </a:xfrm>
          <a:prstGeom prst="downArrow">
            <a:avLst/>
          </a:prstGeom>
          <a:solidFill>
            <a:schemeClr val="bg1">
              <a:lumMod val="75000"/>
            </a:schemeClr>
          </a:solidFill>
          <a:ln w="19050" cap="flat" cmpd="sng" algn="ctr">
            <a:noFill/>
            <a:prstDash val="solid"/>
          </a:ln>
          <a:effectLst/>
        </p:spPr>
        <p:txBody>
          <a:bodyPr lIns="0" tIns="0" rIns="0" bIns="0" rtlCol="0" anchor="ctr"/>
          <a:lstStyle/>
          <a:p>
            <a:pPr algn="ctr" defTabSz="457200"/>
            <a:endParaRPr lang="en-US" kern="0" dirty="0">
              <a:solidFill>
                <a:prstClr val="black"/>
              </a:solidFill>
              <a:latin typeface="Microsoft YaHei" panose="020B0503020204020204" pitchFamily="34" charset="-122"/>
              <a:ea typeface="Gen Jyuu Gothic P Regular"/>
              <a:cs typeface="Calibri" panose="020F0502020204030204" pitchFamily="34" charset="0"/>
            </a:endParaRPr>
          </a:p>
        </p:txBody>
      </p:sp>
      <p:sp>
        <p:nvSpPr>
          <p:cNvPr id="70" name="Down Arrow 5"/>
          <p:cNvSpPr/>
          <p:nvPr/>
        </p:nvSpPr>
        <p:spPr bwMode="auto">
          <a:xfrm>
            <a:off x="2135433" y="5033117"/>
            <a:ext cx="360000" cy="288032"/>
          </a:xfrm>
          <a:prstGeom prst="downArrow">
            <a:avLst/>
          </a:prstGeom>
          <a:solidFill>
            <a:schemeClr val="bg1">
              <a:lumMod val="75000"/>
            </a:schemeClr>
          </a:solidFill>
          <a:ln w="19050" cap="flat" cmpd="sng" algn="ctr">
            <a:noFill/>
            <a:prstDash val="solid"/>
          </a:ln>
          <a:effectLst/>
        </p:spPr>
        <p:txBody>
          <a:bodyPr lIns="0" tIns="0" rIns="0" bIns="0" rtlCol="0" anchor="ctr"/>
          <a:lstStyle/>
          <a:p>
            <a:pPr algn="ctr" defTabSz="457200"/>
            <a:endParaRPr lang="en-US" kern="0" dirty="0">
              <a:solidFill>
                <a:prstClr val="black"/>
              </a:solidFill>
              <a:latin typeface="Microsoft YaHei" panose="020B0503020204020204" pitchFamily="34" charset="-122"/>
              <a:ea typeface="Gen Jyuu Gothic P Regular"/>
              <a:cs typeface="Calibri" panose="020F0502020204030204" pitchFamily="34" charset="0"/>
            </a:endParaRPr>
          </a:p>
        </p:txBody>
      </p:sp>
      <p:sp>
        <p:nvSpPr>
          <p:cNvPr id="2" name="橢圓 1"/>
          <p:cNvSpPr/>
          <p:nvPr/>
        </p:nvSpPr>
        <p:spPr>
          <a:xfrm>
            <a:off x="2114238" y="1780074"/>
            <a:ext cx="402390" cy="4023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71" name="橢圓 70"/>
          <p:cNvSpPr/>
          <p:nvPr/>
        </p:nvSpPr>
        <p:spPr>
          <a:xfrm>
            <a:off x="2114238" y="2693178"/>
            <a:ext cx="402390" cy="4023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72" name="橢圓 71"/>
          <p:cNvSpPr/>
          <p:nvPr/>
        </p:nvSpPr>
        <p:spPr>
          <a:xfrm>
            <a:off x="2114238" y="3606282"/>
            <a:ext cx="402390" cy="4023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73" name="橢圓 72"/>
          <p:cNvSpPr/>
          <p:nvPr/>
        </p:nvSpPr>
        <p:spPr>
          <a:xfrm>
            <a:off x="2114238" y="4519386"/>
            <a:ext cx="402390" cy="4023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74" name="橢圓 73"/>
          <p:cNvSpPr/>
          <p:nvPr/>
        </p:nvSpPr>
        <p:spPr>
          <a:xfrm>
            <a:off x="2114238" y="5432491"/>
            <a:ext cx="402390" cy="4023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cxnSp>
        <p:nvCxnSpPr>
          <p:cNvPr id="6" name="直線接點 5"/>
          <p:cNvCxnSpPr/>
          <p:nvPr/>
        </p:nvCxnSpPr>
        <p:spPr>
          <a:xfrm>
            <a:off x="2315433" y="2234481"/>
            <a:ext cx="0" cy="3749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a:off x="2315433" y="3134581"/>
            <a:ext cx="0" cy="3749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a:off x="2315433" y="4076576"/>
            <a:ext cx="0" cy="3749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a:xfrm>
            <a:off x="2315433" y="4998310"/>
            <a:ext cx="0" cy="3749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86F6EF9-1A18-9B49-989E-F45E62FE5D38}"/>
              </a:ext>
            </a:extLst>
          </p:cNvPr>
          <p:cNvSpPr>
            <a:spLocks noGrp="1"/>
          </p:cNvSpPr>
          <p:nvPr>
            <p:ph type="ftr" sz="quarter" idx="11"/>
          </p:nvPr>
        </p:nvSpPr>
        <p:spPr/>
        <p:txBody>
          <a:bodyPr/>
          <a:lstStyle/>
          <a:p>
            <a:r>
              <a:rPr kumimoji="1" lang="zh-TW" altLang="en-US" dirty="0"/>
              <a:t>物聯網通訊及網路安全技術 </a:t>
            </a:r>
            <a:r>
              <a:rPr kumimoji="1" lang="en-US" altLang="zh-TW" dirty="0"/>
              <a:t>| </a:t>
            </a:r>
            <a:r>
              <a:rPr kumimoji="1" lang="zh-TW" altLang="en-US" dirty="0"/>
              <a:t>物聯網安全簡介</a:t>
            </a:r>
          </a:p>
        </p:txBody>
      </p:sp>
      <p:sp>
        <p:nvSpPr>
          <p:cNvPr id="7" name="Slide Number Placeholder 6">
            <a:extLst>
              <a:ext uri="{FF2B5EF4-FFF2-40B4-BE49-F238E27FC236}">
                <a16:creationId xmlns:a16="http://schemas.microsoft.com/office/drawing/2014/main" id="{F217CF1C-09F7-4647-B410-11EC96BC584D}"/>
              </a:ext>
            </a:extLst>
          </p:cNvPr>
          <p:cNvSpPr>
            <a:spLocks noGrp="1"/>
          </p:cNvSpPr>
          <p:nvPr>
            <p:ph type="sldNum" sz="quarter" idx="12"/>
          </p:nvPr>
        </p:nvSpPr>
        <p:spPr/>
        <p:txBody>
          <a:bodyPr/>
          <a:lstStyle/>
          <a:p>
            <a:fld id="{8D12CA4E-BCA4-DE44-85E9-DF7BE9BA361F}" type="slidenum">
              <a:rPr kumimoji="1" lang="zh-TW" altLang="en-US" smtClean="0"/>
              <a:t>2</a:t>
            </a:fld>
            <a:endParaRPr kumimoji="1" lang="zh-TW" altLang="en-US"/>
          </a:p>
        </p:txBody>
      </p:sp>
    </p:spTree>
    <p:extLst>
      <p:ext uri="{BB962C8B-B14F-4D97-AF65-F5344CB8AC3E}">
        <p14:creationId xmlns:p14="http://schemas.microsoft.com/office/powerpoint/2010/main" val="332209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Larger Scale: </a:t>
            </a:r>
            <a:r>
              <a:rPr lang="en-US" altLang="zh-TW" dirty="0"/>
              <a:t>Billions of hackable devices</a:t>
            </a:r>
            <a:r>
              <a:rPr lang="en-US" dirty="0"/>
              <a:t> </a:t>
            </a:r>
          </a:p>
        </p:txBody>
      </p:sp>
      <p:pic>
        <p:nvPicPr>
          <p:cNvPr id="6" name="圖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525185"/>
            <a:ext cx="4682877" cy="2262132"/>
          </a:xfrm>
          <a:prstGeom prst="rect">
            <a:avLst/>
          </a:prstGeom>
        </p:spPr>
      </p:pic>
      <p:sp>
        <p:nvSpPr>
          <p:cNvPr id="8" name="Rectangle 7"/>
          <p:cNvSpPr/>
          <p:nvPr/>
        </p:nvSpPr>
        <p:spPr>
          <a:xfrm>
            <a:off x="4613393" y="3469122"/>
            <a:ext cx="907684" cy="300082"/>
          </a:xfrm>
          <a:prstGeom prst="rect">
            <a:avLst/>
          </a:prstGeom>
        </p:spPr>
        <p:txBody>
          <a:bodyPr wrap="none">
            <a:spAutoFit/>
          </a:bodyPr>
          <a:lstStyle/>
          <a:p>
            <a:r>
              <a:rPr lang="en-US" sz="1350">
                <a:solidFill>
                  <a:schemeClr val="bg1"/>
                </a:solidFill>
                <a:latin typeface="Open Sans" charset="0"/>
              </a:rPr>
              <a:t>IoT botnet</a:t>
            </a:r>
            <a:endParaRPr lang="en-US" sz="1350" dirty="0">
              <a:solidFill>
                <a:schemeClr val="bg1"/>
              </a:solidFill>
            </a:endParaRPr>
          </a:p>
        </p:txBody>
      </p:sp>
      <p:grpSp>
        <p:nvGrpSpPr>
          <p:cNvPr id="15" name="Group 14"/>
          <p:cNvGrpSpPr/>
          <p:nvPr/>
        </p:nvGrpSpPr>
        <p:grpSpPr>
          <a:xfrm>
            <a:off x="838200" y="3902987"/>
            <a:ext cx="4682877" cy="2264907"/>
            <a:chOff x="6516169" y="1869636"/>
            <a:chExt cx="4682877" cy="2264907"/>
          </a:xfrm>
        </p:grpSpPr>
        <p:pic>
          <p:nvPicPr>
            <p:cNvPr id="7" name="圖片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6169" y="1869636"/>
              <a:ext cx="4682877" cy="2264907"/>
            </a:xfrm>
            <a:prstGeom prst="rect">
              <a:avLst/>
            </a:prstGeom>
          </p:spPr>
        </p:pic>
        <p:sp>
          <p:nvSpPr>
            <p:cNvPr id="9" name="Rectangle 8"/>
            <p:cNvSpPr/>
            <p:nvPr/>
          </p:nvSpPr>
          <p:spPr>
            <a:xfrm>
              <a:off x="10291131" y="3834461"/>
              <a:ext cx="907684" cy="300082"/>
            </a:xfrm>
            <a:prstGeom prst="rect">
              <a:avLst/>
            </a:prstGeom>
          </p:spPr>
          <p:txBody>
            <a:bodyPr wrap="none">
              <a:spAutoFit/>
            </a:bodyPr>
            <a:lstStyle/>
            <a:p>
              <a:r>
                <a:rPr lang="en-US" sz="1350" dirty="0">
                  <a:solidFill>
                    <a:schemeClr val="bg1"/>
                  </a:solidFill>
                  <a:latin typeface="Open Sans" charset="0"/>
                </a:rPr>
                <a:t>IoT botnet</a:t>
              </a:r>
              <a:endParaRPr lang="en-US" sz="1350" dirty="0">
                <a:solidFill>
                  <a:schemeClr val="bg1"/>
                </a:solidFill>
              </a:endParaRPr>
            </a:p>
          </p:txBody>
        </p:sp>
      </p:grpSp>
      <p:sp>
        <p:nvSpPr>
          <p:cNvPr id="14" name="Footer Placeholder 13">
            <a:extLst>
              <a:ext uri="{FF2B5EF4-FFF2-40B4-BE49-F238E27FC236}">
                <a16:creationId xmlns:a16="http://schemas.microsoft.com/office/drawing/2014/main" id="{FAAAE5FE-B1C7-AA41-AB8B-66A90AB33547}"/>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16" name="Slide Number Placeholder 15">
            <a:extLst>
              <a:ext uri="{FF2B5EF4-FFF2-40B4-BE49-F238E27FC236}">
                <a16:creationId xmlns:a16="http://schemas.microsoft.com/office/drawing/2014/main" id="{3A257666-B40D-DB40-8070-A70BAD662B4D}"/>
              </a:ext>
            </a:extLst>
          </p:cNvPr>
          <p:cNvSpPr>
            <a:spLocks noGrp="1"/>
          </p:cNvSpPr>
          <p:nvPr>
            <p:ph type="sldNum" sz="quarter" idx="12"/>
          </p:nvPr>
        </p:nvSpPr>
        <p:spPr/>
        <p:txBody>
          <a:bodyPr/>
          <a:lstStyle/>
          <a:p>
            <a:fld id="{8D12CA4E-BCA4-DE44-85E9-DF7BE9BA361F}" type="slidenum">
              <a:rPr kumimoji="1" lang="zh-TW" altLang="en-US" smtClean="0"/>
              <a:t>20</a:t>
            </a:fld>
            <a:endParaRPr kumimoji="1" lang="zh-TW" altLang="en-US"/>
          </a:p>
        </p:txBody>
      </p:sp>
      <p:sp>
        <p:nvSpPr>
          <p:cNvPr id="4" name="Rectangle 3">
            <a:extLst>
              <a:ext uri="{FF2B5EF4-FFF2-40B4-BE49-F238E27FC236}">
                <a16:creationId xmlns:a16="http://schemas.microsoft.com/office/drawing/2014/main" id="{AD7D2B35-EADB-0141-B7D6-15347F8C1F84}"/>
              </a:ext>
            </a:extLst>
          </p:cNvPr>
          <p:cNvSpPr/>
          <p:nvPr/>
        </p:nvSpPr>
        <p:spPr>
          <a:xfrm>
            <a:off x="733127" y="6107404"/>
            <a:ext cx="7760070" cy="461665"/>
          </a:xfrm>
          <a:prstGeom prst="rect">
            <a:avLst/>
          </a:prstGeom>
        </p:spPr>
        <p:txBody>
          <a:bodyPr wrap="square">
            <a:spAutoFit/>
          </a:bodyPr>
          <a:lstStyle/>
          <a:p>
            <a:r>
              <a:rPr lang="en-US" sz="1200" dirty="0"/>
              <a:t>Reference: https://</a:t>
            </a:r>
            <a:r>
              <a:rPr lang="en-US" sz="1200" dirty="0" err="1"/>
              <a:t>www.wired.com</a:t>
            </a:r>
            <a:r>
              <a:rPr lang="en-US" sz="1200" dirty="0"/>
              <a:t>/story/</a:t>
            </a:r>
            <a:r>
              <a:rPr lang="en-US" sz="1200" dirty="0" err="1"/>
              <a:t>mirai</a:t>
            </a:r>
            <a:r>
              <a:rPr lang="en-US" sz="1200" dirty="0"/>
              <a:t>-botnet-</a:t>
            </a:r>
            <a:r>
              <a:rPr lang="en-US" sz="1200" dirty="0" err="1"/>
              <a:t>minecraft</a:t>
            </a:r>
            <a:r>
              <a:rPr lang="en-US" sz="1200" dirty="0"/>
              <a:t>-scam-brought-down-the-internet/ </a:t>
            </a:r>
          </a:p>
          <a:p>
            <a:r>
              <a:rPr lang="en-US" sz="1200" dirty="0"/>
              <a:t>M. </a:t>
            </a:r>
            <a:r>
              <a:rPr lang="en-US" sz="1200" dirty="0" err="1"/>
              <a:t>Antonakakis</a:t>
            </a:r>
            <a:r>
              <a:rPr lang="en-US" sz="1200" dirty="0"/>
              <a:t> </a:t>
            </a:r>
            <a:r>
              <a:rPr lang="en-US" sz="1200" i="1" dirty="0"/>
              <a:t>et al.</a:t>
            </a:r>
            <a:r>
              <a:rPr lang="en-US" sz="1200" dirty="0"/>
              <a:t>, “Understanding the </a:t>
            </a:r>
            <a:r>
              <a:rPr lang="en-US" sz="1200" dirty="0" err="1"/>
              <a:t>Mirai</a:t>
            </a:r>
            <a:r>
              <a:rPr lang="en-US" sz="1200" dirty="0"/>
              <a:t> Botnet,” in </a:t>
            </a:r>
            <a:r>
              <a:rPr lang="en-US" sz="1200" i="1" dirty="0"/>
              <a:t>USENIX Security</a:t>
            </a:r>
            <a:r>
              <a:rPr lang="en-US" sz="1200" dirty="0"/>
              <a:t>, 2017.</a:t>
            </a:r>
            <a:endParaRPr lang="en-US" sz="1200" dirty="0">
              <a:effectLst/>
            </a:endParaRPr>
          </a:p>
        </p:txBody>
      </p:sp>
    </p:spTree>
    <p:extLst>
      <p:ext uri="{BB962C8B-B14F-4D97-AF65-F5344CB8AC3E}">
        <p14:creationId xmlns:p14="http://schemas.microsoft.com/office/powerpoint/2010/main" val="47857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Larger Scale: </a:t>
            </a:r>
            <a:r>
              <a:rPr lang="en-US" altLang="zh-TW" dirty="0"/>
              <a:t>Billions of hackable devices</a:t>
            </a:r>
            <a:r>
              <a:rPr lang="en-US" dirty="0"/>
              <a:t> </a:t>
            </a:r>
          </a:p>
        </p:txBody>
      </p:sp>
      <p:grpSp>
        <p:nvGrpSpPr>
          <p:cNvPr id="12" name="Group 11"/>
          <p:cNvGrpSpPr/>
          <p:nvPr/>
        </p:nvGrpSpPr>
        <p:grpSpPr>
          <a:xfrm>
            <a:off x="6013877" y="1441192"/>
            <a:ext cx="4407552" cy="2461795"/>
            <a:chOff x="838200" y="4033417"/>
            <a:chExt cx="4407552" cy="2461795"/>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4033417"/>
              <a:ext cx="4407552" cy="2346125"/>
            </a:xfrm>
            <a:prstGeom prst="rect">
              <a:avLst/>
            </a:prstGeom>
          </p:spPr>
        </p:pic>
        <p:pic>
          <p:nvPicPr>
            <p:cNvPr id="5" name="內容版面配置區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7609" y="5206479"/>
              <a:ext cx="1288733" cy="1288733"/>
            </a:xfrm>
            <a:prstGeom prst="rect">
              <a:avLst/>
            </a:prstGeom>
          </p:spPr>
        </p:pic>
      </p:grpSp>
      <p:pic>
        <p:nvPicPr>
          <p:cNvPr id="6" name="圖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200" y="1525185"/>
            <a:ext cx="4682877" cy="2262132"/>
          </a:xfrm>
          <a:prstGeom prst="rect">
            <a:avLst/>
          </a:prstGeom>
        </p:spPr>
      </p:pic>
      <p:sp>
        <p:nvSpPr>
          <p:cNvPr id="8" name="Rectangle 7"/>
          <p:cNvSpPr/>
          <p:nvPr/>
        </p:nvSpPr>
        <p:spPr>
          <a:xfrm>
            <a:off x="4613393" y="3469122"/>
            <a:ext cx="907684" cy="300082"/>
          </a:xfrm>
          <a:prstGeom prst="rect">
            <a:avLst/>
          </a:prstGeom>
        </p:spPr>
        <p:txBody>
          <a:bodyPr wrap="none">
            <a:spAutoFit/>
          </a:bodyPr>
          <a:lstStyle/>
          <a:p>
            <a:r>
              <a:rPr lang="en-US" sz="1350">
                <a:solidFill>
                  <a:schemeClr val="bg1"/>
                </a:solidFill>
                <a:latin typeface="Open Sans" charset="0"/>
              </a:rPr>
              <a:t>IoT botnet</a:t>
            </a:r>
            <a:endParaRPr lang="en-US" sz="1350" dirty="0">
              <a:solidFill>
                <a:schemeClr val="bg1"/>
              </a:solidFill>
            </a:endParaRPr>
          </a:p>
        </p:txBody>
      </p:sp>
      <p:grpSp>
        <p:nvGrpSpPr>
          <p:cNvPr id="15" name="Group 14"/>
          <p:cNvGrpSpPr/>
          <p:nvPr/>
        </p:nvGrpSpPr>
        <p:grpSpPr>
          <a:xfrm>
            <a:off x="838200" y="3902987"/>
            <a:ext cx="4682877" cy="2264907"/>
            <a:chOff x="6516169" y="1869636"/>
            <a:chExt cx="4682877" cy="2264907"/>
          </a:xfrm>
        </p:grpSpPr>
        <p:pic>
          <p:nvPicPr>
            <p:cNvPr id="7" name="圖片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6169" y="1869636"/>
              <a:ext cx="4682877" cy="2264907"/>
            </a:xfrm>
            <a:prstGeom prst="rect">
              <a:avLst/>
            </a:prstGeom>
          </p:spPr>
        </p:pic>
        <p:sp>
          <p:nvSpPr>
            <p:cNvPr id="9" name="Rectangle 8"/>
            <p:cNvSpPr/>
            <p:nvPr/>
          </p:nvSpPr>
          <p:spPr>
            <a:xfrm>
              <a:off x="10291131" y="3834461"/>
              <a:ext cx="907684" cy="300082"/>
            </a:xfrm>
            <a:prstGeom prst="rect">
              <a:avLst/>
            </a:prstGeom>
          </p:spPr>
          <p:txBody>
            <a:bodyPr wrap="none">
              <a:spAutoFit/>
            </a:bodyPr>
            <a:lstStyle/>
            <a:p>
              <a:r>
                <a:rPr lang="en-US" sz="1350" dirty="0">
                  <a:solidFill>
                    <a:schemeClr val="bg1"/>
                  </a:solidFill>
                  <a:latin typeface="Open Sans" charset="0"/>
                </a:rPr>
                <a:t>IoT botnet</a:t>
              </a:r>
              <a:endParaRPr lang="en-US" sz="1350" dirty="0">
                <a:solidFill>
                  <a:schemeClr val="bg1"/>
                </a:solidFill>
              </a:endParaRPr>
            </a:p>
          </p:txBody>
        </p:sp>
      </p:grpSp>
      <p:sp>
        <p:nvSpPr>
          <p:cNvPr id="14" name="Footer Placeholder 13">
            <a:extLst>
              <a:ext uri="{FF2B5EF4-FFF2-40B4-BE49-F238E27FC236}">
                <a16:creationId xmlns:a16="http://schemas.microsoft.com/office/drawing/2014/main" id="{FAAAE5FE-B1C7-AA41-AB8B-66A90AB33547}"/>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16" name="Slide Number Placeholder 15">
            <a:extLst>
              <a:ext uri="{FF2B5EF4-FFF2-40B4-BE49-F238E27FC236}">
                <a16:creationId xmlns:a16="http://schemas.microsoft.com/office/drawing/2014/main" id="{3A257666-B40D-DB40-8070-A70BAD662B4D}"/>
              </a:ext>
            </a:extLst>
          </p:cNvPr>
          <p:cNvSpPr>
            <a:spLocks noGrp="1"/>
          </p:cNvSpPr>
          <p:nvPr>
            <p:ph type="sldNum" sz="quarter" idx="12"/>
          </p:nvPr>
        </p:nvSpPr>
        <p:spPr/>
        <p:txBody>
          <a:bodyPr/>
          <a:lstStyle/>
          <a:p>
            <a:fld id="{8D12CA4E-BCA4-DE44-85E9-DF7BE9BA361F}" type="slidenum">
              <a:rPr kumimoji="1" lang="zh-TW" altLang="en-US" smtClean="0"/>
              <a:t>21</a:t>
            </a:fld>
            <a:endParaRPr kumimoji="1" lang="zh-TW" altLang="en-US"/>
          </a:p>
        </p:txBody>
      </p:sp>
    </p:spTree>
    <p:extLst>
      <p:ext uri="{BB962C8B-B14F-4D97-AF65-F5344CB8AC3E}">
        <p14:creationId xmlns:p14="http://schemas.microsoft.com/office/powerpoint/2010/main" val="379273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Larger Scale: </a:t>
            </a:r>
            <a:r>
              <a:rPr lang="en-US" altLang="zh-TW" dirty="0"/>
              <a:t>Billions of hackable devices</a:t>
            </a:r>
            <a:r>
              <a:rPr lang="en-US" dirty="0"/>
              <a:t> </a:t>
            </a:r>
          </a:p>
        </p:txBody>
      </p:sp>
      <p:grpSp>
        <p:nvGrpSpPr>
          <p:cNvPr id="12" name="Group 11"/>
          <p:cNvGrpSpPr/>
          <p:nvPr/>
        </p:nvGrpSpPr>
        <p:grpSpPr>
          <a:xfrm>
            <a:off x="6013877" y="1441192"/>
            <a:ext cx="4407552" cy="2461795"/>
            <a:chOff x="838200" y="4033417"/>
            <a:chExt cx="4407552" cy="2461795"/>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4033417"/>
              <a:ext cx="4407552" cy="2346125"/>
            </a:xfrm>
            <a:prstGeom prst="rect">
              <a:avLst/>
            </a:prstGeom>
          </p:spPr>
        </p:pic>
        <p:pic>
          <p:nvPicPr>
            <p:cNvPr id="5" name="內容版面配置區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7609" y="5206479"/>
              <a:ext cx="1288733" cy="1288733"/>
            </a:xfrm>
            <a:prstGeom prst="rect">
              <a:avLst/>
            </a:prstGeom>
          </p:spPr>
        </p:pic>
      </p:grpSp>
      <p:pic>
        <p:nvPicPr>
          <p:cNvPr id="6" name="圖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200" y="1525185"/>
            <a:ext cx="4682877" cy="2262132"/>
          </a:xfrm>
          <a:prstGeom prst="rect">
            <a:avLst/>
          </a:prstGeom>
        </p:spPr>
      </p:pic>
      <p:sp>
        <p:nvSpPr>
          <p:cNvPr id="8" name="Rectangle 7"/>
          <p:cNvSpPr/>
          <p:nvPr/>
        </p:nvSpPr>
        <p:spPr>
          <a:xfrm>
            <a:off x="4613393" y="3469122"/>
            <a:ext cx="907684" cy="300082"/>
          </a:xfrm>
          <a:prstGeom prst="rect">
            <a:avLst/>
          </a:prstGeom>
        </p:spPr>
        <p:txBody>
          <a:bodyPr wrap="none">
            <a:spAutoFit/>
          </a:bodyPr>
          <a:lstStyle/>
          <a:p>
            <a:r>
              <a:rPr lang="en-US" sz="1350">
                <a:solidFill>
                  <a:schemeClr val="bg1"/>
                </a:solidFill>
                <a:latin typeface="Open Sans" charset="0"/>
              </a:rPr>
              <a:t>IoT botnet</a:t>
            </a:r>
            <a:endParaRPr lang="en-US" sz="1350" dirty="0">
              <a:solidFill>
                <a:schemeClr val="bg1"/>
              </a:solidFill>
            </a:endParaRPr>
          </a:p>
        </p:txBody>
      </p:sp>
      <p:grpSp>
        <p:nvGrpSpPr>
          <p:cNvPr id="15" name="Group 14"/>
          <p:cNvGrpSpPr/>
          <p:nvPr/>
        </p:nvGrpSpPr>
        <p:grpSpPr>
          <a:xfrm>
            <a:off x="838200" y="3902987"/>
            <a:ext cx="4682877" cy="2264907"/>
            <a:chOff x="6516169" y="1869636"/>
            <a:chExt cx="4682877" cy="2264907"/>
          </a:xfrm>
        </p:grpSpPr>
        <p:pic>
          <p:nvPicPr>
            <p:cNvPr id="7" name="圖片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6169" y="1869636"/>
              <a:ext cx="4682877" cy="2264907"/>
            </a:xfrm>
            <a:prstGeom prst="rect">
              <a:avLst/>
            </a:prstGeom>
          </p:spPr>
        </p:pic>
        <p:sp>
          <p:nvSpPr>
            <p:cNvPr id="9" name="Rectangle 8"/>
            <p:cNvSpPr/>
            <p:nvPr/>
          </p:nvSpPr>
          <p:spPr>
            <a:xfrm>
              <a:off x="10291131" y="3834461"/>
              <a:ext cx="907684" cy="300082"/>
            </a:xfrm>
            <a:prstGeom prst="rect">
              <a:avLst/>
            </a:prstGeom>
          </p:spPr>
          <p:txBody>
            <a:bodyPr wrap="none">
              <a:spAutoFit/>
            </a:bodyPr>
            <a:lstStyle/>
            <a:p>
              <a:r>
                <a:rPr lang="en-US" sz="1350" dirty="0">
                  <a:solidFill>
                    <a:schemeClr val="bg1"/>
                  </a:solidFill>
                  <a:latin typeface="Open Sans" charset="0"/>
                </a:rPr>
                <a:t>IoT botnet</a:t>
              </a:r>
              <a:endParaRPr lang="en-US" sz="1350" dirty="0">
                <a:solidFill>
                  <a:schemeClr val="bg1"/>
                </a:solidFill>
              </a:endParaRPr>
            </a:p>
          </p:txBody>
        </p:sp>
      </p:grpSp>
      <p:grpSp>
        <p:nvGrpSpPr>
          <p:cNvPr id="13" name="Group 12"/>
          <p:cNvGrpSpPr/>
          <p:nvPr/>
        </p:nvGrpSpPr>
        <p:grpSpPr>
          <a:xfrm>
            <a:off x="6013877" y="3879032"/>
            <a:ext cx="5464404" cy="2354309"/>
            <a:chOff x="6516169" y="4033417"/>
            <a:chExt cx="5464404" cy="2354309"/>
          </a:xfrm>
        </p:grpSpPr>
        <p:pic>
          <p:nvPicPr>
            <p:cNvPr id="10" name="Picture 2" descr="ed &quot;heat lines&quot; are arrayed neatly in the pattern of roads and streets on a dark b"/>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516169" y="4033417"/>
              <a:ext cx="4453841" cy="23243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516169" y="6110727"/>
              <a:ext cx="5464404" cy="276999"/>
            </a:xfrm>
            <a:prstGeom prst="rect">
              <a:avLst/>
            </a:prstGeom>
          </p:spPr>
          <p:txBody>
            <a:bodyPr wrap="square">
              <a:spAutoFit/>
            </a:bodyPr>
            <a:lstStyle/>
            <a:p>
              <a:r>
                <a:rPr lang="zh-TW" altLang="en-US" sz="1200" dirty="0">
                  <a:solidFill>
                    <a:schemeClr val="bg1"/>
                  </a:solidFill>
                  <a:latin typeface="+mj-lt"/>
                </a:rPr>
                <a:t>https://www.strava.com/heatmap#7.00/-120.90000/38.36000/hot/all</a:t>
              </a:r>
            </a:p>
          </p:txBody>
        </p:sp>
      </p:grpSp>
      <p:sp>
        <p:nvSpPr>
          <p:cNvPr id="14" name="Footer Placeholder 13">
            <a:extLst>
              <a:ext uri="{FF2B5EF4-FFF2-40B4-BE49-F238E27FC236}">
                <a16:creationId xmlns:a16="http://schemas.microsoft.com/office/drawing/2014/main" id="{FAAAE5FE-B1C7-AA41-AB8B-66A90AB33547}"/>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16" name="Slide Number Placeholder 15">
            <a:extLst>
              <a:ext uri="{FF2B5EF4-FFF2-40B4-BE49-F238E27FC236}">
                <a16:creationId xmlns:a16="http://schemas.microsoft.com/office/drawing/2014/main" id="{3A257666-B40D-DB40-8070-A70BAD662B4D}"/>
              </a:ext>
            </a:extLst>
          </p:cNvPr>
          <p:cNvSpPr>
            <a:spLocks noGrp="1"/>
          </p:cNvSpPr>
          <p:nvPr>
            <p:ph type="sldNum" sz="quarter" idx="12"/>
          </p:nvPr>
        </p:nvSpPr>
        <p:spPr/>
        <p:txBody>
          <a:bodyPr/>
          <a:lstStyle/>
          <a:p>
            <a:fld id="{8D12CA4E-BCA4-DE44-85E9-DF7BE9BA361F}" type="slidenum">
              <a:rPr kumimoji="1" lang="zh-TW" altLang="en-US" smtClean="0"/>
              <a:t>22</a:t>
            </a:fld>
            <a:endParaRPr kumimoji="1" lang="zh-TW" altLang="en-US"/>
          </a:p>
        </p:txBody>
      </p:sp>
      <p:sp>
        <p:nvSpPr>
          <p:cNvPr id="4" name="Rectangle 3">
            <a:extLst>
              <a:ext uri="{FF2B5EF4-FFF2-40B4-BE49-F238E27FC236}">
                <a16:creationId xmlns:a16="http://schemas.microsoft.com/office/drawing/2014/main" id="{AE89B037-4AE4-E24D-B9CA-D6F1395CBEB3}"/>
              </a:ext>
            </a:extLst>
          </p:cNvPr>
          <p:cNvSpPr/>
          <p:nvPr/>
        </p:nvSpPr>
        <p:spPr>
          <a:xfrm>
            <a:off x="807852" y="6203358"/>
            <a:ext cx="4072525" cy="276999"/>
          </a:xfrm>
          <a:prstGeom prst="rect">
            <a:avLst/>
          </a:prstGeom>
        </p:spPr>
        <p:txBody>
          <a:bodyPr wrap="none">
            <a:spAutoFit/>
          </a:bodyPr>
          <a:lstStyle/>
          <a:p>
            <a:r>
              <a:rPr lang="en-US" sz="1200" dirty="0"/>
              <a:t>Reference: https://</a:t>
            </a:r>
            <a:r>
              <a:rPr lang="en-US" sz="1200" dirty="0" err="1"/>
              <a:t>www.bbc.com</a:t>
            </a:r>
            <a:r>
              <a:rPr lang="en-US" sz="1200" dirty="0"/>
              <a:t>/news/technology-42853072</a:t>
            </a:r>
          </a:p>
        </p:txBody>
      </p:sp>
    </p:spTree>
    <p:extLst>
      <p:ext uri="{BB962C8B-B14F-4D97-AF65-F5344CB8AC3E}">
        <p14:creationId xmlns:p14="http://schemas.microsoft.com/office/powerpoint/2010/main" val="683155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B372-EF41-5248-B8AE-2F170602860B}"/>
              </a:ext>
            </a:extLst>
          </p:cNvPr>
          <p:cNvSpPr>
            <a:spLocks noGrp="1"/>
          </p:cNvSpPr>
          <p:nvPr>
            <p:ph type="title"/>
          </p:nvPr>
        </p:nvSpPr>
        <p:spPr>
          <a:xfrm>
            <a:off x="838199" y="365126"/>
            <a:ext cx="5136715" cy="1751774"/>
          </a:xfrm>
        </p:spPr>
        <p:txBody>
          <a:bodyPr/>
          <a:lstStyle/>
          <a:p>
            <a:r>
              <a:rPr kumimoji="1" lang="en-US" altLang="zh-TW" dirty="0"/>
              <a:t>More examples of insecure IoT</a:t>
            </a:r>
            <a:endParaRPr lang="en-US" dirty="0"/>
          </a:p>
        </p:txBody>
      </p:sp>
      <p:sp>
        <p:nvSpPr>
          <p:cNvPr id="4" name="Rectangle 3">
            <a:extLst>
              <a:ext uri="{FF2B5EF4-FFF2-40B4-BE49-F238E27FC236}">
                <a16:creationId xmlns:a16="http://schemas.microsoft.com/office/drawing/2014/main" id="{BE6A665A-A2CA-A64B-8114-08A6BFDDD304}"/>
              </a:ext>
            </a:extLst>
          </p:cNvPr>
          <p:cNvSpPr/>
          <p:nvPr/>
        </p:nvSpPr>
        <p:spPr>
          <a:xfrm>
            <a:off x="262002" y="6400412"/>
            <a:ext cx="4022576" cy="276999"/>
          </a:xfrm>
          <a:prstGeom prst="rect">
            <a:avLst/>
          </a:prstGeom>
        </p:spPr>
        <p:txBody>
          <a:bodyPr wrap="none">
            <a:spAutoFit/>
          </a:bodyPr>
          <a:lstStyle/>
          <a:p>
            <a:r>
              <a:rPr lang="en-US" altLang="zh-TW" sz="1200" dirty="0">
                <a:latin typeface="+mj-lt"/>
              </a:rPr>
              <a:t>Reference: </a:t>
            </a:r>
            <a:r>
              <a:rPr lang="en-US" altLang="zh-TW" sz="1200" dirty="0">
                <a:hlinkClick r:id="rId3"/>
              </a:rPr>
              <a:t>https://codecurmudgeon.com/wp/iot-hall-shame/</a:t>
            </a:r>
            <a:endParaRPr lang="en-US" altLang="zh-TW" sz="1200" dirty="0"/>
          </a:p>
        </p:txBody>
      </p:sp>
      <p:pic>
        <p:nvPicPr>
          <p:cNvPr id="5" name="Picture 4">
            <a:extLst>
              <a:ext uri="{FF2B5EF4-FFF2-40B4-BE49-F238E27FC236}">
                <a16:creationId xmlns:a16="http://schemas.microsoft.com/office/drawing/2014/main" id="{59E57A52-9B7B-7D4A-B18C-B8BC64AAA2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0850" y="0"/>
            <a:ext cx="5841150" cy="6274898"/>
          </a:xfrm>
          <a:prstGeom prst="rect">
            <a:avLst/>
          </a:prstGeom>
        </p:spPr>
      </p:pic>
      <p:sp>
        <p:nvSpPr>
          <p:cNvPr id="6" name="Footer Placeholder 5">
            <a:extLst>
              <a:ext uri="{FF2B5EF4-FFF2-40B4-BE49-F238E27FC236}">
                <a16:creationId xmlns:a16="http://schemas.microsoft.com/office/drawing/2014/main" id="{E277D65F-39ED-DE4F-9317-C8FE3D218E6E}"/>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7" name="Slide Number Placeholder 6">
            <a:extLst>
              <a:ext uri="{FF2B5EF4-FFF2-40B4-BE49-F238E27FC236}">
                <a16:creationId xmlns:a16="http://schemas.microsoft.com/office/drawing/2014/main" id="{9A443815-47FF-AE42-BBA2-C0595CCD38F6}"/>
              </a:ext>
            </a:extLst>
          </p:cNvPr>
          <p:cNvSpPr>
            <a:spLocks noGrp="1"/>
          </p:cNvSpPr>
          <p:nvPr>
            <p:ph type="sldNum" sz="quarter" idx="12"/>
          </p:nvPr>
        </p:nvSpPr>
        <p:spPr/>
        <p:txBody>
          <a:bodyPr/>
          <a:lstStyle/>
          <a:p>
            <a:fld id="{8D12CA4E-BCA4-DE44-85E9-DF7BE9BA361F}" type="slidenum">
              <a:rPr kumimoji="1" lang="zh-TW" altLang="en-US" smtClean="0"/>
              <a:t>23</a:t>
            </a:fld>
            <a:endParaRPr kumimoji="1" lang="zh-TW" altLang="en-US"/>
          </a:p>
        </p:txBody>
      </p:sp>
    </p:spTree>
    <p:extLst>
      <p:ext uri="{BB962C8B-B14F-4D97-AF65-F5344CB8AC3E}">
        <p14:creationId xmlns:p14="http://schemas.microsoft.com/office/powerpoint/2010/main" val="3372338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fontAlgn="base"/>
            <a:r>
              <a:rPr lang="en-US" altLang="zh-TW" dirty="0" err="1"/>
              <a:t>IoT</a:t>
            </a:r>
            <a:r>
              <a:rPr lang="en-US" altLang="zh-TW" dirty="0"/>
              <a:t> attack surface</a:t>
            </a:r>
          </a:p>
        </p:txBody>
      </p:sp>
      <p:sp>
        <p:nvSpPr>
          <p:cNvPr id="3" name="文字版面配置區 2"/>
          <p:cNvSpPr>
            <a:spLocks noGrp="1"/>
          </p:cNvSpPr>
          <p:nvPr>
            <p:ph type="body" idx="1"/>
          </p:nvPr>
        </p:nvSpPr>
        <p:spPr/>
        <p:txBody>
          <a:bodyPr/>
          <a:lstStyle/>
          <a:p>
            <a:endParaRPr kumimoji="1" lang="zh-TW" altLang="en-US"/>
          </a:p>
        </p:txBody>
      </p:sp>
      <p:sp>
        <p:nvSpPr>
          <p:cNvPr id="5" name="Footer Placeholder 4">
            <a:extLst>
              <a:ext uri="{FF2B5EF4-FFF2-40B4-BE49-F238E27FC236}">
                <a16:creationId xmlns:a16="http://schemas.microsoft.com/office/drawing/2014/main" id="{E8EBDCD9-45FF-DE45-A7AE-38FD9D532541}"/>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5BB41F62-0830-AA46-B065-8A3D7DE53F03}"/>
              </a:ext>
            </a:extLst>
          </p:cNvPr>
          <p:cNvSpPr>
            <a:spLocks noGrp="1"/>
          </p:cNvSpPr>
          <p:nvPr>
            <p:ph type="sldNum" sz="quarter" idx="12"/>
          </p:nvPr>
        </p:nvSpPr>
        <p:spPr/>
        <p:txBody>
          <a:bodyPr/>
          <a:lstStyle/>
          <a:p>
            <a:fld id="{8D12CA4E-BCA4-DE44-85E9-DF7BE9BA361F}" type="slidenum">
              <a:rPr kumimoji="1" lang="zh-TW" altLang="en-US" smtClean="0"/>
              <a:t>24</a:t>
            </a:fld>
            <a:endParaRPr kumimoji="1" lang="zh-TW" altLang="en-US"/>
          </a:p>
        </p:txBody>
      </p:sp>
    </p:spTree>
    <p:extLst>
      <p:ext uri="{BB962C8B-B14F-4D97-AF65-F5344CB8AC3E}">
        <p14:creationId xmlns:p14="http://schemas.microsoft.com/office/powerpoint/2010/main" val="1766425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zh-TW" dirty="0"/>
              <a:t>NIST’s security and privacy goals for IoT</a:t>
            </a:r>
            <a:endParaRPr kumimoji="1" lang="zh-TW" altLang="en-US" dirty="0"/>
          </a:p>
        </p:txBody>
      </p:sp>
      <p:sp>
        <p:nvSpPr>
          <p:cNvPr id="2" name="Rectangle 1"/>
          <p:cNvSpPr/>
          <p:nvPr/>
        </p:nvSpPr>
        <p:spPr>
          <a:xfrm>
            <a:off x="838200" y="6031210"/>
            <a:ext cx="10181919" cy="461665"/>
          </a:xfrm>
          <a:prstGeom prst="rect">
            <a:avLst/>
          </a:prstGeom>
        </p:spPr>
        <p:txBody>
          <a:bodyPr wrap="square">
            <a:spAutoFit/>
          </a:bodyPr>
          <a:lstStyle/>
          <a:p>
            <a:r>
              <a:rPr lang="en-US" altLang="zh-TW" sz="1200" dirty="0">
                <a:latin typeface="+mj-lt"/>
                <a:cs typeface="Noto Sans Light" panose="020B0402040504020204" pitchFamily="34" charset="0"/>
              </a:rPr>
              <a:t>Reference: </a:t>
            </a:r>
            <a:r>
              <a:rPr lang="zh-TW" altLang="en-US" sz="1200" dirty="0">
                <a:latin typeface="+mj-lt"/>
                <a:cs typeface="Noto Sans Light" panose="020B0402040504020204" pitchFamily="34" charset="0"/>
              </a:rPr>
              <a:t>Considerations for Managing Internet of Things (IoT) Cybersecurity and Privacy Risk</a:t>
            </a:r>
            <a:r>
              <a:rPr lang="en-US" altLang="zh-TW" sz="1200" dirty="0">
                <a:latin typeface="+mj-lt"/>
                <a:ea typeface="Noto Sans Light" panose="020B0402040504020204" pitchFamily="34" charset="0"/>
                <a:cs typeface="Noto Sans Light" panose="020B0402040504020204" pitchFamily="34" charset="0"/>
              </a:rPr>
              <a:t>s, Draft NISTIR 8228, </a:t>
            </a:r>
            <a:r>
              <a:rPr lang="zh-TW" altLang="en-US" sz="1200" dirty="0">
                <a:latin typeface="+mj-lt"/>
                <a:cs typeface="Noto Sans Light" panose="020B0402040504020204" pitchFamily="34" charset="0"/>
              </a:rPr>
              <a:t>National Institute of Standards and Technology</a:t>
            </a:r>
            <a:r>
              <a:rPr lang="en-US" altLang="zh-TW" sz="1200" dirty="0">
                <a:latin typeface="+mj-lt"/>
                <a:ea typeface="Noto Sans Light" panose="020B0402040504020204" pitchFamily="34" charset="0"/>
                <a:cs typeface="Noto Sans Light" panose="020B0402040504020204" pitchFamily="34" charset="0"/>
              </a:rPr>
              <a:t> </a:t>
            </a:r>
            <a:r>
              <a:rPr lang="en-US" altLang="zh-TW" sz="1200" dirty="0">
                <a:latin typeface="+mj-lt"/>
                <a:ea typeface="Noto Sans Light" panose="020B0402040504020204" pitchFamily="34" charset="0"/>
                <a:cs typeface="Noto Sans Light" panose="020B0402040504020204" pitchFamily="34" charset="0"/>
                <a:hlinkClick r:id="rId3"/>
              </a:rPr>
              <a:t>https://nvlpubs.nist.gov/nistpubs/ir/2018/NIST.IR.8228-draft.pdf</a:t>
            </a:r>
            <a:endParaRPr lang="zh-TW" altLang="en-US" sz="1200" dirty="0">
              <a:latin typeface="+mj-lt"/>
              <a:cs typeface="Noto Sans Light" panose="020B0402040504020204" pitchFamily="34" charset="0"/>
            </a:endParaRPr>
          </a:p>
        </p:txBody>
      </p:sp>
      <p:pic>
        <p:nvPicPr>
          <p:cNvPr id="12" name="Picture 11"/>
          <p:cNvPicPr>
            <a:picLocks noChangeAspect="1"/>
          </p:cNvPicPr>
          <p:nvPr/>
        </p:nvPicPr>
        <p:blipFill>
          <a:blip r:embed="rId4"/>
          <a:stretch>
            <a:fillRect/>
          </a:stretch>
        </p:blipFill>
        <p:spPr>
          <a:xfrm>
            <a:off x="6441941" y="2068136"/>
            <a:ext cx="4804062" cy="4135490"/>
          </a:xfrm>
          <a:prstGeom prst="rect">
            <a:avLst/>
          </a:prstGeom>
        </p:spPr>
      </p:pic>
      <p:sp>
        <p:nvSpPr>
          <p:cNvPr id="13" name="Rectangle 12"/>
          <p:cNvSpPr/>
          <p:nvPr/>
        </p:nvSpPr>
        <p:spPr>
          <a:xfrm>
            <a:off x="7789469" y="4420980"/>
            <a:ext cx="2213146" cy="523220"/>
          </a:xfrm>
          <a:prstGeom prst="rect">
            <a:avLst/>
          </a:prstGeom>
        </p:spPr>
        <p:txBody>
          <a:bodyPr wrap="square">
            <a:spAutoFit/>
          </a:bodyPr>
          <a:lstStyle/>
          <a:p>
            <a:r>
              <a:rPr lang="en-US" sz="2800"/>
              <a:t>The CIA triad</a:t>
            </a:r>
            <a:endParaRPr lang="en-US" sz="2800" dirty="0"/>
          </a:p>
        </p:txBody>
      </p:sp>
      <p:sp>
        <p:nvSpPr>
          <p:cNvPr id="3" name="Rectangle 2"/>
          <p:cNvSpPr/>
          <p:nvPr/>
        </p:nvSpPr>
        <p:spPr>
          <a:xfrm>
            <a:off x="6508127" y="1657574"/>
            <a:ext cx="4775830" cy="830997"/>
          </a:xfrm>
          <a:prstGeom prst="rect">
            <a:avLst/>
          </a:prstGeom>
        </p:spPr>
        <p:txBody>
          <a:bodyPr wrap="square">
            <a:spAutoFit/>
          </a:bodyPr>
          <a:lstStyle/>
          <a:p>
            <a:r>
              <a:rPr lang="en-US" altLang="zh-TW" sz="2400" dirty="0">
                <a:latin typeface="+mj-lt"/>
              </a:rPr>
              <a:t>Comparing with IT devices, more attention on integrity and availability.  </a:t>
            </a:r>
            <a:endParaRPr lang="zh-TW" altLang="en-US" sz="2400" dirty="0">
              <a:latin typeface="+mj-lt"/>
            </a:endParaRPr>
          </a:p>
        </p:txBody>
      </p:sp>
      <p:sp>
        <p:nvSpPr>
          <p:cNvPr id="5" name="Rectangle 4"/>
          <p:cNvSpPr/>
          <p:nvPr/>
        </p:nvSpPr>
        <p:spPr>
          <a:xfrm>
            <a:off x="838200" y="1657574"/>
            <a:ext cx="6096000" cy="1569660"/>
          </a:xfrm>
          <a:prstGeom prst="rect">
            <a:avLst/>
          </a:prstGeom>
        </p:spPr>
        <p:txBody>
          <a:bodyPr>
            <a:spAutoFit/>
          </a:bodyPr>
          <a:lstStyle/>
          <a:p>
            <a:r>
              <a:rPr lang="en-US" altLang="zh-TW" sz="2400" dirty="0">
                <a:latin typeface="+mj-lt"/>
              </a:rPr>
              <a:t>What to protect (asset)</a:t>
            </a:r>
          </a:p>
          <a:p>
            <a:pPr marL="800100" lvl="1" indent="-342900">
              <a:buFont typeface="Arial" charset="0"/>
              <a:buChar char="•"/>
            </a:pPr>
            <a:r>
              <a:rPr lang="en-US" altLang="zh-TW" sz="2400" dirty="0">
                <a:latin typeface="+mj-lt"/>
              </a:rPr>
              <a:t>Protect </a:t>
            </a:r>
            <a:r>
              <a:rPr lang="en-US" altLang="zh-TW" sz="2400" b="1" dirty="0">
                <a:latin typeface="+mj-lt"/>
              </a:rPr>
              <a:t>device</a:t>
            </a:r>
            <a:r>
              <a:rPr lang="en-US" altLang="zh-TW" sz="2400" dirty="0">
                <a:latin typeface="+mj-lt"/>
              </a:rPr>
              <a:t> security</a:t>
            </a:r>
          </a:p>
          <a:p>
            <a:pPr marL="800100" lvl="1" indent="-342900">
              <a:buFont typeface="Arial" charset="0"/>
              <a:buChar char="•"/>
            </a:pPr>
            <a:r>
              <a:rPr lang="en-US" altLang="zh-TW" sz="2400" dirty="0">
                <a:latin typeface="+mj-lt"/>
              </a:rPr>
              <a:t>Protect </a:t>
            </a:r>
            <a:r>
              <a:rPr lang="en-US" altLang="zh-TW" sz="2400" b="1" dirty="0">
                <a:latin typeface="+mj-lt"/>
              </a:rPr>
              <a:t>data</a:t>
            </a:r>
            <a:r>
              <a:rPr lang="en-US" altLang="zh-TW" sz="2400" dirty="0">
                <a:latin typeface="+mj-lt"/>
              </a:rPr>
              <a:t> security</a:t>
            </a:r>
          </a:p>
          <a:p>
            <a:pPr marL="800100" lvl="1" indent="-342900">
              <a:buFont typeface="Arial" charset="0"/>
              <a:buChar char="•"/>
            </a:pPr>
            <a:r>
              <a:rPr lang="en-US" altLang="zh-TW" sz="2400" dirty="0">
                <a:latin typeface="+mj-lt"/>
              </a:rPr>
              <a:t>Protect individuals’ </a:t>
            </a:r>
            <a:r>
              <a:rPr lang="en-US" altLang="zh-TW" sz="2400" b="1" dirty="0">
                <a:latin typeface="+mj-lt"/>
              </a:rPr>
              <a:t>privacy</a:t>
            </a:r>
            <a:endParaRPr kumimoji="1" lang="zh-TW" altLang="en-US" sz="2400" b="1" dirty="0">
              <a:latin typeface="+mj-lt"/>
            </a:endParaRPr>
          </a:p>
        </p:txBody>
      </p:sp>
      <p:sp>
        <p:nvSpPr>
          <p:cNvPr id="7" name="Footer Placeholder 6">
            <a:extLst>
              <a:ext uri="{FF2B5EF4-FFF2-40B4-BE49-F238E27FC236}">
                <a16:creationId xmlns:a16="http://schemas.microsoft.com/office/drawing/2014/main" id="{EF51F768-56C0-384B-99A8-99D78415EE19}"/>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8" name="Slide Number Placeholder 7">
            <a:extLst>
              <a:ext uri="{FF2B5EF4-FFF2-40B4-BE49-F238E27FC236}">
                <a16:creationId xmlns:a16="http://schemas.microsoft.com/office/drawing/2014/main" id="{C6A312BC-9995-F146-B9FC-EB58DEB3D731}"/>
              </a:ext>
            </a:extLst>
          </p:cNvPr>
          <p:cNvSpPr>
            <a:spLocks noGrp="1"/>
          </p:cNvSpPr>
          <p:nvPr>
            <p:ph type="sldNum" sz="quarter" idx="12"/>
          </p:nvPr>
        </p:nvSpPr>
        <p:spPr/>
        <p:txBody>
          <a:bodyPr/>
          <a:lstStyle/>
          <a:p>
            <a:fld id="{8D12CA4E-BCA4-DE44-85E9-DF7BE9BA361F}" type="slidenum">
              <a:rPr kumimoji="1" lang="zh-TW" altLang="en-US" smtClean="0"/>
              <a:t>25</a:t>
            </a:fld>
            <a:endParaRPr kumimoji="1" lang="zh-TW" altLang="en-US"/>
          </a:p>
        </p:txBody>
      </p:sp>
    </p:spTree>
    <p:extLst>
      <p:ext uri="{BB962C8B-B14F-4D97-AF65-F5344CB8AC3E}">
        <p14:creationId xmlns:p14="http://schemas.microsoft.com/office/powerpoint/2010/main" val="1451014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1571" y="5502178"/>
            <a:ext cx="1298936" cy="865957"/>
          </a:xfrm>
          <a:prstGeom prst="rect">
            <a:avLst/>
          </a:prstGeom>
        </p:spPr>
      </p:pic>
      <p:sp>
        <p:nvSpPr>
          <p:cNvPr id="5" name="Title 4"/>
          <p:cNvSpPr>
            <a:spLocks noGrp="1"/>
          </p:cNvSpPr>
          <p:nvPr>
            <p:ph type="title"/>
          </p:nvPr>
        </p:nvSpPr>
        <p:spPr/>
        <p:txBody>
          <a:bodyPr>
            <a:normAutofit/>
          </a:bodyPr>
          <a:lstStyle/>
          <a:p>
            <a:r>
              <a:rPr kumimoji="1" lang="en-US" altLang="zh-TW" dirty="0"/>
              <a:t>Perspective from IoT ecosystem</a:t>
            </a:r>
            <a:endParaRPr lang="en-US" dirty="0"/>
          </a:p>
        </p:txBody>
      </p:sp>
      <p:sp>
        <p:nvSpPr>
          <p:cNvPr id="8" name="home"/>
          <p:cNvSpPr>
            <a:spLocks noEditPoints="1"/>
          </p:cNvSpPr>
          <p:nvPr/>
        </p:nvSpPr>
        <p:spPr bwMode="auto">
          <a:xfrm>
            <a:off x="144465" y="2219776"/>
            <a:ext cx="4045615" cy="3624500"/>
          </a:xfrm>
          <a:custGeom>
            <a:avLst/>
            <a:gdLst>
              <a:gd name="T0" fmla="*/ 217 w 3324"/>
              <a:gd name="T1" fmla="*/ 1598 h 2978"/>
              <a:gd name="T2" fmla="*/ 589 w 3324"/>
              <a:gd name="T3" fmla="*/ 1601 h 2978"/>
              <a:gd name="T4" fmla="*/ 616 w 3324"/>
              <a:gd name="T5" fmla="*/ 1617 h 2978"/>
              <a:gd name="T6" fmla="*/ 634 w 3324"/>
              <a:gd name="T7" fmla="*/ 1645 h 2978"/>
              <a:gd name="T8" fmla="*/ 636 w 3324"/>
              <a:gd name="T9" fmla="*/ 2850 h 2978"/>
              <a:gd name="T10" fmla="*/ 2689 w 3324"/>
              <a:gd name="T11" fmla="*/ 1666 h 2978"/>
              <a:gd name="T12" fmla="*/ 2697 w 3324"/>
              <a:gd name="T13" fmla="*/ 1634 h 2978"/>
              <a:gd name="T14" fmla="*/ 2721 w 3324"/>
              <a:gd name="T15" fmla="*/ 1611 h 2978"/>
              <a:gd name="T16" fmla="*/ 2753 w 3324"/>
              <a:gd name="T17" fmla="*/ 1602 h 2978"/>
              <a:gd name="T18" fmla="*/ 3107 w 3324"/>
              <a:gd name="T19" fmla="*/ 1603 h 2978"/>
              <a:gd name="T20" fmla="*/ 2470 w 3324"/>
              <a:gd name="T21" fmla="*/ 963 h 2978"/>
              <a:gd name="T22" fmla="*/ 2462 w 3324"/>
              <a:gd name="T23" fmla="*/ 932 h 2978"/>
              <a:gd name="T24" fmla="*/ 2215 w 3324"/>
              <a:gd name="T25" fmla="*/ 349 h 2978"/>
              <a:gd name="T26" fmla="*/ 2213 w 3324"/>
              <a:gd name="T27" fmla="*/ 573 h 2978"/>
              <a:gd name="T28" fmla="*/ 2200 w 3324"/>
              <a:gd name="T29" fmla="*/ 599 h 2978"/>
              <a:gd name="T30" fmla="*/ 2175 w 3324"/>
              <a:gd name="T31" fmla="*/ 616 h 2978"/>
              <a:gd name="T32" fmla="*/ 2146 w 3324"/>
              <a:gd name="T33" fmla="*/ 621 h 2978"/>
              <a:gd name="T34" fmla="*/ 2119 w 3324"/>
              <a:gd name="T35" fmla="*/ 612 h 2978"/>
              <a:gd name="T36" fmla="*/ 1659 w 3324"/>
              <a:gd name="T37" fmla="*/ 155 h 2978"/>
              <a:gd name="T38" fmla="*/ 1670 w 3324"/>
              <a:gd name="T39" fmla="*/ 1 h 2978"/>
              <a:gd name="T40" fmla="*/ 1704 w 3324"/>
              <a:gd name="T41" fmla="*/ 17 h 2978"/>
              <a:gd name="T42" fmla="*/ 2087 w 3324"/>
              <a:gd name="T43" fmla="*/ 403 h 2978"/>
              <a:gd name="T44" fmla="*/ 2090 w 3324"/>
              <a:gd name="T45" fmla="*/ 267 h 2978"/>
              <a:gd name="T46" fmla="*/ 2106 w 3324"/>
              <a:gd name="T47" fmla="*/ 239 h 2978"/>
              <a:gd name="T48" fmla="*/ 2135 w 3324"/>
              <a:gd name="T49" fmla="*/ 223 h 2978"/>
              <a:gd name="T50" fmla="*/ 2526 w 3324"/>
              <a:gd name="T51" fmla="*/ 221 h 2978"/>
              <a:gd name="T52" fmla="*/ 2557 w 3324"/>
              <a:gd name="T53" fmla="*/ 230 h 2978"/>
              <a:gd name="T54" fmla="*/ 2581 w 3324"/>
              <a:gd name="T55" fmla="*/ 252 h 2978"/>
              <a:gd name="T56" fmla="*/ 2590 w 3324"/>
              <a:gd name="T57" fmla="*/ 285 h 2978"/>
              <a:gd name="T58" fmla="*/ 3305 w 3324"/>
              <a:gd name="T59" fmla="*/ 1622 h 2978"/>
              <a:gd name="T60" fmla="*/ 3321 w 3324"/>
              <a:gd name="T61" fmla="*/ 1647 h 2978"/>
              <a:gd name="T62" fmla="*/ 3324 w 3324"/>
              <a:gd name="T63" fmla="*/ 1677 h 2978"/>
              <a:gd name="T64" fmla="*/ 3310 w 3324"/>
              <a:gd name="T65" fmla="*/ 1707 h 2978"/>
              <a:gd name="T66" fmla="*/ 3279 w 3324"/>
              <a:gd name="T67" fmla="*/ 1728 h 2978"/>
              <a:gd name="T68" fmla="*/ 2817 w 3324"/>
              <a:gd name="T69" fmla="*/ 1730 h 2978"/>
              <a:gd name="T70" fmla="*/ 2814 w 3324"/>
              <a:gd name="T71" fmla="*/ 2930 h 2978"/>
              <a:gd name="T72" fmla="*/ 2798 w 3324"/>
              <a:gd name="T73" fmla="*/ 2959 h 2978"/>
              <a:gd name="T74" fmla="*/ 2769 w 3324"/>
              <a:gd name="T75" fmla="*/ 2975 h 2978"/>
              <a:gd name="T76" fmla="*/ 572 w 3324"/>
              <a:gd name="T77" fmla="*/ 2978 h 2978"/>
              <a:gd name="T78" fmla="*/ 539 w 3324"/>
              <a:gd name="T79" fmla="*/ 2969 h 2978"/>
              <a:gd name="T80" fmla="*/ 516 w 3324"/>
              <a:gd name="T81" fmla="*/ 2945 h 2978"/>
              <a:gd name="T82" fmla="*/ 508 w 3324"/>
              <a:gd name="T83" fmla="*/ 2914 h 2978"/>
              <a:gd name="T84" fmla="*/ 64 w 3324"/>
              <a:gd name="T85" fmla="*/ 1725 h 2978"/>
              <a:gd name="T86" fmla="*/ 28 w 3324"/>
              <a:gd name="T87" fmla="*/ 1713 h 2978"/>
              <a:gd name="T88" fmla="*/ 5 w 3324"/>
              <a:gd name="T89" fmla="*/ 1685 h 2978"/>
              <a:gd name="T90" fmla="*/ 0 w 3324"/>
              <a:gd name="T91" fmla="*/ 1656 h 2978"/>
              <a:gd name="T92" fmla="*/ 9 w 3324"/>
              <a:gd name="T93" fmla="*/ 1628 h 2978"/>
              <a:gd name="T94" fmla="*/ 1616 w 3324"/>
              <a:gd name="T95" fmla="*/ 18 h 2978"/>
              <a:gd name="T96" fmla="*/ 1641 w 3324"/>
              <a:gd name="T97" fmla="*/ 3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24" h="2978">
                <a:moveTo>
                  <a:pt x="1659" y="155"/>
                </a:moveTo>
                <a:lnTo>
                  <a:pt x="217" y="1598"/>
                </a:lnTo>
                <a:lnTo>
                  <a:pt x="572" y="1598"/>
                </a:lnTo>
                <a:lnTo>
                  <a:pt x="589" y="1601"/>
                </a:lnTo>
                <a:lnTo>
                  <a:pt x="604" y="1607"/>
                </a:lnTo>
                <a:lnTo>
                  <a:pt x="616" y="1617"/>
                </a:lnTo>
                <a:lnTo>
                  <a:pt x="626" y="1630"/>
                </a:lnTo>
                <a:lnTo>
                  <a:pt x="634" y="1645"/>
                </a:lnTo>
                <a:lnTo>
                  <a:pt x="636" y="1662"/>
                </a:lnTo>
                <a:lnTo>
                  <a:pt x="636" y="2850"/>
                </a:lnTo>
                <a:lnTo>
                  <a:pt x="2689" y="2850"/>
                </a:lnTo>
                <a:lnTo>
                  <a:pt x="2689" y="1666"/>
                </a:lnTo>
                <a:lnTo>
                  <a:pt x="2691" y="1650"/>
                </a:lnTo>
                <a:lnTo>
                  <a:pt x="2697" y="1634"/>
                </a:lnTo>
                <a:lnTo>
                  <a:pt x="2707" y="1621"/>
                </a:lnTo>
                <a:lnTo>
                  <a:pt x="2721" y="1611"/>
                </a:lnTo>
                <a:lnTo>
                  <a:pt x="2736" y="1605"/>
                </a:lnTo>
                <a:lnTo>
                  <a:pt x="2753" y="1602"/>
                </a:lnTo>
                <a:lnTo>
                  <a:pt x="2753" y="1602"/>
                </a:lnTo>
                <a:lnTo>
                  <a:pt x="3107" y="1603"/>
                </a:lnTo>
                <a:lnTo>
                  <a:pt x="2480" y="976"/>
                </a:lnTo>
                <a:lnTo>
                  <a:pt x="2470" y="963"/>
                </a:lnTo>
                <a:lnTo>
                  <a:pt x="2464" y="948"/>
                </a:lnTo>
                <a:lnTo>
                  <a:pt x="2462" y="932"/>
                </a:lnTo>
                <a:lnTo>
                  <a:pt x="2462" y="349"/>
                </a:lnTo>
                <a:lnTo>
                  <a:pt x="2215" y="349"/>
                </a:lnTo>
                <a:lnTo>
                  <a:pt x="2215" y="557"/>
                </a:lnTo>
                <a:lnTo>
                  <a:pt x="2213" y="573"/>
                </a:lnTo>
                <a:lnTo>
                  <a:pt x="2208" y="586"/>
                </a:lnTo>
                <a:lnTo>
                  <a:pt x="2200" y="599"/>
                </a:lnTo>
                <a:lnTo>
                  <a:pt x="2188" y="609"/>
                </a:lnTo>
                <a:lnTo>
                  <a:pt x="2175" y="616"/>
                </a:lnTo>
                <a:lnTo>
                  <a:pt x="2161" y="620"/>
                </a:lnTo>
                <a:lnTo>
                  <a:pt x="2146" y="621"/>
                </a:lnTo>
                <a:lnTo>
                  <a:pt x="2132" y="618"/>
                </a:lnTo>
                <a:lnTo>
                  <a:pt x="2119" y="612"/>
                </a:lnTo>
                <a:lnTo>
                  <a:pt x="2106" y="602"/>
                </a:lnTo>
                <a:lnTo>
                  <a:pt x="1659" y="155"/>
                </a:lnTo>
                <a:close/>
                <a:moveTo>
                  <a:pt x="1655" y="0"/>
                </a:moveTo>
                <a:lnTo>
                  <a:pt x="1670" y="1"/>
                </a:lnTo>
                <a:lnTo>
                  <a:pt x="1689" y="6"/>
                </a:lnTo>
                <a:lnTo>
                  <a:pt x="1704" y="17"/>
                </a:lnTo>
                <a:lnTo>
                  <a:pt x="1716" y="31"/>
                </a:lnTo>
                <a:lnTo>
                  <a:pt x="2087" y="403"/>
                </a:lnTo>
                <a:lnTo>
                  <a:pt x="2087" y="285"/>
                </a:lnTo>
                <a:lnTo>
                  <a:pt x="2090" y="267"/>
                </a:lnTo>
                <a:lnTo>
                  <a:pt x="2096" y="252"/>
                </a:lnTo>
                <a:lnTo>
                  <a:pt x="2106" y="239"/>
                </a:lnTo>
                <a:lnTo>
                  <a:pt x="2119" y="230"/>
                </a:lnTo>
                <a:lnTo>
                  <a:pt x="2135" y="223"/>
                </a:lnTo>
                <a:lnTo>
                  <a:pt x="2151" y="221"/>
                </a:lnTo>
                <a:lnTo>
                  <a:pt x="2526" y="221"/>
                </a:lnTo>
                <a:lnTo>
                  <a:pt x="2542" y="223"/>
                </a:lnTo>
                <a:lnTo>
                  <a:pt x="2557" y="230"/>
                </a:lnTo>
                <a:lnTo>
                  <a:pt x="2571" y="239"/>
                </a:lnTo>
                <a:lnTo>
                  <a:pt x="2581" y="252"/>
                </a:lnTo>
                <a:lnTo>
                  <a:pt x="2587" y="267"/>
                </a:lnTo>
                <a:lnTo>
                  <a:pt x="2590" y="285"/>
                </a:lnTo>
                <a:lnTo>
                  <a:pt x="2590" y="905"/>
                </a:lnTo>
                <a:lnTo>
                  <a:pt x="3305" y="1622"/>
                </a:lnTo>
                <a:lnTo>
                  <a:pt x="3315" y="1634"/>
                </a:lnTo>
                <a:lnTo>
                  <a:pt x="3321" y="1647"/>
                </a:lnTo>
                <a:lnTo>
                  <a:pt x="3324" y="1662"/>
                </a:lnTo>
                <a:lnTo>
                  <a:pt x="3324" y="1677"/>
                </a:lnTo>
                <a:lnTo>
                  <a:pt x="3320" y="1691"/>
                </a:lnTo>
                <a:lnTo>
                  <a:pt x="3310" y="1707"/>
                </a:lnTo>
                <a:lnTo>
                  <a:pt x="3296" y="1721"/>
                </a:lnTo>
                <a:lnTo>
                  <a:pt x="3279" y="1728"/>
                </a:lnTo>
                <a:lnTo>
                  <a:pt x="3261" y="1731"/>
                </a:lnTo>
                <a:lnTo>
                  <a:pt x="2817" y="1730"/>
                </a:lnTo>
                <a:lnTo>
                  <a:pt x="2817" y="2914"/>
                </a:lnTo>
                <a:lnTo>
                  <a:pt x="2814" y="2930"/>
                </a:lnTo>
                <a:lnTo>
                  <a:pt x="2808" y="2945"/>
                </a:lnTo>
                <a:lnTo>
                  <a:pt x="2798" y="2959"/>
                </a:lnTo>
                <a:lnTo>
                  <a:pt x="2784" y="2969"/>
                </a:lnTo>
                <a:lnTo>
                  <a:pt x="2769" y="2975"/>
                </a:lnTo>
                <a:lnTo>
                  <a:pt x="2753" y="2978"/>
                </a:lnTo>
                <a:lnTo>
                  <a:pt x="572" y="2978"/>
                </a:lnTo>
                <a:lnTo>
                  <a:pt x="554" y="2975"/>
                </a:lnTo>
                <a:lnTo>
                  <a:pt x="539" y="2969"/>
                </a:lnTo>
                <a:lnTo>
                  <a:pt x="526" y="2959"/>
                </a:lnTo>
                <a:lnTo>
                  <a:pt x="516" y="2945"/>
                </a:lnTo>
                <a:lnTo>
                  <a:pt x="510" y="2930"/>
                </a:lnTo>
                <a:lnTo>
                  <a:pt x="508" y="2914"/>
                </a:lnTo>
                <a:lnTo>
                  <a:pt x="508" y="1726"/>
                </a:lnTo>
                <a:lnTo>
                  <a:pt x="64" y="1725"/>
                </a:lnTo>
                <a:lnTo>
                  <a:pt x="45" y="1722"/>
                </a:lnTo>
                <a:lnTo>
                  <a:pt x="28" y="1713"/>
                </a:lnTo>
                <a:lnTo>
                  <a:pt x="14" y="1701"/>
                </a:lnTo>
                <a:lnTo>
                  <a:pt x="5" y="1685"/>
                </a:lnTo>
                <a:lnTo>
                  <a:pt x="1" y="1671"/>
                </a:lnTo>
                <a:lnTo>
                  <a:pt x="0" y="1656"/>
                </a:lnTo>
                <a:lnTo>
                  <a:pt x="3" y="1641"/>
                </a:lnTo>
                <a:lnTo>
                  <a:pt x="9" y="1628"/>
                </a:lnTo>
                <a:lnTo>
                  <a:pt x="18" y="1616"/>
                </a:lnTo>
                <a:lnTo>
                  <a:pt x="1616" y="18"/>
                </a:lnTo>
                <a:lnTo>
                  <a:pt x="1628" y="9"/>
                </a:lnTo>
                <a:lnTo>
                  <a:pt x="1641" y="3"/>
                </a:lnTo>
                <a:lnTo>
                  <a:pt x="1655"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9" name="Freeform 12"/>
          <p:cNvSpPr>
            <a:spLocks noEditPoints="1"/>
          </p:cNvSpPr>
          <p:nvPr/>
        </p:nvSpPr>
        <p:spPr bwMode="auto">
          <a:xfrm rot="18899206">
            <a:off x="872900" y="3457802"/>
            <a:ext cx="677467" cy="295275"/>
          </a:xfrm>
          <a:custGeom>
            <a:avLst/>
            <a:gdLst>
              <a:gd name="T0" fmla="*/ 156 w 3417"/>
              <a:gd name="T1" fmla="*/ 116 h 1484"/>
              <a:gd name="T2" fmla="*/ 132 w 3417"/>
              <a:gd name="T3" fmla="*/ 130 h 1484"/>
              <a:gd name="T4" fmla="*/ 116 w 3417"/>
              <a:gd name="T5" fmla="*/ 156 h 1484"/>
              <a:gd name="T6" fmla="*/ 114 w 3417"/>
              <a:gd name="T7" fmla="*/ 1313 h 1484"/>
              <a:gd name="T8" fmla="*/ 124 w 3417"/>
              <a:gd name="T9" fmla="*/ 1348 h 1484"/>
              <a:gd name="T10" fmla="*/ 151 w 3417"/>
              <a:gd name="T11" fmla="*/ 1368 h 1484"/>
              <a:gd name="T12" fmla="*/ 3247 w 3417"/>
              <a:gd name="T13" fmla="*/ 1370 h 1484"/>
              <a:gd name="T14" fmla="*/ 3281 w 3417"/>
              <a:gd name="T15" fmla="*/ 1361 h 1484"/>
              <a:gd name="T16" fmla="*/ 3301 w 3417"/>
              <a:gd name="T17" fmla="*/ 1332 h 1484"/>
              <a:gd name="T18" fmla="*/ 3304 w 3417"/>
              <a:gd name="T19" fmla="*/ 171 h 1484"/>
              <a:gd name="T20" fmla="*/ 3294 w 3417"/>
              <a:gd name="T21" fmla="*/ 137 h 1484"/>
              <a:gd name="T22" fmla="*/ 3266 w 3417"/>
              <a:gd name="T23" fmla="*/ 117 h 1484"/>
              <a:gd name="T24" fmla="*/ 171 w 3417"/>
              <a:gd name="T25" fmla="*/ 114 h 1484"/>
              <a:gd name="T26" fmla="*/ 3247 w 3417"/>
              <a:gd name="T27" fmla="*/ 0 h 1484"/>
              <a:gd name="T28" fmla="*/ 3307 w 3417"/>
              <a:gd name="T29" fmla="*/ 10 h 1484"/>
              <a:gd name="T30" fmla="*/ 3358 w 3417"/>
              <a:gd name="T31" fmla="*/ 40 h 1484"/>
              <a:gd name="T32" fmla="*/ 3394 w 3417"/>
              <a:gd name="T33" fmla="*/ 84 h 1484"/>
              <a:gd name="T34" fmla="*/ 3415 w 3417"/>
              <a:gd name="T35" fmla="*/ 140 h 1484"/>
              <a:gd name="T36" fmla="*/ 3417 w 3417"/>
              <a:gd name="T37" fmla="*/ 1313 h 1484"/>
              <a:gd name="T38" fmla="*/ 3407 w 3417"/>
              <a:gd name="T39" fmla="*/ 1374 h 1484"/>
              <a:gd name="T40" fmla="*/ 3378 w 3417"/>
              <a:gd name="T41" fmla="*/ 1425 h 1484"/>
              <a:gd name="T42" fmla="*/ 3334 w 3417"/>
              <a:gd name="T43" fmla="*/ 1461 h 1484"/>
              <a:gd name="T44" fmla="*/ 3278 w 3417"/>
              <a:gd name="T45" fmla="*/ 1482 h 1484"/>
              <a:gd name="T46" fmla="*/ 171 w 3417"/>
              <a:gd name="T47" fmla="*/ 1484 h 1484"/>
              <a:gd name="T48" fmla="*/ 110 w 3417"/>
              <a:gd name="T49" fmla="*/ 1474 h 1484"/>
              <a:gd name="T50" fmla="*/ 60 w 3417"/>
              <a:gd name="T51" fmla="*/ 1445 h 1484"/>
              <a:gd name="T52" fmla="*/ 23 w 3417"/>
              <a:gd name="T53" fmla="*/ 1401 h 1484"/>
              <a:gd name="T54" fmla="*/ 3 w 3417"/>
              <a:gd name="T55" fmla="*/ 1345 h 1484"/>
              <a:gd name="T56" fmla="*/ 0 w 3417"/>
              <a:gd name="T57" fmla="*/ 171 h 1484"/>
              <a:gd name="T58" fmla="*/ 10 w 3417"/>
              <a:gd name="T59" fmla="*/ 111 h 1484"/>
              <a:gd name="T60" fmla="*/ 39 w 3417"/>
              <a:gd name="T61" fmla="*/ 60 h 1484"/>
              <a:gd name="T62" fmla="*/ 84 w 3417"/>
              <a:gd name="T63" fmla="*/ 23 h 1484"/>
              <a:gd name="T64" fmla="*/ 140 w 3417"/>
              <a:gd name="T65" fmla="*/ 3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17" h="1484">
                <a:moveTo>
                  <a:pt x="171" y="114"/>
                </a:moveTo>
                <a:lnTo>
                  <a:pt x="156" y="116"/>
                </a:lnTo>
                <a:lnTo>
                  <a:pt x="143" y="122"/>
                </a:lnTo>
                <a:lnTo>
                  <a:pt x="132" y="130"/>
                </a:lnTo>
                <a:lnTo>
                  <a:pt x="122" y="141"/>
                </a:lnTo>
                <a:lnTo>
                  <a:pt x="116" y="156"/>
                </a:lnTo>
                <a:lnTo>
                  <a:pt x="114" y="171"/>
                </a:lnTo>
                <a:lnTo>
                  <a:pt x="114" y="1313"/>
                </a:lnTo>
                <a:lnTo>
                  <a:pt x="116" y="1332"/>
                </a:lnTo>
                <a:lnTo>
                  <a:pt x="124" y="1348"/>
                </a:lnTo>
                <a:lnTo>
                  <a:pt x="136" y="1361"/>
                </a:lnTo>
                <a:lnTo>
                  <a:pt x="151" y="1368"/>
                </a:lnTo>
                <a:lnTo>
                  <a:pt x="171" y="1370"/>
                </a:lnTo>
                <a:lnTo>
                  <a:pt x="3247" y="1370"/>
                </a:lnTo>
                <a:lnTo>
                  <a:pt x="3266" y="1368"/>
                </a:lnTo>
                <a:lnTo>
                  <a:pt x="3281" y="1361"/>
                </a:lnTo>
                <a:lnTo>
                  <a:pt x="3294" y="1348"/>
                </a:lnTo>
                <a:lnTo>
                  <a:pt x="3301" y="1332"/>
                </a:lnTo>
                <a:lnTo>
                  <a:pt x="3304" y="1313"/>
                </a:lnTo>
                <a:lnTo>
                  <a:pt x="3304" y="171"/>
                </a:lnTo>
                <a:lnTo>
                  <a:pt x="3301" y="153"/>
                </a:lnTo>
                <a:lnTo>
                  <a:pt x="3294" y="137"/>
                </a:lnTo>
                <a:lnTo>
                  <a:pt x="3281" y="125"/>
                </a:lnTo>
                <a:lnTo>
                  <a:pt x="3266" y="117"/>
                </a:lnTo>
                <a:lnTo>
                  <a:pt x="3247" y="114"/>
                </a:lnTo>
                <a:lnTo>
                  <a:pt x="171" y="114"/>
                </a:lnTo>
                <a:close/>
                <a:moveTo>
                  <a:pt x="171" y="0"/>
                </a:moveTo>
                <a:lnTo>
                  <a:pt x="3247" y="0"/>
                </a:lnTo>
                <a:lnTo>
                  <a:pt x="3278" y="3"/>
                </a:lnTo>
                <a:lnTo>
                  <a:pt x="3307" y="10"/>
                </a:lnTo>
                <a:lnTo>
                  <a:pt x="3334" y="23"/>
                </a:lnTo>
                <a:lnTo>
                  <a:pt x="3358" y="40"/>
                </a:lnTo>
                <a:lnTo>
                  <a:pt x="3378" y="60"/>
                </a:lnTo>
                <a:lnTo>
                  <a:pt x="3394" y="84"/>
                </a:lnTo>
                <a:lnTo>
                  <a:pt x="3407" y="111"/>
                </a:lnTo>
                <a:lnTo>
                  <a:pt x="3415" y="140"/>
                </a:lnTo>
                <a:lnTo>
                  <a:pt x="3417" y="171"/>
                </a:lnTo>
                <a:lnTo>
                  <a:pt x="3417" y="1313"/>
                </a:lnTo>
                <a:lnTo>
                  <a:pt x="3415" y="1345"/>
                </a:lnTo>
                <a:lnTo>
                  <a:pt x="3407" y="1374"/>
                </a:lnTo>
                <a:lnTo>
                  <a:pt x="3394" y="1401"/>
                </a:lnTo>
                <a:lnTo>
                  <a:pt x="3378" y="1425"/>
                </a:lnTo>
                <a:lnTo>
                  <a:pt x="3358" y="1445"/>
                </a:lnTo>
                <a:lnTo>
                  <a:pt x="3334" y="1461"/>
                </a:lnTo>
                <a:lnTo>
                  <a:pt x="3307" y="1474"/>
                </a:lnTo>
                <a:lnTo>
                  <a:pt x="3278" y="1482"/>
                </a:lnTo>
                <a:lnTo>
                  <a:pt x="3247" y="1484"/>
                </a:lnTo>
                <a:lnTo>
                  <a:pt x="171" y="1484"/>
                </a:lnTo>
                <a:lnTo>
                  <a:pt x="140" y="1482"/>
                </a:lnTo>
                <a:lnTo>
                  <a:pt x="110" y="1474"/>
                </a:lnTo>
                <a:lnTo>
                  <a:pt x="84" y="1461"/>
                </a:lnTo>
                <a:lnTo>
                  <a:pt x="60" y="1445"/>
                </a:lnTo>
                <a:lnTo>
                  <a:pt x="39" y="1425"/>
                </a:lnTo>
                <a:lnTo>
                  <a:pt x="23" y="1401"/>
                </a:lnTo>
                <a:lnTo>
                  <a:pt x="10" y="1374"/>
                </a:lnTo>
                <a:lnTo>
                  <a:pt x="3" y="1345"/>
                </a:lnTo>
                <a:lnTo>
                  <a:pt x="0" y="1313"/>
                </a:lnTo>
                <a:lnTo>
                  <a:pt x="0" y="171"/>
                </a:lnTo>
                <a:lnTo>
                  <a:pt x="3" y="140"/>
                </a:lnTo>
                <a:lnTo>
                  <a:pt x="10" y="111"/>
                </a:lnTo>
                <a:lnTo>
                  <a:pt x="23" y="84"/>
                </a:lnTo>
                <a:lnTo>
                  <a:pt x="39" y="60"/>
                </a:lnTo>
                <a:lnTo>
                  <a:pt x="60" y="40"/>
                </a:lnTo>
                <a:lnTo>
                  <a:pt x="84" y="23"/>
                </a:lnTo>
                <a:lnTo>
                  <a:pt x="110" y="10"/>
                </a:lnTo>
                <a:lnTo>
                  <a:pt x="140" y="3"/>
                </a:lnTo>
                <a:lnTo>
                  <a:pt x="171"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0" name="Freeform 13"/>
          <p:cNvSpPr>
            <a:spLocks/>
          </p:cNvSpPr>
          <p:nvPr/>
        </p:nvSpPr>
        <p:spPr bwMode="auto">
          <a:xfrm rot="18899206">
            <a:off x="1115080" y="3554148"/>
            <a:ext cx="113109" cy="22623"/>
          </a:xfrm>
          <a:custGeom>
            <a:avLst/>
            <a:gdLst>
              <a:gd name="T0" fmla="*/ 57 w 569"/>
              <a:gd name="T1" fmla="*/ 0 h 114"/>
              <a:gd name="T2" fmla="*/ 513 w 569"/>
              <a:gd name="T3" fmla="*/ 0 h 114"/>
              <a:gd name="T4" fmla="*/ 532 w 569"/>
              <a:gd name="T5" fmla="*/ 3 h 114"/>
              <a:gd name="T6" fmla="*/ 547 w 569"/>
              <a:gd name="T7" fmla="*/ 10 h 114"/>
              <a:gd name="T8" fmla="*/ 560 w 569"/>
              <a:gd name="T9" fmla="*/ 23 h 114"/>
              <a:gd name="T10" fmla="*/ 567 w 569"/>
              <a:gd name="T11" fmla="*/ 38 h 114"/>
              <a:gd name="T12" fmla="*/ 569 w 569"/>
              <a:gd name="T13" fmla="*/ 57 h 114"/>
              <a:gd name="T14" fmla="*/ 567 w 569"/>
              <a:gd name="T15" fmla="*/ 76 h 114"/>
              <a:gd name="T16" fmla="*/ 560 w 569"/>
              <a:gd name="T17" fmla="*/ 92 h 114"/>
              <a:gd name="T18" fmla="*/ 547 w 569"/>
              <a:gd name="T19" fmla="*/ 104 h 114"/>
              <a:gd name="T20" fmla="*/ 532 w 569"/>
              <a:gd name="T21" fmla="*/ 112 h 114"/>
              <a:gd name="T22" fmla="*/ 513 w 569"/>
              <a:gd name="T23" fmla="*/ 114 h 114"/>
              <a:gd name="T24" fmla="*/ 57 w 569"/>
              <a:gd name="T25" fmla="*/ 114 h 114"/>
              <a:gd name="T26" fmla="*/ 38 w 569"/>
              <a:gd name="T27" fmla="*/ 112 h 114"/>
              <a:gd name="T28" fmla="*/ 22 w 569"/>
              <a:gd name="T29" fmla="*/ 104 h 114"/>
              <a:gd name="T30" fmla="*/ 10 w 569"/>
              <a:gd name="T31" fmla="*/ 92 h 114"/>
              <a:gd name="T32" fmla="*/ 2 w 569"/>
              <a:gd name="T33" fmla="*/ 76 h 114"/>
              <a:gd name="T34" fmla="*/ 0 w 569"/>
              <a:gd name="T35" fmla="*/ 57 h 114"/>
              <a:gd name="T36" fmla="*/ 2 w 569"/>
              <a:gd name="T37" fmla="*/ 38 h 114"/>
              <a:gd name="T38" fmla="*/ 10 w 569"/>
              <a:gd name="T39" fmla="*/ 23 h 114"/>
              <a:gd name="T40" fmla="*/ 22 w 569"/>
              <a:gd name="T41" fmla="*/ 10 h 114"/>
              <a:gd name="T42" fmla="*/ 38 w 569"/>
              <a:gd name="T43" fmla="*/ 3 h 114"/>
              <a:gd name="T44" fmla="*/ 57 w 569"/>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9" h="114">
                <a:moveTo>
                  <a:pt x="57" y="0"/>
                </a:moveTo>
                <a:lnTo>
                  <a:pt x="513" y="0"/>
                </a:lnTo>
                <a:lnTo>
                  <a:pt x="532" y="3"/>
                </a:lnTo>
                <a:lnTo>
                  <a:pt x="547" y="10"/>
                </a:lnTo>
                <a:lnTo>
                  <a:pt x="560" y="23"/>
                </a:lnTo>
                <a:lnTo>
                  <a:pt x="567" y="38"/>
                </a:lnTo>
                <a:lnTo>
                  <a:pt x="569" y="57"/>
                </a:lnTo>
                <a:lnTo>
                  <a:pt x="567" y="76"/>
                </a:lnTo>
                <a:lnTo>
                  <a:pt x="560" y="92"/>
                </a:lnTo>
                <a:lnTo>
                  <a:pt x="547" y="104"/>
                </a:lnTo>
                <a:lnTo>
                  <a:pt x="532" y="112"/>
                </a:lnTo>
                <a:lnTo>
                  <a:pt x="513" y="114"/>
                </a:lnTo>
                <a:lnTo>
                  <a:pt x="57" y="114"/>
                </a:lnTo>
                <a:lnTo>
                  <a:pt x="38" y="112"/>
                </a:lnTo>
                <a:lnTo>
                  <a:pt x="22" y="104"/>
                </a:lnTo>
                <a:lnTo>
                  <a:pt x="10" y="92"/>
                </a:lnTo>
                <a:lnTo>
                  <a:pt x="2" y="76"/>
                </a:lnTo>
                <a:lnTo>
                  <a:pt x="0" y="57"/>
                </a:lnTo>
                <a:lnTo>
                  <a:pt x="2" y="38"/>
                </a:lnTo>
                <a:lnTo>
                  <a:pt x="10" y="23"/>
                </a:lnTo>
                <a:lnTo>
                  <a:pt x="22" y="10"/>
                </a:lnTo>
                <a:lnTo>
                  <a:pt x="38"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1" name="Freeform 14"/>
          <p:cNvSpPr>
            <a:spLocks/>
          </p:cNvSpPr>
          <p:nvPr/>
        </p:nvSpPr>
        <p:spPr bwMode="auto">
          <a:xfrm rot="18899206">
            <a:off x="982390" y="3658097"/>
            <a:ext cx="588169" cy="22623"/>
          </a:xfrm>
          <a:custGeom>
            <a:avLst/>
            <a:gdLst>
              <a:gd name="T0" fmla="*/ 57 w 2962"/>
              <a:gd name="T1" fmla="*/ 0 h 115"/>
              <a:gd name="T2" fmla="*/ 2905 w 2962"/>
              <a:gd name="T3" fmla="*/ 0 h 115"/>
              <a:gd name="T4" fmla="*/ 2924 w 2962"/>
              <a:gd name="T5" fmla="*/ 3 h 115"/>
              <a:gd name="T6" fmla="*/ 2939 w 2962"/>
              <a:gd name="T7" fmla="*/ 10 h 115"/>
              <a:gd name="T8" fmla="*/ 2952 w 2962"/>
              <a:gd name="T9" fmla="*/ 22 h 115"/>
              <a:gd name="T10" fmla="*/ 2959 w 2962"/>
              <a:gd name="T11" fmla="*/ 38 h 115"/>
              <a:gd name="T12" fmla="*/ 2962 w 2962"/>
              <a:gd name="T13" fmla="*/ 58 h 115"/>
              <a:gd name="T14" fmla="*/ 2959 w 2962"/>
              <a:gd name="T15" fmla="*/ 76 h 115"/>
              <a:gd name="T16" fmla="*/ 2952 w 2962"/>
              <a:gd name="T17" fmla="*/ 92 h 115"/>
              <a:gd name="T18" fmla="*/ 2939 w 2962"/>
              <a:gd name="T19" fmla="*/ 104 h 115"/>
              <a:gd name="T20" fmla="*/ 2924 w 2962"/>
              <a:gd name="T21" fmla="*/ 112 h 115"/>
              <a:gd name="T22" fmla="*/ 2905 w 2962"/>
              <a:gd name="T23" fmla="*/ 115 h 115"/>
              <a:gd name="T24" fmla="*/ 57 w 2962"/>
              <a:gd name="T25" fmla="*/ 115 h 115"/>
              <a:gd name="T26" fmla="*/ 37 w 2962"/>
              <a:gd name="T27" fmla="*/ 112 h 115"/>
              <a:gd name="T28" fmla="*/ 22 w 2962"/>
              <a:gd name="T29" fmla="*/ 104 h 115"/>
              <a:gd name="T30" fmla="*/ 10 w 2962"/>
              <a:gd name="T31" fmla="*/ 92 h 115"/>
              <a:gd name="T32" fmla="*/ 2 w 2962"/>
              <a:gd name="T33" fmla="*/ 76 h 115"/>
              <a:gd name="T34" fmla="*/ 0 w 2962"/>
              <a:gd name="T35" fmla="*/ 58 h 115"/>
              <a:gd name="T36" fmla="*/ 2 w 2962"/>
              <a:gd name="T37" fmla="*/ 38 h 115"/>
              <a:gd name="T38" fmla="*/ 10 w 2962"/>
              <a:gd name="T39" fmla="*/ 22 h 115"/>
              <a:gd name="T40" fmla="*/ 22 w 2962"/>
              <a:gd name="T41" fmla="*/ 10 h 115"/>
              <a:gd name="T42" fmla="*/ 37 w 2962"/>
              <a:gd name="T43" fmla="*/ 3 h 115"/>
              <a:gd name="T44" fmla="*/ 57 w 2962"/>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5">
                <a:moveTo>
                  <a:pt x="57" y="0"/>
                </a:moveTo>
                <a:lnTo>
                  <a:pt x="2905" y="0"/>
                </a:lnTo>
                <a:lnTo>
                  <a:pt x="2924" y="3"/>
                </a:lnTo>
                <a:lnTo>
                  <a:pt x="2939" y="10"/>
                </a:lnTo>
                <a:lnTo>
                  <a:pt x="2952" y="22"/>
                </a:lnTo>
                <a:lnTo>
                  <a:pt x="2959" y="38"/>
                </a:lnTo>
                <a:lnTo>
                  <a:pt x="2962" y="58"/>
                </a:lnTo>
                <a:lnTo>
                  <a:pt x="2959" y="76"/>
                </a:lnTo>
                <a:lnTo>
                  <a:pt x="2952" y="92"/>
                </a:lnTo>
                <a:lnTo>
                  <a:pt x="2939" y="104"/>
                </a:lnTo>
                <a:lnTo>
                  <a:pt x="2924" y="112"/>
                </a:lnTo>
                <a:lnTo>
                  <a:pt x="2905" y="115"/>
                </a:lnTo>
                <a:lnTo>
                  <a:pt x="57" y="115"/>
                </a:lnTo>
                <a:lnTo>
                  <a:pt x="37" y="112"/>
                </a:lnTo>
                <a:lnTo>
                  <a:pt x="22" y="104"/>
                </a:lnTo>
                <a:lnTo>
                  <a:pt x="10" y="92"/>
                </a:lnTo>
                <a:lnTo>
                  <a:pt x="2" y="76"/>
                </a:lnTo>
                <a:lnTo>
                  <a:pt x="0" y="58"/>
                </a:lnTo>
                <a:lnTo>
                  <a:pt x="2" y="38"/>
                </a:lnTo>
                <a:lnTo>
                  <a:pt x="10" y="22"/>
                </a:lnTo>
                <a:lnTo>
                  <a:pt x="22" y="10"/>
                </a:lnTo>
                <a:lnTo>
                  <a:pt x="37"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2" name="Freeform 15"/>
          <p:cNvSpPr>
            <a:spLocks/>
          </p:cNvSpPr>
          <p:nvPr/>
        </p:nvSpPr>
        <p:spPr bwMode="auto">
          <a:xfrm rot="18899206">
            <a:off x="950392" y="3626112"/>
            <a:ext cx="588169" cy="22623"/>
          </a:xfrm>
          <a:custGeom>
            <a:avLst/>
            <a:gdLst>
              <a:gd name="T0" fmla="*/ 57 w 2962"/>
              <a:gd name="T1" fmla="*/ 0 h 114"/>
              <a:gd name="T2" fmla="*/ 2905 w 2962"/>
              <a:gd name="T3" fmla="*/ 0 h 114"/>
              <a:gd name="T4" fmla="*/ 2924 w 2962"/>
              <a:gd name="T5" fmla="*/ 2 h 114"/>
              <a:gd name="T6" fmla="*/ 2939 w 2962"/>
              <a:gd name="T7" fmla="*/ 10 h 114"/>
              <a:gd name="T8" fmla="*/ 2952 w 2962"/>
              <a:gd name="T9" fmla="*/ 22 h 114"/>
              <a:gd name="T10" fmla="*/ 2959 w 2962"/>
              <a:gd name="T11" fmla="*/ 37 h 114"/>
              <a:gd name="T12" fmla="*/ 2962 w 2962"/>
              <a:gd name="T13" fmla="*/ 57 h 114"/>
              <a:gd name="T14" fmla="*/ 2959 w 2962"/>
              <a:gd name="T15" fmla="*/ 76 h 114"/>
              <a:gd name="T16" fmla="*/ 2952 w 2962"/>
              <a:gd name="T17" fmla="*/ 91 h 114"/>
              <a:gd name="T18" fmla="*/ 2939 w 2962"/>
              <a:gd name="T19" fmla="*/ 104 h 114"/>
              <a:gd name="T20" fmla="*/ 2924 w 2962"/>
              <a:gd name="T21" fmla="*/ 111 h 114"/>
              <a:gd name="T22" fmla="*/ 2905 w 2962"/>
              <a:gd name="T23" fmla="*/ 114 h 114"/>
              <a:gd name="T24" fmla="*/ 57 w 2962"/>
              <a:gd name="T25" fmla="*/ 114 h 114"/>
              <a:gd name="T26" fmla="*/ 37 w 2962"/>
              <a:gd name="T27" fmla="*/ 111 h 114"/>
              <a:gd name="T28" fmla="*/ 22 w 2962"/>
              <a:gd name="T29" fmla="*/ 104 h 114"/>
              <a:gd name="T30" fmla="*/ 10 w 2962"/>
              <a:gd name="T31" fmla="*/ 91 h 114"/>
              <a:gd name="T32" fmla="*/ 2 w 2962"/>
              <a:gd name="T33" fmla="*/ 76 h 114"/>
              <a:gd name="T34" fmla="*/ 0 w 2962"/>
              <a:gd name="T35" fmla="*/ 57 h 114"/>
              <a:gd name="T36" fmla="*/ 2 w 2962"/>
              <a:gd name="T37" fmla="*/ 37 h 114"/>
              <a:gd name="T38" fmla="*/ 10 w 2962"/>
              <a:gd name="T39" fmla="*/ 22 h 114"/>
              <a:gd name="T40" fmla="*/ 22 w 2962"/>
              <a:gd name="T41" fmla="*/ 10 h 114"/>
              <a:gd name="T42" fmla="*/ 37 w 2962"/>
              <a:gd name="T43" fmla="*/ 2 h 114"/>
              <a:gd name="T44" fmla="*/ 57 w 2962"/>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4">
                <a:moveTo>
                  <a:pt x="57" y="0"/>
                </a:moveTo>
                <a:lnTo>
                  <a:pt x="2905" y="0"/>
                </a:lnTo>
                <a:lnTo>
                  <a:pt x="2924" y="2"/>
                </a:lnTo>
                <a:lnTo>
                  <a:pt x="2939" y="10"/>
                </a:lnTo>
                <a:lnTo>
                  <a:pt x="2952" y="22"/>
                </a:lnTo>
                <a:lnTo>
                  <a:pt x="2959" y="37"/>
                </a:lnTo>
                <a:lnTo>
                  <a:pt x="2962" y="57"/>
                </a:lnTo>
                <a:lnTo>
                  <a:pt x="2959" y="76"/>
                </a:lnTo>
                <a:lnTo>
                  <a:pt x="2952" y="91"/>
                </a:lnTo>
                <a:lnTo>
                  <a:pt x="2939" y="104"/>
                </a:lnTo>
                <a:lnTo>
                  <a:pt x="2924" y="111"/>
                </a:lnTo>
                <a:lnTo>
                  <a:pt x="2905" y="114"/>
                </a:lnTo>
                <a:lnTo>
                  <a:pt x="57" y="114"/>
                </a:lnTo>
                <a:lnTo>
                  <a:pt x="37" y="111"/>
                </a:lnTo>
                <a:lnTo>
                  <a:pt x="22" y="104"/>
                </a:lnTo>
                <a:lnTo>
                  <a:pt x="10" y="91"/>
                </a:lnTo>
                <a:lnTo>
                  <a:pt x="2" y="76"/>
                </a:lnTo>
                <a:lnTo>
                  <a:pt x="0" y="57"/>
                </a:lnTo>
                <a:lnTo>
                  <a:pt x="2" y="37"/>
                </a:lnTo>
                <a:lnTo>
                  <a:pt x="10" y="22"/>
                </a:lnTo>
                <a:lnTo>
                  <a:pt x="22" y="10"/>
                </a:lnTo>
                <a:lnTo>
                  <a:pt x="37" y="2"/>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3" name="Freeform 16"/>
          <p:cNvSpPr>
            <a:spLocks/>
          </p:cNvSpPr>
          <p:nvPr/>
        </p:nvSpPr>
        <p:spPr bwMode="auto">
          <a:xfrm rot="18899206">
            <a:off x="1345697" y="3704898"/>
            <a:ext cx="67867" cy="136923"/>
          </a:xfrm>
          <a:custGeom>
            <a:avLst/>
            <a:gdLst>
              <a:gd name="T0" fmla="*/ 185 w 342"/>
              <a:gd name="T1" fmla="*/ 2 h 688"/>
              <a:gd name="T2" fmla="*/ 208 w 342"/>
              <a:gd name="T3" fmla="*/ 18 h 688"/>
              <a:gd name="T4" fmla="*/ 221 w 342"/>
              <a:gd name="T5" fmla="*/ 46 h 688"/>
              <a:gd name="T6" fmla="*/ 220 w 342"/>
              <a:gd name="T7" fmla="*/ 75 h 688"/>
              <a:gd name="T8" fmla="*/ 206 w 342"/>
              <a:gd name="T9" fmla="*/ 98 h 688"/>
              <a:gd name="T10" fmla="*/ 171 w 342"/>
              <a:gd name="T11" fmla="*/ 123 h 688"/>
              <a:gd name="T12" fmla="*/ 137 w 342"/>
              <a:gd name="T13" fmla="*/ 156 h 688"/>
              <a:gd name="T14" fmla="*/ 116 w 342"/>
              <a:gd name="T15" fmla="*/ 187 h 688"/>
              <a:gd name="T16" fmla="*/ 117 w 342"/>
              <a:gd name="T17" fmla="*/ 220 h 688"/>
              <a:gd name="T18" fmla="*/ 144 w 342"/>
              <a:gd name="T19" fmla="*/ 258 h 688"/>
              <a:gd name="T20" fmla="*/ 199 w 342"/>
              <a:gd name="T21" fmla="*/ 294 h 688"/>
              <a:gd name="T22" fmla="*/ 260 w 342"/>
              <a:gd name="T23" fmla="*/ 333 h 688"/>
              <a:gd name="T24" fmla="*/ 305 w 342"/>
              <a:gd name="T25" fmla="*/ 380 h 688"/>
              <a:gd name="T26" fmla="*/ 332 w 342"/>
              <a:gd name="T27" fmla="*/ 432 h 688"/>
              <a:gd name="T28" fmla="*/ 342 w 342"/>
              <a:gd name="T29" fmla="*/ 487 h 688"/>
              <a:gd name="T30" fmla="*/ 330 w 342"/>
              <a:gd name="T31" fmla="*/ 550 h 688"/>
              <a:gd name="T32" fmla="*/ 293 w 342"/>
              <a:gd name="T33" fmla="*/ 607 h 688"/>
              <a:gd name="T34" fmla="*/ 235 w 342"/>
              <a:gd name="T35" fmla="*/ 659 h 688"/>
              <a:gd name="T36" fmla="*/ 190 w 342"/>
              <a:gd name="T37" fmla="*/ 686 h 688"/>
              <a:gd name="T38" fmla="*/ 171 w 342"/>
              <a:gd name="T39" fmla="*/ 688 h 688"/>
              <a:gd name="T40" fmla="*/ 141 w 342"/>
              <a:gd name="T41" fmla="*/ 679 h 688"/>
              <a:gd name="T42" fmla="*/ 119 w 342"/>
              <a:gd name="T43" fmla="*/ 659 h 688"/>
              <a:gd name="T44" fmla="*/ 112 w 342"/>
              <a:gd name="T45" fmla="*/ 630 h 688"/>
              <a:gd name="T46" fmla="*/ 120 w 342"/>
              <a:gd name="T47" fmla="*/ 603 h 688"/>
              <a:gd name="T48" fmla="*/ 142 w 342"/>
              <a:gd name="T49" fmla="*/ 585 h 688"/>
              <a:gd name="T50" fmla="*/ 188 w 342"/>
              <a:gd name="T51" fmla="*/ 555 h 688"/>
              <a:gd name="T52" fmla="*/ 217 w 342"/>
              <a:gd name="T53" fmla="*/ 524 h 688"/>
              <a:gd name="T54" fmla="*/ 228 w 342"/>
              <a:gd name="T55" fmla="*/ 494 h 688"/>
              <a:gd name="T56" fmla="*/ 213 w 342"/>
              <a:gd name="T57" fmla="*/ 457 h 688"/>
              <a:gd name="T58" fmla="*/ 173 w 342"/>
              <a:gd name="T59" fmla="*/ 420 h 688"/>
              <a:gd name="T60" fmla="*/ 106 w 342"/>
              <a:gd name="T61" fmla="*/ 377 h 688"/>
              <a:gd name="T62" fmla="*/ 48 w 342"/>
              <a:gd name="T63" fmla="*/ 323 h 688"/>
              <a:gd name="T64" fmla="*/ 12 w 342"/>
              <a:gd name="T65" fmla="*/ 264 h 688"/>
              <a:gd name="T66" fmla="*/ 0 w 342"/>
              <a:gd name="T67" fmla="*/ 203 h 688"/>
              <a:gd name="T68" fmla="*/ 12 w 342"/>
              <a:gd name="T69" fmla="*/ 140 h 688"/>
              <a:gd name="T70" fmla="*/ 48 w 342"/>
              <a:gd name="T71" fmla="*/ 83 h 688"/>
              <a:gd name="T72" fmla="*/ 106 w 342"/>
              <a:gd name="T73" fmla="*/ 31 h 688"/>
              <a:gd name="T74" fmla="*/ 156 w 342"/>
              <a:gd name="T75" fmla="*/ 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688">
                <a:moveTo>
                  <a:pt x="171" y="0"/>
                </a:moveTo>
                <a:lnTo>
                  <a:pt x="185" y="2"/>
                </a:lnTo>
                <a:lnTo>
                  <a:pt x="198" y="9"/>
                </a:lnTo>
                <a:lnTo>
                  <a:pt x="208" y="18"/>
                </a:lnTo>
                <a:lnTo>
                  <a:pt x="217" y="31"/>
                </a:lnTo>
                <a:lnTo>
                  <a:pt x="221" y="46"/>
                </a:lnTo>
                <a:lnTo>
                  <a:pt x="222" y="61"/>
                </a:lnTo>
                <a:lnTo>
                  <a:pt x="220" y="75"/>
                </a:lnTo>
                <a:lnTo>
                  <a:pt x="214" y="88"/>
                </a:lnTo>
                <a:lnTo>
                  <a:pt x="206" y="98"/>
                </a:lnTo>
                <a:lnTo>
                  <a:pt x="194" y="105"/>
                </a:lnTo>
                <a:lnTo>
                  <a:pt x="171" y="123"/>
                </a:lnTo>
                <a:lnTo>
                  <a:pt x="152" y="139"/>
                </a:lnTo>
                <a:lnTo>
                  <a:pt x="137" y="156"/>
                </a:lnTo>
                <a:lnTo>
                  <a:pt x="124" y="172"/>
                </a:lnTo>
                <a:lnTo>
                  <a:pt x="116" y="187"/>
                </a:lnTo>
                <a:lnTo>
                  <a:pt x="114" y="203"/>
                </a:lnTo>
                <a:lnTo>
                  <a:pt x="117" y="220"/>
                </a:lnTo>
                <a:lnTo>
                  <a:pt x="127" y="239"/>
                </a:lnTo>
                <a:lnTo>
                  <a:pt x="144" y="258"/>
                </a:lnTo>
                <a:lnTo>
                  <a:pt x="169" y="275"/>
                </a:lnTo>
                <a:lnTo>
                  <a:pt x="199" y="294"/>
                </a:lnTo>
                <a:lnTo>
                  <a:pt x="231" y="312"/>
                </a:lnTo>
                <a:lnTo>
                  <a:pt x="260" y="333"/>
                </a:lnTo>
                <a:lnTo>
                  <a:pt x="284" y="355"/>
                </a:lnTo>
                <a:lnTo>
                  <a:pt x="305" y="380"/>
                </a:lnTo>
                <a:lnTo>
                  <a:pt x="320" y="405"/>
                </a:lnTo>
                <a:lnTo>
                  <a:pt x="332" y="432"/>
                </a:lnTo>
                <a:lnTo>
                  <a:pt x="339" y="460"/>
                </a:lnTo>
                <a:lnTo>
                  <a:pt x="342" y="487"/>
                </a:lnTo>
                <a:lnTo>
                  <a:pt x="339" y="520"/>
                </a:lnTo>
                <a:lnTo>
                  <a:pt x="330" y="550"/>
                </a:lnTo>
                <a:lnTo>
                  <a:pt x="314" y="579"/>
                </a:lnTo>
                <a:lnTo>
                  <a:pt x="293" y="607"/>
                </a:lnTo>
                <a:lnTo>
                  <a:pt x="267" y="634"/>
                </a:lnTo>
                <a:lnTo>
                  <a:pt x="235" y="659"/>
                </a:lnTo>
                <a:lnTo>
                  <a:pt x="199" y="682"/>
                </a:lnTo>
                <a:lnTo>
                  <a:pt x="190" y="686"/>
                </a:lnTo>
                <a:lnTo>
                  <a:pt x="180" y="688"/>
                </a:lnTo>
                <a:lnTo>
                  <a:pt x="171" y="688"/>
                </a:lnTo>
                <a:lnTo>
                  <a:pt x="154" y="686"/>
                </a:lnTo>
                <a:lnTo>
                  <a:pt x="141" y="679"/>
                </a:lnTo>
                <a:lnTo>
                  <a:pt x="130" y="671"/>
                </a:lnTo>
                <a:lnTo>
                  <a:pt x="119" y="659"/>
                </a:lnTo>
                <a:lnTo>
                  <a:pt x="113" y="644"/>
                </a:lnTo>
                <a:lnTo>
                  <a:pt x="112" y="630"/>
                </a:lnTo>
                <a:lnTo>
                  <a:pt x="114" y="615"/>
                </a:lnTo>
                <a:lnTo>
                  <a:pt x="120" y="603"/>
                </a:lnTo>
                <a:lnTo>
                  <a:pt x="130" y="592"/>
                </a:lnTo>
                <a:lnTo>
                  <a:pt x="142" y="585"/>
                </a:lnTo>
                <a:lnTo>
                  <a:pt x="167" y="570"/>
                </a:lnTo>
                <a:lnTo>
                  <a:pt x="188" y="555"/>
                </a:lnTo>
                <a:lnTo>
                  <a:pt x="204" y="539"/>
                </a:lnTo>
                <a:lnTo>
                  <a:pt x="217" y="524"/>
                </a:lnTo>
                <a:lnTo>
                  <a:pt x="225" y="508"/>
                </a:lnTo>
                <a:lnTo>
                  <a:pt x="228" y="494"/>
                </a:lnTo>
                <a:lnTo>
                  <a:pt x="224" y="476"/>
                </a:lnTo>
                <a:lnTo>
                  <a:pt x="213" y="457"/>
                </a:lnTo>
                <a:lnTo>
                  <a:pt x="197" y="439"/>
                </a:lnTo>
                <a:lnTo>
                  <a:pt x="173" y="420"/>
                </a:lnTo>
                <a:lnTo>
                  <a:pt x="142" y="402"/>
                </a:lnTo>
                <a:lnTo>
                  <a:pt x="106" y="377"/>
                </a:lnTo>
                <a:lnTo>
                  <a:pt x="75" y="350"/>
                </a:lnTo>
                <a:lnTo>
                  <a:pt x="48" y="323"/>
                </a:lnTo>
                <a:lnTo>
                  <a:pt x="27" y="294"/>
                </a:lnTo>
                <a:lnTo>
                  <a:pt x="12" y="264"/>
                </a:lnTo>
                <a:lnTo>
                  <a:pt x="3" y="234"/>
                </a:lnTo>
                <a:lnTo>
                  <a:pt x="0" y="203"/>
                </a:lnTo>
                <a:lnTo>
                  <a:pt x="3" y="171"/>
                </a:lnTo>
                <a:lnTo>
                  <a:pt x="12" y="140"/>
                </a:lnTo>
                <a:lnTo>
                  <a:pt x="27" y="111"/>
                </a:lnTo>
                <a:lnTo>
                  <a:pt x="48" y="83"/>
                </a:lnTo>
                <a:lnTo>
                  <a:pt x="75" y="56"/>
                </a:lnTo>
                <a:lnTo>
                  <a:pt x="106" y="31"/>
                </a:lnTo>
                <a:lnTo>
                  <a:pt x="142" y="9"/>
                </a:lnTo>
                <a:lnTo>
                  <a:pt x="156" y="2"/>
                </a:lnTo>
                <a:lnTo>
                  <a:pt x="171"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4" name="Freeform 17"/>
          <p:cNvSpPr>
            <a:spLocks/>
          </p:cNvSpPr>
          <p:nvPr/>
        </p:nvSpPr>
        <p:spPr bwMode="auto">
          <a:xfrm rot="18899206">
            <a:off x="1274160" y="3808467"/>
            <a:ext cx="67867" cy="136923"/>
          </a:xfrm>
          <a:custGeom>
            <a:avLst/>
            <a:gdLst>
              <a:gd name="T0" fmla="*/ 187 w 342"/>
              <a:gd name="T1" fmla="*/ 2 h 687"/>
              <a:gd name="T2" fmla="*/ 209 w 342"/>
              <a:gd name="T3" fmla="*/ 17 h 687"/>
              <a:gd name="T4" fmla="*/ 223 w 342"/>
              <a:gd name="T5" fmla="*/ 45 h 687"/>
              <a:gd name="T6" fmla="*/ 223 w 342"/>
              <a:gd name="T7" fmla="*/ 74 h 687"/>
              <a:gd name="T8" fmla="*/ 206 w 342"/>
              <a:gd name="T9" fmla="*/ 97 h 687"/>
              <a:gd name="T10" fmla="*/ 172 w 342"/>
              <a:gd name="T11" fmla="*/ 122 h 687"/>
              <a:gd name="T12" fmla="*/ 137 w 342"/>
              <a:gd name="T13" fmla="*/ 155 h 687"/>
              <a:gd name="T14" fmla="*/ 117 w 342"/>
              <a:gd name="T15" fmla="*/ 186 h 687"/>
              <a:gd name="T16" fmla="*/ 118 w 342"/>
              <a:gd name="T17" fmla="*/ 220 h 687"/>
              <a:gd name="T18" fmla="*/ 145 w 342"/>
              <a:gd name="T19" fmla="*/ 257 h 687"/>
              <a:gd name="T20" fmla="*/ 200 w 342"/>
              <a:gd name="T21" fmla="*/ 292 h 687"/>
              <a:gd name="T22" fmla="*/ 260 w 342"/>
              <a:gd name="T23" fmla="*/ 332 h 687"/>
              <a:gd name="T24" fmla="*/ 305 w 342"/>
              <a:gd name="T25" fmla="*/ 380 h 687"/>
              <a:gd name="T26" fmla="*/ 333 w 342"/>
              <a:gd name="T27" fmla="*/ 432 h 687"/>
              <a:gd name="T28" fmla="*/ 342 w 342"/>
              <a:gd name="T29" fmla="*/ 487 h 687"/>
              <a:gd name="T30" fmla="*/ 330 w 342"/>
              <a:gd name="T31" fmla="*/ 549 h 687"/>
              <a:gd name="T32" fmla="*/ 294 w 342"/>
              <a:gd name="T33" fmla="*/ 606 h 687"/>
              <a:gd name="T34" fmla="*/ 236 w 342"/>
              <a:gd name="T35" fmla="*/ 658 h 687"/>
              <a:gd name="T36" fmla="*/ 190 w 342"/>
              <a:gd name="T37" fmla="*/ 685 h 687"/>
              <a:gd name="T38" fmla="*/ 171 w 342"/>
              <a:gd name="T39" fmla="*/ 687 h 687"/>
              <a:gd name="T40" fmla="*/ 141 w 342"/>
              <a:gd name="T41" fmla="*/ 679 h 687"/>
              <a:gd name="T42" fmla="*/ 120 w 342"/>
              <a:gd name="T43" fmla="*/ 658 h 687"/>
              <a:gd name="T44" fmla="*/ 112 w 342"/>
              <a:gd name="T45" fmla="*/ 629 h 687"/>
              <a:gd name="T46" fmla="*/ 120 w 342"/>
              <a:gd name="T47" fmla="*/ 602 h 687"/>
              <a:gd name="T48" fmla="*/ 143 w 342"/>
              <a:gd name="T49" fmla="*/ 584 h 687"/>
              <a:gd name="T50" fmla="*/ 188 w 342"/>
              <a:gd name="T51" fmla="*/ 554 h 687"/>
              <a:gd name="T52" fmla="*/ 218 w 342"/>
              <a:gd name="T53" fmla="*/ 523 h 687"/>
              <a:gd name="T54" fmla="*/ 228 w 342"/>
              <a:gd name="T55" fmla="*/ 493 h 687"/>
              <a:gd name="T56" fmla="*/ 214 w 342"/>
              <a:gd name="T57" fmla="*/ 456 h 687"/>
              <a:gd name="T58" fmla="*/ 173 w 342"/>
              <a:gd name="T59" fmla="*/ 419 h 687"/>
              <a:gd name="T60" fmla="*/ 106 w 342"/>
              <a:gd name="T61" fmla="*/ 376 h 687"/>
              <a:gd name="T62" fmla="*/ 49 w 342"/>
              <a:gd name="T63" fmla="*/ 322 h 687"/>
              <a:gd name="T64" fmla="*/ 12 w 342"/>
              <a:gd name="T65" fmla="*/ 263 h 687"/>
              <a:gd name="T66" fmla="*/ 0 w 342"/>
              <a:gd name="T67" fmla="*/ 202 h 687"/>
              <a:gd name="T68" fmla="*/ 12 w 342"/>
              <a:gd name="T69" fmla="*/ 140 h 687"/>
              <a:gd name="T70" fmla="*/ 49 w 342"/>
              <a:gd name="T71" fmla="*/ 82 h 687"/>
              <a:gd name="T72" fmla="*/ 106 w 342"/>
              <a:gd name="T73" fmla="*/ 31 h 687"/>
              <a:gd name="T74" fmla="*/ 157 w 342"/>
              <a:gd name="T75" fmla="*/ 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687">
                <a:moveTo>
                  <a:pt x="172" y="0"/>
                </a:moveTo>
                <a:lnTo>
                  <a:pt x="187" y="2"/>
                </a:lnTo>
                <a:lnTo>
                  <a:pt x="199" y="8"/>
                </a:lnTo>
                <a:lnTo>
                  <a:pt x="209" y="17"/>
                </a:lnTo>
                <a:lnTo>
                  <a:pt x="217" y="31"/>
                </a:lnTo>
                <a:lnTo>
                  <a:pt x="223" y="45"/>
                </a:lnTo>
                <a:lnTo>
                  <a:pt x="225" y="60"/>
                </a:lnTo>
                <a:lnTo>
                  <a:pt x="223" y="74"/>
                </a:lnTo>
                <a:lnTo>
                  <a:pt x="217" y="87"/>
                </a:lnTo>
                <a:lnTo>
                  <a:pt x="206" y="97"/>
                </a:lnTo>
                <a:lnTo>
                  <a:pt x="194" y="104"/>
                </a:lnTo>
                <a:lnTo>
                  <a:pt x="172" y="122"/>
                </a:lnTo>
                <a:lnTo>
                  <a:pt x="153" y="139"/>
                </a:lnTo>
                <a:lnTo>
                  <a:pt x="137" y="155"/>
                </a:lnTo>
                <a:lnTo>
                  <a:pt x="124" y="171"/>
                </a:lnTo>
                <a:lnTo>
                  <a:pt x="117" y="186"/>
                </a:lnTo>
                <a:lnTo>
                  <a:pt x="114" y="202"/>
                </a:lnTo>
                <a:lnTo>
                  <a:pt x="118" y="220"/>
                </a:lnTo>
                <a:lnTo>
                  <a:pt x="127" y="237"/>
                </a:lnTo>
                <a:lnTo>
                  <a:pt x="145" y="257"/>
                </a:lnTo>
                <a:lnTo>
                  <a:pt x="169" y="275"/>
                </a:lnTo>
                <a:lnTo>
                  <a:pt x="200" y="292"/>
                </a:lnTo>
                <a:lnTo>
                  <a:pt x="232" y="311"/>
                </a:lnTo>
                <a:lnTo>
                  <a:pt x="260" y="332"/>
                </a:lnTo>
                <a:lnTo>
                  <a:pt x="285" y="355"/>
                </a:lnTo>
                <a:lnTo>
                  <a:pt x="305" y="380"/>
                </a:lnTo>
                <a:lnTo>
                  <a:pt x="321" y="405"/>
                </a:lnTo>
                <a:lnTo>
                  <a:pt x="333" y="432"/>
                </a:lnTo>
                <a:lnTo>
                  <a:pt x="340" y="460"/>
                </a:lnTo>
                <a:lnTo>
                  <a:pt x="342" y="487"/>
                </a:lnTo>
                <a:lnTo>
                  <a:pt x="339" y="519"/>
                </a:lnTo>
                <a:lnTo>
                  <a:pt x="330" y="549"/>
                </a:lnTo>
                <a:lnTo>
                  <a:pt x="315" y="578"/>
                </a:lnTo>
                <a:lnTo>
                  <a:pt x="294" y="606"/>
                </a:lnTo>
                <a:lnTo>
                  <a:pt x="267" y="633"/>
                </a:lnTo>
                <a:lnTo>
                  <a:pt x="236" y="658"/>
                </a:lnTo>
                <a:lnTo>
                  <a:pt x="200" y="681"/>
                </a:lnTo>
                <a:lnTo>
                  <a:pt x="190" y="685"/>
                </a:lnTo>
                <a:lnTo>
                  <a:pt x="181" y="686"/>
                </a:lnTo>
                <a:lnTo>
                  <a:pt x="171" y="687"/>
                </a:lnTo>
                <a:lnTo>
                  <a:pt x="155" y="685"/>
                </a:lnTo>
                <a:lnTo>
                  <a:pt x="141" y="679"/>
                </a:lnTo>
                <a:lnTo>
                  <a:pt x="130" y="669"/>
                </a:lnTo>
                <a:lnTo>
                  <a:pt x="120" y="658"/>
                </a:lnTo>
                <a:lnTo>
                  <a:pt x="114" y="643"/>
                </a:lnTo>
                <a:lnTo>
                  <a:pt x="112" y="629"/>
                </a:lnTo>
                <a:lnTo>
                  <a:pt x="114" y="614"/>
                </a:lnTo>
                <a:lnTo>
                  <a:pt x="120" y="602"/>
                </a:lnTo>
                <a:lnTo>
                  <a:pt x="130" y="591"/>
                </a:lnTo>
                <a:lnTo>
                  <a:pt x="143" y="584"/>
                </a:lnTo>
                <a:lnTo>
                  <a:pt x="167" y="570"/>
                </a:lnTo>
                <a:lnTo>
                  <a:pt x="188" y="554"/>
                </a:lnTo>
                <a:lnTo>
                  <a:pt x="204" y="538"/>
                </a:lnTo>
                <a:lnTo>
                  <a:pt x="218" y="523"/>
                </a:lnTo>
                <a:lnTo>
                  <a:pt x="225" y="507"/>
                </a:lnTo>
                <a:lnTo>
                  <a:pt x="228" y="493"/>
                </a:lnTo>
                <a:lnTo>
                  <a:pt x="225" y="475"/>
                </a:lnTo>
                <a:lnTo>
                  <a:pt x="214" y="456"/>
                </a:lnTo>
                <a:lnTo>
                  <a:pt x="197" y="438"/>
                </a:lnTo>
                <a:lnTo>
                  <a:pt x="173" y="419"/>
                </a:lnTo>
                <a:lnTo>
                  <a:pt x="143" y="401"/>
                </a:lnTo>
                <a:lnTo>
                  <a:pt x="106" y="376"/>
                </a:lnTo>
                <a:lnTo>
                  <a:pt x="75" y="349"/>
                </a:lnTo>
                <a:lnTo>
                  <a:pt x="49" y="322"/>
                </a:lnTo>
                <a:lnTo>
                  <a:pt x="28" y="293"/>
                </a:lnTo>
                <a:lnTo>
                  <a:pt x="12" y="263"/>
                </a:lnTo>
                <a:lnTo>
                  <a:pt x="3" y="233"/>
                </a:lnTo>
                <a:lnTo>
                  <a:pt x="0" y="202"/>
                </a:lnTo>
                <a:lnTo>
                  <a:pt x="3" y="170"/>
                </a:lnTo>
                <a:lnTo>
                  <a:pt x="12" y="140"/>
                </a:lnTo>
                <a:lnTo>
                  <a:pt x="28" y="111"/>
                </a:lnTo>
                <a:lnTo>
                  <a:pt x="49" y="82"/>
                </a:lnTo>
                <a:lnTo>
                  <a:pt x="75" y="56"/>
                </a:lnTo>
                <a:lnTo>
                  <a:pt x="106" y="31"/>
                </a:lnTo>
                <a:lnTo>
                  <a:pt x="143" y="8"/>
                </a:lnTo>
                <a:lnTo>
                  <a:pt x="157" y="2"/>
                </a:lnTo>
                <a:lnTo>
                  <a:pt x="17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5" name="Freeform 18"/>
          <p:cNvSpPr>
            <a:spLocks/>
          </p:cNvSpPr>
          <p:nvPr/>
        </p:nvSpPr>
        <p:spPr bwMode="auto">
          <a:xfrm rot="18899206">
            <a:off x="1450077" y="3632470"/>
            <a:ext cx="67867" cy="136923"/>
          </a:xfrm>
          <a:custGeom>
            <a:avLst/>
            <a:gdLst>
              <a:gd name="T0" fmla="*/ 186 w 342"/>
              <a:gd name="T1" fmla="*/ 2 h 687"/>
              <a:gd name="T2" fmla="*/ 209 w 342"/>
              <a:gd name="T3" fmla="*/ 17 h 687"/>
              <a:gd name="T4" fmla="*/ 221 w 342"/>
              <a:gd name="T5" fmla="*/ 45 h 687"/>
              <a:gd name="T6" fmla="*/ 221 w 342"/>
              <a:gd name="T7" fmla="*/ 74 h 687"/>
              <a:gd name="T8" fmla="*/ 206 w 342"/>
              <a:gd name="T9" fmla="*/ 97 h 687"/>
              <a:gd name="T10" fmla="*/ 172 w 342"/>
              <a:gd name="T11" fmla="*/ 122 h 687"/>
              <a:gd name="T12" fmla="*/ 137 w 342"/>
              <a:gd name="T13" fmla="*/ 155 h 687"/>
              <a:gd name="T14" fmla="*/ 117 w 342"/>
              <a:gd name="T15" fmla="*/ 186 h 687"/>
              <a:gd name="T16" fmla="*/ 118 w 342"/>
              <a:gd name="T17" fmla="*/ 220 h 687"/>
              <a:gd name="T18" fmla="*/ 145 w 342"/>
              <a:gd name="T19" fmla="*/ 257 h 687"/>
              <a:gd name="T20" fmla="*/ 200 w 342"/>
              <a:gd name="T21" fmla="*/ 292 h 687"/>
              <a:gd name="T22" fmla="*/ 260 w 342"/>
              <a:gd name="T23" fmla="*/ 332 h 687"/>
              <a:gd name="T24" fmla="*/ 305 w 342"/>
              <a:gd name="T25" fmla="*/ 380 h 687"/>
              <a:gd name="T26" fmla="*/ 333 w 342"/>
              <a:gd name="T27" fmla="*/ 432 h 687"/>
              <a:gd name="T28" fmla="*/ 342 w 342"/>
              <a:gd name="T29" fmla="*/ 487 h 687"/>
              <a:gd name="T30" fmla="*/ 329 w 342"/>
              <a:gd name="T31" fmla="*/ 549 h 687"/>
              <a:gd name="T32" fmla="*/ 294 w 342"/>
              <a:gd name="T33" fmla="*/ 606 h 687"/>
              <a:gd name="T34" fmla="*/ 236 w 342"/>
              <a:gd name="T35" fmla="*/ 658 h 687"/>
              <a:gd name="T36" fmla="*/ 190 w 342"/>
              <a:gd name="T37" fmla="*/ 685 h 687"/>
              <a:gd name="T38" fmla="*/ 171 w 342"/>
              <a:gd name="T39" fmla="*/ 687 h 687"/>
              <a:gd name="T40" fmla="*/ 141 w 342"/>
              <a:gd name="T41" fmla="*/ 679 h 687"/>
              <a:gd name="T42" fmla="*/ 120 w 342"/>
              <a:gd name="T43" fmla="*/ 658 h 687"/>
              <a:gd name="T44" fmla="*/ 112 w 342"/>
              <a:gd name="T45" fmla="*/ 629 h 687"/>
              <a:gd name="T46" fmla="*/ 120 w 342"/>
              <a:gd name="T47" fmla="*/ 602 h 687"/>
              <a:gd name="T48" fmla="*/ 143 w 342"/>
              <a:gd name="T49" fmla="*/ 584 h 687"/>
              <a:gd name="T50" fmla="*/ 188 w 342"/>
              <a:gd name="T51" fmla="*/ 554 h 687"/>
              <a:gd name="T52" fmla="*/ 218 w 342"/>
              <a:gd name="T53" fmla="*/ 523 h 687"/>
              <a:gd name="T54" fmla="*/ 228 w 342"/>
              <a:gd name="T55" fmla="*/ 493 h 687"/>
              <a:gd name="T56" fmla="*/ 214 w 342"/>
              <a:gd name="T57" fmla="*/ 456 h 687"/>
              <a:gd name="T58" fmla="*/ 173 w 342"/>
              <a:gd name="T59" fmla="*/ 419 h 687"/>
              <a:gd name="T60" fmla="*/ 106 w 342"/>
              <a:gd name="T61" fmla="*/ 376 h 687"/>
              <a:gd name="T62" fmla="*/ 49 w 342"/>
              <a:gd name="T63" fmla="*/ 322 h 687"/>
              <a:gd name="T64" fmla="*/ 12 w 342"/>
              <a:gd name="T65" fmla="*/ 263 h 687"/>
              <a:gd name="T66" fmla="*/ 0 w 342"/>
              <a:gd name="T67" fmla="*/ 202 h 687"/>
              <a:gd name="T68" fmla="*/ 12 w 342"/>
              <a:gd name="T69" fmla="*/ 140 h 687"/>
              <a:gd name="T70" fmla="*/ 49 w 342"/>
              <a:gd name="T71" fmla="*/ 82 h 687"/>
              <a:gd name="T72" fmla="*/ 106 w 342"/>
              <a:gd name="T73" fmla="*/ 31 h 687"/>
              <a:gd name="T74" fmla="*/ 157 w 342"/>
              <a:gd name="T75" fmla="*/ 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687">
                <a:moveTo>
                  <a:pt x="172" y="0"/>
                </a:moveTo>
                <a:lnTo>
                  <a:pt x="186" y="2"/>
                </a:lnTo>
                <a:lnTo>
                  <a:pt x="199" y="8"/>
                </a:lnTo>
                <a:lnTo>
                  <a:pt x="209" y="17"/>
                </a:lnTo>
                <a:lnTo>
                  <a:pt x="217" y="31"/>
                </a:lnTo>
                <a:lnTo>
                  <a:pt x="221" y="45"/>
                </a:lnTo>
                <a:lnTo>
                  <a:pt x="222" y="60"/>
                </a:lnTo>
                <a:lnTo>
                  <a:pt x="221" y="74"/>
                </a:lnTo>
                <a:lnTo>
                  <a:pt x="215" y="87"/>
                </a:lnTo>
                <a:lnTo>
                  <a:pt x="206" y="97"/>
                </a:lnTo>
                <a:lnTo>
                  <a:pt x="194" y="104"/>
                </a:lnTo>
                <a:lnTo>
                  <a:pt x="172" y="122"/>
                </a:lnTo>
                <a:lnTo>
                  <a:pt x="153" y="139"/>
                </a:lnTo>
                <a:lnTo>
                  <a:pt x="137" y="155"/>
                </a:lnTo>
                <a:lnTo>
                  <a:pt x="124" y="171"/>
                </a:lnTo>
                <a:lnTo>
                  <a:pt x="117" y="186"/>
                </a:lnTo>
                <a:lnTo>
                  <a:pt x="114" y="202"/>
                </a:lnTo>
                <a:lnTo>
                  <a:pt x="118" y="220"/>
                </a:lnTo>
                <a:lnTo>
                  <a:pt x="127" y="237"/>
                </a:lnTo>
                <a:lnTo>
                  <a:pt x="145" y="257"/>
                </a:lnTo>
                <a:lnTo>
                  <a:pt x="169" y="275"/>
                </a:lnTo>
                <a:lnTo>
                  <a:pt x="200" y="292"/>
                </a:lnTo>
                <a:lnTo>
                  <a:pt x="232" y="311"/>
                </a:lnTo>
                <a:lnTo>
                  <a:pt x="260" y="332"/>
                </a:lnTo>
                <a:lnTo>
                  <a:pt x="285" y="355"/>
                </a:lnTo>
                <a:lnTo>
                  <a:pt x="305" y="380"/>
                </a:lnTo>
                <a:lnTo>
                  <a:pt x="321" y="405"/>
                </a:lnTo>
                <a:lnTo>
                  <a:pt x="333" y="432"/>
                </a:lnTo>
                <a:lnTo>
                  <a:pt x="340" y="460"/>
                </a:lnTo>
                <a:lnTo>
                  <a:pt x="342" y="487"/>
                </a:lnTo>
                <a:lnTo>
                  <a:pt x="339" y="519"/>
                </a:lnTo>
                <a:lnTo>
                  <a:pt x="329" y="549"/>
                </a:lnTo>
                <a:lnTo>
                  <a:pt x="315" y="578"/>
                </a:lnTo>
                <a:lnTo>
                  <a:pt x="294" y="606"/>
                </a:lnTo>
                <a:lnTo>
                  <a:pt x="267" y="633"/>
                </a:lnTo>
                <a:lnTo>
                  <a:pt x="236" y="658"/>
                </a:lnTo>
                <a:lnTo>
                  <a:pt x="200" y="681"/>
                </a:lnTo>
                <a:lnTo>
                  <a:pt x="190" y="685"/>
                </a:lnTo>
                <a:lnTo>
                  <a:pt x="181" y="686"/>
                </a:lnTo>
                <a:lnTo>
                  <a:pt x="171" y="687"/>
                </a:lnTo>
                <a:lnTo>
                  <a:pt x="155" y="685"/>
                </a:lnTo>
                <a:lnTo>
                  <a:pt x="141" y="679"/>
                </a:lnTo>
                <a:lnTo>
                  <a:pt x="129" y="669"/>
                </a:lnTo>
                <a:lnTo>
                  <a:pt x="120" y="658"/>
                </a:lnTo>
                <a:lnTo>
                  <a:pt x="114" y="643"/>
                </a:lnTo>
                <a:lnTo>
                  <a:pt x="112" y="629"/>
                </a:lnTo>
                <a:lnTo>
                  <a:pt x="114" y="614"/>
                </a:lnTo>
                <a:lnTo>
                  <a:pt x="120" y="602"/>
                </a:lnTo>
                <a:lnTo>
                  <a:pt x="129" y="591"/>
                </a:lnTo>
                <a:lnTo>
                  <a:pt x="143" y="584"/>
                </a:lnTo>
                <a:lnTo>
                  <a:pt x="167" y="570"/>
                </a:lnTo>
                <a:lnTo>
                  <a:pt x="188" y="554"/>
                </a:lnTo>
                <a:lnTo>
                  <a:pt x="205" y="538"/>
                </a:lnTo>
                <a:lnTo>
                  <a:pt x="218" y="523"/>
                </a:lnTo>
                <a:lnTo>
                  <a:pt x="226" y="507"/>
                </a:lnTo>
                <a:lnTo>
                  <a:pt x="228" y="493"/>
                </a:lnTo>
                <a:lnTo>
                  <a:pt x="225" y="475"/>
                </a:lnTo>
                <a:lnTo>
                  <a:pt x="214" y="456"/>
                </a:lnTo>
                <a:lnTo>
                  <a:pt x="198" y="438"/>
                </a:lnTo>
                <a:lnTo>
                  <a:pt x="173" y="419"/>
                </a:lnTo>
                <a:lnTo>
                  <a:pt x="143" y="401"/>
                </a:lnTo>
                <a:lnTo>
                  <a:pt x="106" y="376"/>
                </a:lnTo>
                <a:lnTo>
                  <a:pt x="75" y="349"/>
                </a:lnTo>
                <a:lnTo>
                  <a:pt x="49" y="322"/>
                </a:lnTo>
                <a:lnTo>
                  <a:pt x="28" y="293"/>
                </a:lnTo>
                <a:lnTo>
                  <a:pt x="12" y="263"/>
                </a:lnTo>
                <a:lnTo>
                  <a:pt x="3" y="233"/>
                </a:lnTo>
                <a:lnTo>
                  <a:pt x="0" y="202"/>
                </a:lnTo>
                <a:lnTo>
                  <a:pt x="3" y="170"/>
                </a:lnTo>
                <a:lnTo>
                  <a:pt x="12" y="140"/>
                </a:lnTo>
                <a:lnTo>
                  <a:pt x="28" y="111"/>
                </a:lnTo>
                <a:lnTo>
                  <a:pt x="49" y="82"/>
                </a:lnTo>
                <a:lnTo>
                  <a:pt x="75" y="56"/>
                </a:lnTo>
                <a:lnTo>
                  <a:pt x="106" y="31"/>
                </a:lnTo>
                <a:lnTo>
                  <a:pt x="143" y="8"/>
                </a:lnTo>
                <a:lnTo>
                  <a:pt x="157" y="2"/>
                </a:lnTo>
                <a:lnTo>
                  <a:pt x="17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6" name="Freeform 12"/>
          <p:cNvSpPr>
            <a:spLocks noEditPoints="1"/>
          </p:cNvSpPr>
          <p:nvPr/>
        </p:nvSpPr>
        <p:spPr bwMode="auto">
          <a:xfrm rot="18899206">
            <a:off x="873240" y="3456879"/>
            <a:ext cx="677467" cy="295275"/>
          </a:xfrm>
          <a:custGeom>
            <a:avLst/>
            <a:gdLst>
              <a:gd name="T0" fmla="*/ 156 w 3417"/>
              <a:gd name="T1" fmla="*/ 116 h 1484"/>
              <a:gd name="T2" fmla="*/ 132 w 3417"/>
              <a:gd name="T3" fmla="*/ 130 h 1484"/>
              <a:gd name="T4" fmla="*/ 116 w 3417"/>
              <a:gd name="T5" fmla="*/ 156 h 1484"/>
              <a:gd name="T6" fmla="*/ 114 w 3417"/>
              <a:gd name="T7" fmla="*/ 1313 h 1484"/>
              <a:gd name="T8" fmla="*/ 124 w 3417"/>
              <a:gd name="T9" fmla="*/ 1348 h 1484"/>
              <a:gd name="T10" fmla="*/ 151 w 3417"/>
              <a:gd name="T11" fmla="*/ 1368 h 1484"/>
              <a:gd name="T12" fmla="*/ 3247 w 3417"/>
              <a:gd name="T13" fmla="*/ 1370 h 1484"/>
              <a:gd name="T14" fmla="*/ 3281 w 3417"/>
              <a:gd name="T15" fmla="*/ 1361 h 1484"/>
              <a:gd name="T16" fmla="*/ 3301 w 3417"/>
              <a:gd name="T17" fmla="*/ 1332 h 1484"/>
              <a:gd name="T18" fmla="*/ 3304 w 3417"/>
              <a:gd name="T19" fmla="*/ 171 h 1484"/>
              <a:gd name="T20" fmla="*/ 3294 w 3417"/>
              <a:gd name="T21" fmla="*/ 137 h 1484"/>
              <a:gd name="T22" fmla="*/ 3266 w 3417"/>
              <a:gd name="T23" fmla="*/ 117 h 1484"/>
              <a:gd name="T24" fmla="*/ 171 w 3417"/>
              <a:gd name="T25" fmla="*/ 114 h 1484"/>
              <a:gd name="T26" fmla="*/ 3247 w 3417"/>
              <a:gd name="T27" fmla="*/ 0 h 1484"/>
              <a:gd name="T28" fmla="*/ 3307 w 3417"/>
              <a:gd name="T29" fmla="*/ 10 h 1484"/>
              <a:gd name="T30" fmla="*/ 3358 w 3417"/>
              <a:gd name="T31" fmla="*/ 40 h 1484"/>
              <a:gd name="T32" fmla="*/ 3394 w 3417"/>
              <a:gd name="T33" fmla="*/ 84 h 1484"/>
              <a:gd name="T34" fmla="*/ 3415 w 3417"/>
              <a:gd name="T35" fmla="*/ 140 h 1484"/>
              <a:gd name="T36" fmla="*/ 3417 w 3417"/>
              <a:gd name="T37" fmla="*/ 1313 h 1484"/>
              <a:gd name="T38" fmla="*/ 3407 w 3417"/>
              <a:gd name="T39" fmla="*/ 1374 h 1484"/>
              <a:gd name="T40" fmla="*/ 3378 w 3417"/>
              <a:gd name="T41" fmla="*/ 1425 h 1484"/>
              <a:gd name="T42" fmla="*/ 3334 w 3417"/>
              <a:gd name="T43" fmla="*/ 1461 h 1484"/>
              <a:gd name="T44" fmla="*/ 3278 w 3417"/>
              <a:gd name="T45" fmla="*/ 1482 h 1484"/>
              <a:gd name="T46" fmla="*/ 171 w 3417"/>
              <a:gd name="T47" fmla="*/ 1484 h 1484"/>
              <a:gd name="T48" fmla="*/ 110 w 3417"/>
              <a:gd name="T49" fmla="*/ 1474 h 1484"/>
              <a:gd name="T50" fmla="*/ 60 w 3417"/>
              <a:gd name="T51" fmla="*/ 1445 h 1484"/>
              <a:gd name="T52" fmla="*/ 23 w 3417"/>
              <a:gd name="T53" fmla="*/ 1401 h 1484"/>
              <a:gd name="T54" fmla="*/ 3 w 3417"/>
              <a:gd name="T55" fmla="*/ 1345 h 1484"/>
              <a:gd name="T56" fmla="*/ 0 w 3417"/>
              <a:gd name="T57" fmla="*/ 171 h 1484"/>
              <a:gd name="T58" fmla="*/ 10 w 3417"/>
              <a:gd name="T59" fmla="*/ 111 h 1484"/>
              <a:gd name="T60" fmla="*/ 39 w 3417"/>
              <a:gd name="T61" fmla="*/ 60 h 1484"/>
              <a:gd name="T62" fmla="*/ 84 w 3417"/>
              <a:gd name="T63" fmla="*/ 23 h 1484"/>
              <a:gd name="T64" fmla="*/ 140 w 3417"/>
              <a:gd name="T65" fmla="*/ 3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17" h="1484">
                <a:moveTo>
                  <a:pt x="171" y="114"/>
                </a:moveTo>
                <a:lnTo>
                  <a:pt x="156" y="116"/>
                </a:lnTo>
                <a:lnTo>
                  <a:pt x="143" y="122"/>
                </a:lnTo>
                <a:lnTo>
                  <a:pt x="132" y="130"/>
                </a:lnTo>
                <a:lnTo>
                  <a:pt x="122" y="141"/>
                </a:lnTo>
                <a:lnTo>
                  <a:pt x="116" y="156"/>
                </a:lnTo>
                <a:lnTo>
                  <a:pt x="114" y="171"/>
                </a:lnTo>
                <a:lnTo>
                  <a:pt x="114" y="1313"/>
                </a:lnTo>
                <a:lnTo>
                  <a:pt x="116" y="1332"/>
                </a:lnTo>
                <a:lnTo>
                  <a:pt x="124" y="1348"/>
                </a:lnTo>
                <a:lnTo>
                  <a:pt x="136" y="1361"/>
                </a:lnTo>
                <a:lnTo>
                  <a:pt x="151" y="1368"/>
                </a:lnTo>
                <a:lnTo>
                  <a:pt x="171" y="1370"/>
                </a:lnTo>
                <a:lnTo>
                  <a:pt x="3247" y="1370"/>
                </a:lnTo>
                <a:lnTo>
                  <a:pt x="3266" y="1368"/>
                </a:lnTo>
                <a:lnTo>
                  <a:pt x="3281" y="1361"/>
                </a:lnTo>
                <a:lnTo>
                  <a:pt x="3294" y="1348"/>
                </a:lnTo>
                <a:lnTo>
                  <a:pt x="3301" y="1332"/>
                </a:lnTo>
                <a:lnTo>
                  <a:pt x="3304" y="1313"/>
                </a:lnTo>
                <a:lnTo>
                  <a:pt x="3304" y="171"/>
                </a:lnTo>
                <a:lnTo>
                  <a:pt x="3301" y="153"/>
                </a:lnTo>
                <a:lnTo>
                  <a:pt x="3294" y="137"/>
                </a:lnTo>
                <a:lnTo>
                  <a:pt x="3281" y="125"/>
                </a:lnTo>
                <a:lnTo>
                  <a:pt x="3266" y="117"/>
                </a:lnTo>
                <a:lnTo>
                  <a:pt x="3247" y="114"/>
                </a:lnTo>
                <a:lnTo>
                  <a:pt x="171" y="114"/>
                </a:lnTo>
                <a:close/>
                <a:moveTo>
                  <a:pt x="171" y="0"/>
                </a:moveTo>
                <a:lnTo>
                  <a:pt x="3247" y="0"/>
                </a:lnTo>
                <a:lnTo>
                  <a:pt x="3278" y="3"/>
                </a:lnTo>
                <a:lnTo>
                  <a:pt x="3307" y="10"/>
                </a:lnTo>
                <a:lnTo>
                  <a:pt x="3334" y="23"/>
                </a:lnTo>
                <a:lnTo>
                  <a:pt x="3358" y="40"/>
                </a:lnTo>
                <a:lnTo>
                  <a:pt x="3378" y="60"/>
                </a:lnTo>
                <a:lnTo>
                  <a:pt x="3394" y="84"/>
                </a:lnTo>
                <a:lnTo>
                  <a:pt x="3407" y="111"/>
                </a:lnTo>
                <a:lnTo>
                  <a:pt x="3415" y="140"/>
                </a:lnTo>
                <a:lnTo>
                  <a:pt x="3417" y="171"/>
                </a:lnTo>
                <a:lnTo>
                  <a:pt x="3417" y="1313"/>
                </a:lnTo>
                <a:lnTo>
                  <a:pt x="3415" y="1345"/>
                </a:lnTo>
                <a:lnTo>
                  <a:pt x="3407" y="1374"/>
                </a:lnTo>
                <a:lnTo>
                  <a:pt x="3394" y="1401"/>
                </a:lnTo>
                <a:lnTo>
                  <a:pt x="3378" y="1425"/>
                </a:lnTo>
                <a:lnTo>
                  <a:pt x="3358" y="1445"/>
                </a:lnTo>
                <a:lnTo>
                  <a:pt x="3334" y="1461"/>
                </a:lnTo>
                <a:lnTo>
                  <a:pt x="3307" y="1474"/>
                </a:lnTo>
                <a:lnTo>
                  <a:pt x="3278" y="1482"/>
                </a:lnTo>
                <a:lnTo>
                  <a:pt x="3247" y="1484"/>
                </a:lnTo>
                <a:lnTo>
                  <a:pt x="171" y="1484"/>
                </a:lnTo>
                <a:lnTo>
                  <a:pt x="140" y="1482"/>
                </a:lnTo>
                <a:lnTo>
                  <a:pt x="110" y="1474"/>
                </a:lnTo>
                <a:lnTo>
                  <a:pt x="84" y="1461"/>
                </a:lnTo>
                <a:lnTo>
                  <a:pt x="60" y="1445"/>
                </a:lnTo>
                <a:lnTo>
                  <a:pt x="39" y="1425"/>
                </a:lnTo>
                <a:lnTo>
                  <a:pt x="23" y="1401"/>
                </a:lnTo>
                <a:lnTo>
                  <a:pt x="10" y="1374"/>
                </a:lnTo>
                <a:lnTo>
                  <a:pt x="3" y="1345"/>
                </a:lnTo>
                <a:lnTo>
                  <a:pt x="0" y="1313"/>
                </a:lnTo>
                <a:lnTo>
                  <a:pt x="0" y="171"/>
                </a:lnTo>
                <a:lnTo>
                  <a:pt x="3" y="140"/>
                </a:lnTo>
                <a:lnTo>
                  <a:pt x="10" y="111"/>
                </a:lnTo>
                <a:lnTo>
                  <a:pt x="23" y="84"/>
                </a:lnTo>
                <a:lnTo>
                  <a:pt x="39" y="60"/>
                </a:lnTo>
                <a:lnTo>
                  <a:pt x="60" y="40"/>
                </a:lnTo>
                <a:lnTo>
                  <a:pt x="84" y="23"/>
                </a:lnTo>
                <a:lnTo>
                  <a:pt x="110" y="10"/>
                </a:lnTo>
                <a:lnTo>
                  <a:pt x="140" y="3"/>
                </a:lnTo>
                <a:lnTo>
                  <a:pt x="171"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7" name="Freeform 13"/>
          <p:cNvSpPr>
            <a:spLocks/>
          </p:cNvSpPr>
          <p:nvPr/>
        </p:nvSpPr>
        <p:spPr bwMode="auto">
          <a:xfrm rot="18899206">
            <a:off x="1115420" y="3553224"/>
            <a:ext cx="113109" cy="22623"/>
          </a:xfrm>
          <a:custGeom>
            <a:avLst/>
            <a:gdLst>
              <a:gd name="T0" fmla="*/ 57 w 569"/>
              <a:gd name="T1" fmla="*/ 0 h 114"/>
              <a:gd name="T2" fmla="*/ 513 w 569"/>
              <a:gd name="T3" fmla="*/ 0 h 114"/>
              <a:gd name="T4" fmla="*/ 532 w 569"/>
              <a:gd name="T5" fmla="*/ 3 h 114"/>
              <a:gd name="T6" fmla="*/ 547 w 569"/>
              <a:gd name="T7" fmla="*/ 10 h 114"/>
              <a:gd name="T8" fmla="*/ 560 w 569"/>
              <a:gd name="T9" fmla="*/ 23 h 114"/>
              <a:gd name="T10" fmla="*/ 567 w 569"/>
              <a:gd name="T11" fmla="*/ 38 h 114"/>
              <a:gd name="T12" fmla="*/ 569 w 569"/>
              <a:gd name="T13" fmla="*/ 57 h 114"/>
              <a:gd name="T14" fmla="*/ 567 w 569"/>
              <a:gd name="T15" fmla="*/ 76 h 114"/>
              <a:gd name="T16" fmla="*/ 560 w 569"/>
              <a:gd name="T17" fmla="*/ 92 h 114"/>
              <a:gd name="T18" fmla="*/ 547 w 569"/>
              <a:gd name="T19" fmla="*/ 104 h 114"/>
              <a:gd name="T20" fmla="*/ 532 w 569"/>
              <a:gd name="T21" fmla="*/ 112 h 114"/>
              <a:gd name="T22" fmla="*/ 513 w 569"/>
              <a:gd name="T23" fmla="*/ 114 h 114"/>
              <a:gd name="T24" fmla="*/ 57 w 569"/>
              <a:gd name="T25" fmla="*/ 114 h 114"/>
              <a:gd name="T26" fmla="*/ 38 w 569"/>
              <a:gd name="T27" fmla="*/ 112 h 114"/>
              <a:gd name="T28" fmla="*/ 22 w 569"/>
              <a:gd name="T29" fmla="*/ 104 h 114"/>
              <a:gd name="T30" fmla="*/ 10 w 569"/>
              <a:gd name="T31" fmla="*/ 92 h 114"/>
              <a:gd name="T32" fmla="*/ 2 w 569"/>
              <a:gd name="T33" fmla="*/ 76 h 114"/>
              <a:gd name="T34" fmla="*/ 0 w 569"/>
              <a:gd name="T35" fmla="*/ 57 h 114"/>
              <a:gd name="T36" fmla="*/ 2 w 569"/>
              <a:gd name="T37" fmla="*/ 38 h 114"/>
              <a:gd name="T38" fmla="*/ 10 w 569"/>
              <a:gd name="T39" fmla="*/ 23 h 114"/>
              <a:gd name="T40" fmla="*/ 22 w 569"/>
              <a:gd name="T41" fmla="*/ 10 h 114"/>
              <a:gd name="T42" fmla="*/ 38 w 569"/>
              <a:gd name="T43" fmla="*/ 3 h 114"/>
              <a:gd name="T44" fmla="*/ 57 w 569"/>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9" h="114">
                <a:moveTo>
                  <a:pt x="57" y="0"/>
                </a:moveTo>
                <a:lnTo>
                  <a:pt x="513" y="0"/>
                </a:lnTo>
                <a:lnTo>
                  <a:pt x="532" y="3"/>
                </a:lnTo>
                <a:lnTo>
                  <a:pt x="547" y="10"/>
                </a:lnTo>
                <a:lnTo>
                  <a:pt x="560" y="23"/>
                </a:lnTo>
                <a:lnTo>
                  <a:pt x="567" y="38"/>
                </a:lnTo>
                <a:lnTo>
                  <a:pt x="569" y="57"/>
                </a:lnTo>
                <a:lnTo>
                  <a:pt x="567" y="76"/>
                </a:lnTo>
                <a:lnTo>
                  <a:pt x="560" y="92"/>
                </a:lnTo>
                <a:lnTo>
                  <a:pt x="547" y="104"/>
                </a:lnTo>
                <a:lnTo>
                  <a:pt x="532" y="112"/>
                </a:lnTo>
                <a:lnTo>
                  <a:pt x="513" y="114"/>
                </a:lnTo>
                <a:lnTo>
                  <a:pt x="57" y="114"/>
                </a:lnTo>
                <a:lnTo>
                  <a:pt x="38" y="112"/>
                </a:lnTo>
                <a:lnTo>
                  <a:pt x="22" y="104"/>
                </a:lnTo>
                <a:lnTo>
                  <a:pt x="10" y="92"/>
                </a:lnTo>
                <a:lnTo>
                  <a:pt x="2" y="76"/>
                </a:lnTo>
                <a:lnTo>
                  <a:pt x="0" y="57"/>
                </a:lnTo>
                <a:lnTo>
                  <a:pt x="2" y="38"/>
                </a:lnTo>
                <a:lnTo>
                  <a:pt x="10" y="23"/>
                </a:lnTo>
                <a:lnTo>
                  <a:pt x="22" y="10"/>
                </a:lnTo>
                <a:lnTo>
                  <a:pt x="38"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8" name="Freeform 14"/>
          <p:cNvSpPr>
            <a:spLocks/>
          </p:cNvSpPr>
          <p:nvPr/>
        </p:nvSpPr>
        <p:spPr bwMode="auto">
          <a:xfrm rot="18899206">
            <a:off x="982730" y="3657175"/>
            <a:ext cx="588169" cy="22623"/>
          </a:xfrm>
          <a:custGeom>
            <a:avLst/>
            <a:gdLst>
              <a:gd name="T0" fmla="*/ 57 w 2962"/>
              <a:gd name="T1" fmla="*/ 0 h 115"/>
              <a:gd name="T2" fmla="*/ 2905 w 2962"/>
              <a:gd name="T3" fmla="*/ 0 h 115"/>
              <a:gd name="T4" fmla="*/ 2924 w 2962"/>
              <a:gd name="T5" fmla="*/ 3 h 115"/>
              <a:gd name="T6" fmla="*/ 2939 w 2962"/>
              <a:gd name="T7" fmla="*/ 10 h 115"/>
              <a:gd name="T8" fmla="*/ 2952 w 2962"/>
              <a:gd name="T9" fmla="*/ 22 h 115"/>
              <a:gd name="T10" fmla="*/ 2959 w 2962"/>
              <a:gd name="T11" fmla="*/ 38 h 115"/>
              <a:gd name="T12" fmla="*/ 2962 w 2962"/>
              <a:gd name="T13" fmla="*/ 58 h 115"/>
              <a:gd name="T14" fmla="*/ 2959 w 2962"/>
              <a:gd name="T15" fmla="*/ 76 h 115"/>
              <a:gd name="T16" fmla="*/ 2952 w 2962"/>
              <a:gd name="T17" fmla="*/ 92 h 115"/>
              <a:gd name="T18" fmla="*/ 2939 w 2962"/>
              <a:gd name="T19" fmla="*/ 104 h 115"/>
              <a:gd name="T20" fmla="*/ 2924 w 2962"/>
              <a:gd name="T21" fmla="*/ 112 h 115"/>
              <a:gd name="T22" fmla="*/ 2905 w 2962"/>
              <a:gd name="T23" fmla="*/ 115 h 115"/>
              <a:gd name="T24" fmla="*/ 57 w 2962"/>
              <a:gd name="T25" fmla="*/ 115 h 115"/>
              <a:gd name="T26" fmla="*/ 37 w 2962"/>
              <a:gd name="T27" fmla="*/ 112 h 115"/>
              <a:gd name="T28" fmla="*/ 22 w 2962"/>
              <a:gd name="T29" fmla="*/ 104 h 115"/>
              <a:gd name="T30" fmla="*/ 10 w 2962"/>
              <a:gd name="T31" fmla="*/ 92 h 115"/>
              <a:gd name="T32" fmla="*/ 2 w 2962"/>
              <a:gd name="T33" fmla="*/ 76 h 115"/>
              <a:gd name="T34" fmla="*/ 0 w 2962"/>
              <a:gd name="T35" fmla="*/ 58 h 115"/>
              <a:gd name="T36" fmla="*/ 2 w 2962"/>
              <a:gd name="T37" fmla="*/ 38 h 115"/>
              <a:gd name="T38" fmla="*/ 10 w 2962"/>
              <a:gd name="T39" fmla="*/ 22 h 115"/>
              <a:gd name="T40" fmla="*/ 22 w 2962"/>
              <a:gd name="T41" fmla="*/ 10 h 115"/>
              <a:gd name="T42" fmla="*/ 37 w 2962"/>
              <a:gd name="T43" fmla="*/ 3 h 115"/>
              <a:gd name="T44" fmla="*/ 57 w 2962"/>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5">
                <a:moveTo>
                  <a:pt x="57" y="0"/>
                </a:moveTo>
                <a:lnTo>
                  <a:pt x="2905" y="0"/>
                </a:lnTo>
                <a:lnTo>
                  <a:pt x="2924" y="3"/>
                </a:lnTo>
                <a:lnTo>
                  <a:pt x="2939" y="10"/>
                </a:lnTo>
                <a:lnTo>
                  <a:pt x="2952" y="22"/>
                </a:lnTo>
                <a:lnTo>
                  <a:pt x="2959" y="38"/>
                </a:lnTo>
                <a:lnTo>
                  <a:pt x="2962" y="58"/>
                </a:lnTo>
                <a:lnTo>
                  <a:pt x="2959" y="76"/>
                </a:lnTo>
                <a:lnTo>
                  <a:pt x="2952" y="92"/>
                </a:lnTo>
                <a:lnTo>
                  <a:pt x="2939" y="104"/>
                </a:lnTo>
                <a:lnTo>
                  <a:pt x="2924" y="112"/>
                </a:lnTo>
                <a:lnTo>
                  <a:pt x="2905" y="115"/>
                </a:lnTo>
                <a:lnTo>
                  <a:pt x="57" y="115"/>
                </a:lnTo>
                <a:lnTo>
                  <a:pt x="37" y="112"/>
                </a:lnTo>
                <a:lnTo>
                  <a:pt x="22" y="104"/>
                </a:lnTo>
                <a:lnTo>
                  <a:pt x="10" y="92"/>
                </a:lnTo>
                <a:lnTo>
                  <a:pt x="2" y="76"/>
                </a:lnTo>
                <a:lnTo>
                  <a:pt x="0" y="58"/>
                </a:lnTo>
                <a:lnTo>
                  <a:pt x="2" y="38"/>
                </a:lnTo>
                <a:lnTo>
                  <a:pt x="10" y="22"/>
                </a:lnTo>
                <a:lnTo>
                  <a:pt x="22" y="10"/>
                </a:lnTo>
                <a:lnTo>
                  <a:pt x="37"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9" name="Freeform 15"/>
          <p:cNvSpPr>
            <a:spLocks/>
          </p:cNvSpPr>
          <p:nvPr/>
        </p:nvSpPr>
        <p:spPr bwMode="auto">
          <a:xfrm rot="18899206">
            <a:off x="950732" y="3625189"/>
            <a:ext cx="588169" cy="22623"/>
          </a:xfrm>
          <a:custGeom>
            <a:avLst/>
            <a:gdLst>
              <a:gd name="T0" fmla="*/ 57 w 2962"/>
              <a:gd name="T1" fmla="*/ 0 h 114"/>
              <a:gd name="T2" fmla="*/ 2905 w 2962"/>
              <a:gd name="T3" fmla="*/ 0 h 114"/>
              <a:gd name="T4" fmla="*/ 2924 w 2962"/>
              <a:gd name="T5" fmla="*/ 2 h 114"/>
              <a:gd name="T6" fmla="*/ 2939 w 2962"/>
              <a:gd name="T7" fmla="*/ 10 h 114"/>
              <a:gd name="T8" fmla="*/ 2952 w 2962"/>
              <a:gd name="T9" fmla="*/ 22 h 114"/>
              <a:gd name="T10" fmla="*/ 2959 w 2962"/>
              <a:gd name="T11" fmla="*/ 37 h 114"/>
              <a:gd name="T12" fmla="*/ 2962 w 2962"/>
              <a:gd name="T13" fmla="*/ 57 h 114"/>
              <a:gd name="T14" fmla="*/ 2959 w 2962"/>
              <a:gd name="T15" fmla="*/ 76 h 114"/>
              <a:gd name="T16" fmla="*/ 2952 w 2962"/>
              <a:gd name="T17" fmla="*/ 91 h 114"/>
              <a:gd name="T18" fmla="*/ 2939 w 2962"/>
              <a:gd name="T19" fmla="*/ 104 h 114"/>
              <a:gd name="T20" fmla="*/ 2924 w 2962"/>
              <a:gd name="T21" fmla="*/ 111 h 114"/>
              <a:gd name="T22" fmla="*/ 2905 w 2962"/>
              <a:gd name="T23" fmla="*/ 114 h 114"/>
              <a:gd name="T24" fmla="*/ 57 w 2962"/>
              <a:gd name="T25" fmla="*/ 114 h 114"/>
              <a:gd name="T26" fmla="*/ 37 w 2962"/>
              <a:gd name="T27" fmla="*/ 111 h 114"/>
              <a:gd name="T28" fmla="*/ 22 w 2962"/>
              <a:gd name="T29" fmla="*/ 104 h 114"/>
              <a:gd name="T30" fmla="*/ 10 w 2962"/>
              <a:gd name="T31" fmla="*/ 91 h 114"/>
              <a:gd name="T32" fmla="*/ 2 w 2962"/>
              <a:gd name="T33" fmla="*/ 76 h 114"/>
              <a:gd name="T34" fmla="*/ 0 w 2962"/>
              <a:gd name="T35" fmla="*/ 57 h 114"/>
              <a:gd name="T36" fmla="*/ 2 w 2962"/>
              <a:gd name="T37" fmla="*/ 37 h 114"/>
              <a:gd name="T38" fmla="*/ 10 w 2962"/>
              <a:gd name="T39" fmla="*/ 22 h 114"/>
              <a:gd name="T40" fmla="*/ 22 w 2962"/>
              <a:gd name="T41" fmla="*/ 10 h 114"/>
              <a:gd name="T42" fmla="*/ 37 w 2962"/>
              <a:gd name="T43" fmla="*/ 2 h 114"/>
              <a:gd name="T44" fmla="*/ 57 w 2962"/>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4">
                <a:moveTo>
                  <a:pt x="57" y="0"/>
                </a:moveTo>
                <a:lnTo>
                  <a:pt x="2905" y="0"/>
                </a:lnTo>
                <a:lnTo>
                  <a:pt x="2924" y="2"/>
                </a:lnTo>
                <a:lnTo>
                  <a:pt x="2939" y="10"/>
                </a:lnTo>
                <a:lnTo>
                  <a:pt x="2952" y="22"/>
                </a:lnTo>
                <a:lnTo>
                  <a:pt x="2959" y="37"/>
                </a:lnTo>
                <a:lnTo>
                  <a:pt x="2962" y="57"/>
                </a:lnTo>
                <a:lnTo>
                  <a:pt x="2959" y="76"/>
                </a:lnTo>
                <a:lnTo>
                  <a:pt x="2952" y="91"/>
                </a:lnTo>
                <a:lnTo>
                  <a:pt x="2939" y="104"/>
                </a:lnTo>
                <a:lnTo>
                  <a:pt x="2924" y="111"/>
                </a:lnTo>
                <a:lnTo>
                  <a:pt x="2905" y="114"/>
                </a:lnTo>
                <a:lnTo>
                  <a:pt x="57" y="114"/>
                </a:lnTo>
                <a:lnTo>
                  <a:pt x="37" y="111"/>
                </a:lnTo>
                <a:lnTo>
                  <a:pt x="22" y="104"/>
                </a:lnTo>
                <a:lnTo>
                  <a:pt x="10" y="91"/>
                </a:lnTo>
                <a:lnTo>
                  <a:pt x="2" y="76"/>
                </a:lnTo>
                <a:lnTo>
                  <a:pt x="0" y="57"/>
                </a:lnTo>
                <a:lnTo>
                  <a:pt x="2" y="37"/>
                </a:lnTo>
                <a:lnTo>
                  <a:pt x="10" y="22"/>
                </a:lnTo>
                <a:lnTo>
                  <a:pt x="22" y="10"/>
                </a:lnTo>
                <a:lnTo>
                  <a:pt x="37" y="2"/>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0" name="Freeform 88"/>
          <p:cNvSpPr>
            <a:spLocks noEditPoints="1"/>
          </p:cNvSpPr>
          <p:nvPr/>
        </p:nvSpPr>
        <p:spPr bwMode="auto">
          <a:xfrm>
            <a:off x="3441523" y="5338821"/>
            <a:ext cx="117919" cy="195663"/>
          </a:xfrm>
          <a:custGeom>
            <a:avLst/>
            <a:gdLst>
              <a:gd name="T0" fmla="*/ 369 w 813"/>
              <a:gd name="T1" fmla="*/ 201 h 1349"/>
              <a:gd name="T2" fmla="*/ 301 w 813"/>
              <a:gd name="T3" fmla="*/ 226 h 1349"/>
              <a:gd name="T4" fmla="*/ 246 w 813"/>
              <a:gd name="T5" fmla="*/ 272 h 1349"/>
              <a:gd name="T6" fmla="*/ 210 w 813"/>
              <a:gd name="T7" fmla="*/ 334 h 1349"/>
              <a:gd name="T8" fmla="*/ 196 w 813"/>
              <a:gd name="T9" fmla="*/ 407 h 1349"/>
              <a:gd name="T10" fmla="*/ 207 w 813"/>
              <a:gd name="T11" fmla="*/ 475 h 1349"/>
              <a:gd name="T12" fmla="*/ 240 w 813"/>
              <a:gd name="T13" fmla="*/ 534 h 1349"/>
              <a:gd name="T14" fmla="*/ 284 w 813"/>
              <a:gd name="T15" fmla="*/ 584 h 1349"/>
              <a:gd name="T16" fmla="*/ 313 w 813"/>
              <a:gd name="T17" fmla="*/ 638 h 1349"/>
              <a:gd name="T18" fmla="*/ 324 w 813"/>
              <a:gd name="T19" fmla="*/ 701 h 1349"/>
              <a:gd name="T20" fmla="*/ 327 w 813"/>
              <a:gd name="T21" fmla="*/ 1092 h 1349"/>
              <a:gd name="T22" fmla="*/ 348 w 813"/>
              <a:gd name="T23" fmla="*/ 1128 h 1349"/>
              <a:gd name="T24" fmla="*/ 385 w 813"/>
              <a:gd name="T25" fmla="*/ 1149 h 1349"/>
              <a:gd name="T26" fmla="*/ 428 w 813"/>
              <a:gd name="T27" fmla="*/ 1149 h 1349"/>
              <a:gd name="T28" fmla="*/ 464 w 813"/>
              <a:gd name="T29" fmla="*/ 1128 h 1349"/>
              <a:gd name="T30" fmla="*/ 487 w 813"/>
              <a:gd name="T31" fmla="*/ 1092 h 1349"/>
              <a:gd name="T32" fmla="*/ 489 w 813"/>
              <a:gd name="T33" fmla="*/ 701 h 1349"/>
              <a:gd name="T34" fmla="*/ 499 w 813"/>
              <a:gd name="T35" fmla="*/ 638 h 1349"/>
              <a:gd name="T36" fmla="*/ 529 w 813"/>
              <a:gd name="T37" fmla="*/ 584 h 1349"/>
              <a:gd name="T38" fmla="*/ 574 w 813"/>
              <a:gd name="T39" fmla="*/ 534 h 1349"/>
              <a:gd name="T40" fmla="*/ 605 w 813"/>
              <a:gd name="T41" fmla="*/ 475 h 1349"/>
              <a:gd name="T42" fmla="*/ 616 w 813"/>
              <a:gd name="T43" fmla="*/ 407 h 1349"/>
              <a:gd name="T44" fmla="*/ 604 w 813"/>
              <a:gd name="T45" fmla="*/ 334 h 1349"/>
              <a:gd name="T46" fmla="*/ 566 w 813"/>
              <a:gd name="T47" fmla="*/ 272 h 1349"/>
              <a:gd name="T48" fmla="*/ 512 w 813"/>
              <a:gd name="T49" fmla="*/ 226 h 1349"/>
              <a:gd name="T50" fmla="*/ 445 w 813"/>
              <a:gd name="T51" fmla="*/ 201 h 1349"/>
              <a:gd name="T52" fmla="*/ 406 w 813"/>
              <a:gd name="T53" fmla="*/ 0 h 1349"/>
              <a:gd name="T54" fmla="*/ 514 w 813"/>
              <a:gd name="T55" fmla="*/ 15 h 1349"/>
              <a:gd name="T56" fmla="*/ 611 w 813"/>
              <a:gd name="T57" fmla="*/ 56 h 1349"/>
              <a:gd name="T58" fmla="*/ 694 w 813"/>
              <a:gd name="T59" fmla="*/ 119 h 1349"/>
              <a:gd name="T60" fmla="*/ 757 w 813"/>
              <a:gd name="T61" fmla="*/ 203 h 1349"/>
              <a:gd name="T62" fmla="*/ 798 w 813"/>
              <a:gd name="T63" fmla="*/ 299 h 1349"/>
              <a:gd name="T64" fmla="*/ 813 w 813"/>
              <a:gd name="T65" fmla="*/ 407 h 1349"/>
              <a:gd name="T66" fmla="*/ 802 w 813"/>
              <a:gd name="T67" fmla="*/ 501 h 1349"/>
              <a:gd name="T68" fmla="*/ 770 w 813"/>
              <a:gd name="T69" fmla="*/ 589 h 1349"/>
              <a:gd name="T70" fmla="*/ 719 w 813"/>
              <a:gd name="T71" fmla="*/ 668 h 1349"/>
              <a:gd name="T72" fmla="*/ 687 w 813"/>
              <a:gd name="T73" fmla="*/ 1069 h 1349"/>
              <a:gd name="T74" fmla="*/ 672 w 813"/>
              <a:gd name="T75" fmla="*/ 1158 h 1349"/>
              <a:gd name="T76" fmla="*/ 632 w 813"/>
              <a:gd name="T77" fmla="*/ 1235 h 1349"/>
              <a:gd name="T78" fmla="*/ 571 w 813"/>
              <a:gd name="T79" fmla="*/ 1295 h 1349"/>
              <a:gd name="T80" fmla="*/ 494 w 813"/>
              <a:gd name="T81" fmla="*/ 1335 h 1349"/>
              <a:gd name="T82" fmla="*/ 406 w 813"/>
              <a:gd name="T83" fmla="*/ 1349 h 1349"/>
              <a:gd name="T84" fmla="*/ 318 w 813"/>
              <a:gd name="T85" fmla="*/ 1335 h 1349"/>
              <a:gd name="T86" fmla="*/ 241 w 813"/>
              <a:gd name="T87" fmla="*/ 1295 h 1349"/>
              <a:gd name="T88" fmla="*/ 181 w 813"/>
              <a:gd name="T89" fmla="*/ 1235 h 1349"/>
              <a:gd name="T90" fmla="*/ 142 w 813"/>
              <a:gd name="T91" fmla="*/ 1158 h 1349"/>
              <a:gd name="T92" fmla="*/ 127 w 813"/>
              <a:gd name="T93" fmla="*/ 1069 h 1349"/>
              <a:gd name="T94" fmla="*/ 95 w 813"/>
              <a:gd name="T95" fmla="*/ 668 h 1349"/>
              <a:gd name="T96" fmla="*/ 44 w 813"/>
              <a:gd name="T97" fmla="*/ 589 h 1349"/>
              <a:gd name="T98" fmla="*/ 11 w 813"/>
              <a:gd name="T99" fmla="*/ 501 h 1349"/>
              <a:gd name="T100" fmla="*/ 0 w 813"/>
              <a:gd name="T101" fmla="*/ 407 h 1349"/>
              <a:gd name="T102" fmla="*/ 15 w 813"/>
              <a:gd name="T103" fmla="*/ 299 h 1349"/>
              <a:gd name="T104" fmla="*/ 56 w 813"/>
              <a:gd name="T105" fmla="*/ 203 h 1349"/>
              <a:gd name="T106" fmla="*/ 119 w 813"/>
              <a:gd name="T107" fmla="*/ 119 h 1349"/>
              <a:gd name="T108" fmla="*/ 201 w 813"/>
              <a:gd name="T109" fmla="*/ 56 h 1349"/>
              <a:gd name="T110" fmla="*/ 298 w 813"/>
              <a:gd name="T111" fmla="*/ 15 h 1349"/>
              <a:gd name="T112" fmla="*/ 406 w 813"/>
              <a:gd name="T113" fmla="*/ 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3" h="1349">
                <a:moveTo>
                  <a:pt x="406" y="198"/>
                </a:moveTo>
                <a:lnTo>
                  <a:pt x="369" y="201"/>
                </a:lnTo>
                <a:lnTo>
                  <a:pt x="333" y="210"/>
                </a:lnTo>
                <a:lnTo>
                  <a:pt x="301" y="226"/>
                </a:lnTo>
                <a:lnTo>
                  <a:pt x="272" y="247"/>
                </a:lnTo>
                <a:lnTo>
                  <a:pt x="246" y="272"/>
                </a:lnTo>
                <a:lnTo>
                  <a:pt x="226" y="302"/>
                </a:lnTo>
                <a:lnTo>
                  <a:pt x="210" y="334"/>
                </a:lnTo>
                <a:lnTo>
                  <a:pt x="200" y="369"/>
                </a:lnTo>
                <a:lnTo>
                  <a:pt x="196" y="407"/>
                </a:lnTo>
                <a:lnTo>
                  <a:pt x="200" y="441"/>
                </a:lnTo>
                <a:lnTo>
                  <a:pt x="207" y="475"/>
                </a:lnTo>
                <a:lnTo>
                  <a:pt x="221" y="506"/>
                </a:lnTo>
                <a:lnTo>
                  <a:pt x="240" y="534"/>
                </a:lnTo>
                <a:lnTo>
                  <a:pt x="262" y="560"/>
                </a:lnTo>
                <a:lnTo>
                  <a:pt x="284" y="584"/>
                </a:lnTo>
                <a:lnTo>
                  <a:pt x="301" y="610"/>
                </a:lnTo>
                <a:lnTo>
                  <a:pt x="313" y="638"/>
                </a:lnTo>
                <a:lnTo>
                  <a:pt x="322" y="668"/>
                </a:lnTo>
                <a:lnTo>
                  <a:pt x="324" y="701"/>
                </a:lnTo>
                <a:lnTo>
                  <a:pt x="324" y="1069"/>
                </a:lnTo>
                <a:lnTo>
                  <a:pt x="327" y="1092"/>
                </a:lnTo>
                <a:lnTo>
                  <a:pt x="335" y="1112"/>
                </a:lnTo>
                <a:lnTo>
                  <a:pt x="348" y="1128"/>
                </a:lnTo>
                <a:lnTo>
                  <a:pt x="365" y="1141"/>
                </a:lnTo>
                <a:lnTo>
                  <a:pt x="385" y="1149"/>
                </a:lnTo>
                <a:lnTo>
                  <a:pt x="406" y="1153"/>
                </a:lnTo>
                <a:lnTo>
                  <a:pt x="428" y="1149"/>
                </a:lnTo>
                <a:lnTo>
                  <a:pt x="448" y="1141"/>
                </a:lnTo>
                <a:lnTo>
                  <a:pt x="464" y="1128"/>
                </a:lnTo>
                <a:lnTo>
                  <a:pt x="478" y="1112"/>
                </a:lnTo>
                <a:lnTo>
                  <a:pt x="487" y="1092"/>
                </a:lnTo>
                <a:lnTo>
                  <a:pt x="489" y="1069"/>
                </a:lnTo>
                <a:lnTo>
                  <a:pt x="489" y="701"/>
                </a:lnTo>
                <a:lnTo>
                  <a:pt x="492" y="668"/>
                </a:lnTo>
                <a:lnTo>
                  <a:pt x="499" y="638"/>
                </a:lnTo>
                <a:lnTo>
                  <a:pt x="512" y="610"/>
                </a:lnTo>
                <a:lnTo>
                  <a:pt x="529" y="584"/>
                </a:lnTo>
                <a:lnTo>
                  <a:pt x="550" y="560"/>
                </a:lnTo>
                <a:lnTo>
                  <a:pt x="574" y="534"/>
                </a:lnTo>
                <a:lnTo>
                  <a:pt x="592" y="506"/>
                </a:lnTo>
                <a:lnTo>
                  <a:pt x="605" y="475"/>
                </a:lnTo>
                <a:lnTo>
                  <a:pt x="613" y="441"/>
                </a:lnTo>
                <a:lnTo>
                  <a:pt x="616" y="407"/>
                </a:lnTo>
                <a:lnTo>
                  <a:pt x="612" y="369"/>
                </a:lnTo>
                <a:lnTo>
                  <a:pt x="604" y="334"/>
                </a:lnTo>
                <a:lnTo>
                  <a:pt x="587" y="302"/>
                </a:lnTo>
                <a:lnTo>
                  <a:pt x="566" y="272"/>
                </a:lnTo>
                <a:lnTo>
                  <a:pt x="541" y="247"/>
                </a:lnTo>
                <a:lnTo>
                  <a:pt x="512" y="226"/>
                </a:lnTo>
                <a:lnTo>
                  <a:pt x="479" y="210"/>
                </a:lnTo>
                <a:lnTo>
                  <a:pt x="445" y="201"/>
                </a:lnTo>
                <a:lnTo>
                  <a:pt x="406" y="198"/>
                </a:lnTo>
                <a:close/>
                <a:moveTo>
                  <a:pt x="406" y="0"/>
                </a:moveTo>
                <a:lnTo>
                  <a:pt x="462" y="4"/>
                </a:lnTo>
                <a:lnTo>
                  <a:pt x="514" y="15"/>
                </a:lnTo>
                <a:lnTo>
                  <a:pt x="565" y="32"/>
                </a:lnTo>
                <a:lnTo>
                  <a:pt x="611" y="56"/>
                </a:lnTo>
                <a:lnTo>
                  <a:pt x="654" y="86"/>
                </a:lnTo>
                <a:lnTo>
                  <a:pt x="694" y="119"/>
                </a:lnTo>
                <a:lnTo>
                  <a:pt x="728" y="159"/>
                </a:lnTo>
                <a:lnTo>
                  <a:pt x="757" y="203"/>
                </a:lnTo>
                <a:lnTo>
                  <a:pt x="781" y="249"/>
                </a:lnTo>
                <a:lnTo>
                  <a:pt x="798" y="299"/>
                </a:lnTo>
                <a:lnTo>
                  <a:pt x="810" y="352"/>
                </a:lnTo>
                <a:lnTo>
                  <a:pt x="813" y="407"/>
                </a:lnTo>
                <a:lnTo>
                  <a:pt x="811" y="455"/>
                </a:lnTo>
                <a:lnTo>
                  <a:pt x="802" y="501"/>
                </a:lnTo>
                <a:lnTo>
                  <a:pt x="789" y="547"/>
                </a:lnTo>
                <a:lnTo>
                  <a:pt x="770" y="589"/>
                </a:lnTo>
                <a:lnTo>
                  <a:pt x="746" y="630"/>
                </a:lnTo>
                <a:lnTo>
                  <a:pt x="719" y="668"/>
                </a:lnTo>
                <a:lnTo>
                  <a:pt x="687" y="703"/>
                </a:lnTo>
                <a:lnTo>
                  <a:pt x="687" y="1069"/>
                </a:lnTo>
                <a:lnTo>
                  <a:pt x="683" y="1115"/>
                </a:lnTo>
                <a:lnTo>
                  <a:pt x="672" y="1158"/>
                </a:lnTo>
                <a:lnTo>
                  <a:pt x="654" y="1199"/>
                </a:lnTo>
                <a:lnTo>
                  <a:pt x="632" y="1235"/>
                </a:lnTo>
                <a:lnTo>
                  <a:pt x="605" y="1267"/>
                </a:lnTo>
                <a:lnTo>
                  <a:pt x="571" y="1295"/>
                </a:lnTo>
                <a:lnTo>
                  <a:pt x="535" y="1318"/>
                </a:lnTo>
                <a:lnTo>
                  <a:pt x="494" y="1335"/>
                </a:lnTo>
                <a:lnTo>
                  <a:pt x="452" y="1346"/>
                </a:lnTo>
                <a:lnTo>
                  <a:pt x="406" y="1349"/>
                </a:lnTo>
                <a:lnTo>
                  <a:pt x="361" y="1346"/>
                </a:lnTo>
                <a:lnTo>
                  <a:pt x="318" y="1335"/>
                </a:lnTo>
                <a:lnTo>
                  <a:pt x="278" y="1318"/>
                </a:lnTo>
                <a:lnTo>
                  <a:pt x="241" y="1295"/>
                </a:lnTo>
                <a:lnTo>
                  <a:pt x="209" y="1267"/>
                </a:lnTo>
                <a:lnTo>
                  <a:pt x="181" y="1235"/>
                </a:lnTo>
                <a:lnTo>
                  <a:pt x="158" y="1199"/>
                </a:lnTo>
                <a:lnTo>
                  <a:pt x="142" y="1158"/>
                </a:lnTo>
                <a:lnTo>
                  <a:pt x="131" y="1115"/>
                </a:lnTo>
                <a:lnTo>
                  <a:pt x="127" y="1069"/>
                </a:lnTo>
                <a:lnTo>
                  <a:pt x="127" y="703"/>
                </a:lnTo>
                <a:lnTo>
                  <a:pt x="95" y="668"/>
                </a:lnTo>
                <a:lnTo>
                  <a:pt x="66" y="630"/>
                </a:lnTo>
                <a:lnTo>
                  <a:pt x="44" y="589"/>
                </a:lnTo>
                <a:lnTo>
                  <a:pt x="25" y="547"/>
                </a:lnTo>
                <a:lnTo>
                  <a:pt x="11" y="501"/>
                </a:lnTo>
                <a:lnTo>
                  <a:pt x="3" y="455"/>
                </a:lnTo>
                <a:lnTo>
                  <a:pt x="0" y="407"/>
                </a:lnTo>
                <a:lnTo>
                  <a:pt x="4" y="352"/>
                </a:lnTo>
                <a:lnTo>
                  <a:pt x="15" y="299"/>
                </a:lnTo>
                <a:lnTo>
                  <a:pt x="32" y="249"/>
                </a:lnTo>
                <a:lnTo>
                  <a:pt x="56" y="203"/>
                </a:lnTo>
                <a:lnTo>
                  <a:pt x="85" y="159"/>
                </a:lnTo>
                <a:lnTo>
                  <a:pt x="119" y="119"/>
                </a:lnTo>
                <a:lnTo>
                  <a:pt x="158" y="86"/>
                </a:lnTo>
                <a:lnTo>
                  <a:pt x="201" y="56"/>
                </a:lnTo>
                <a:lnTo>
                  <a:pt x="248" y="32"/>
                </a:lnTo>
                <a:lnTo>
                  <a:pt x="298" y="15"/>
                </a:lnTo>
                <a:lnTo>
                  <a:pt x="352" y="4"/>
                </a:lnTo>
                <a:lnTo>
                  <a:pt x="406" y="0"/>
                </a:lnTo>
                <a:close/>
              </a:path>
            </a:pathLst>
          </a:custGeom>
          <a:solidFill>
            <a:schemeClr val="bg1"/>
          </a:solidFill>
          <a:ln w="1905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21" name="Freeform 89"/>
          <p:cNvSpPr>
            <a:spLocks noEditPoints="1"/>
          </p:cNvSpPr>
          <p:nvPr/>
        </p:nvSpPr>
        <p:spPr bwMode="auto">
          <a:xfrm>
            <a:off x="3284733" y="5017700"/>
            <a:ext cx="431499" cy="594381"/>
          </a:xfrm>
          <a:custGeom>
            <a:avLst/>
            <a:gdLst>
              <a:gd name="T0" fmla="*/ 246 w 2975"/>
              <a:gd name="T1" fmla="*/ 1890 h 4098"/>
              <a:gd name="T2" fmla="*/ 201 w 2975"/>
              <a:gd name="T3" fmla="*/ 1950 h 4098"/>
              <a:gd name="T4" fmla="*/ 201 w 2975"/>
              <a:gd name="T5" fmla="*/ 3829 h 4098"/>
              <a:gd name="T6" fmla="*/ 246 w 2975"/>
              <a:gd name="T7" fmla="*/ 3888 h 4098"/>
              <a:gd name="T8" fmla="*/ 2680 w 2975"/>
              <a:gd name="T9" fmla="*/ 3901 h 4098"/>
              <a:gd name="T10" fmla="*/ 2750 w 2975"/>
              <a:gd name="T11" fmla="*/ 3872 h 4098"/>
              <a:gd name="T12" fmla="*/ 2778 w 2975"/>
              <a:gd name="T13" fmla="*/ 3802 h 4098"/>
              <a:gd name="T14" fmla="*/ 2765 w 2975"/>
              <a:gd name="T15" fmla="*/ 1926 h 4098"/>
              <a:gd name="T16" fmla="*/ 2706 w 2975"/>
              <a:gd name="T17" fmla="*/ 1880 h 4098"/>
              <a:gd name="T18" fmla="*/ 1487 w 2975"/>
              <a:gd name="T19" fmla="*/ 197 h 4098"/>
              <a:gd name="T20" fmla="*/ 1280 w 2975"/>
              <a:gd name="T21" fmla="*/ 228 h 4098"/>
              <a:gd name="T22" fmla="*/ 1096 w 2975"/>
              <a:gd name="T23" fmla="*/ 317 h 4098"/>
              <a:gd name="T24" fmla="*/ 947 w 2975"/>
              <a:gd name="T25" fmla="*/ 452 h 4098"/>
              <a:gd name="T26" fmla="*/ 843 w 2975"/>
              <a:gd name="T27" fmla="*/ 625 h 4098"/>
              <a:gd name="T28" fmla="*/ 791 w 2975"/>
              <a:gd name="T29" fmla="*/ 826 h 4098"/>
              <a:gd name="T30" fmla="*/ 2187 w 2975"/>
              <a:gd name="T31" fmla="*/ 1680 h 4098"/>
              <a:gd name="T32" fmla="*/ 2174 w 2975"/>
              <a:gd name="T33" fmla="*/ 756 h 4098"/>
              <a:gd name="T34" fmla="*/ 2103 w 2975"/>
              <a:gd name="T35" fmla="*/ 564 h 4098"/>
              <a:gd name="T36" fmla="*/ 1983 w 2975"/>
              <a:gd name="T37" fmla="*/ 402 h 4098"/>
              <a:gd name="T38" fmla="*/ 1821 w 2975"/>
              <a:gd name="T39" fmla="*/ 282 h 4098"/>
              <a:gd name="T40" fmla="*/ 1629 w 2975"/>
              <a:gd name="T41" fmla="*/ 211 h 4098"/>
              <a:gd name="T42" fmla="*/ 1487 w 2975"/>
              <a:gd name="T43" fmla="*/ 0 h 4098"/>
              <a:gd name="T44" fmla="*/ 1726 w 2975"/>
              <a:gd name="T45" fmla="*/ 32 h 4098"/>
              <a:gd name="T46" fmla="*/ 1940 w 2975"/>
              <a:gd name="T47" fmla="*/ 123 h 4098"/>
              <a:gd name="T48" fmla="*/ 2122 w 2975"/>
              <a:gd name="T49" fmla="*/ 263 h 4098"/>
              <a:gd name="T50" fmla="*/ 2262 w 2975"/>
              <a:gd name="T51" fmla="*/ 445 h 4098"/>
              <a:gd name="T52" fmla="*/ 2352 w 2975"/>
              <a:gd name="T53" fmla="*/ 659 h 4098"/>
              <a:gd name="T54" fmla="*/ 2385 w 2975"/>
              <a:gd name="T55" fmla="*/ 897 h 4098"/>
              <a:gd name="T56" fmla="*/ 2727 w 2975"/>
              <a:gd name="T57" fmla="*/ 1684 h 4098"/>
              <a:gd name="T58" fmla="*/ 2854 w 2975"/>
              <a:gd name="T59" fmla="*/ 1737 h 4098"/>
              <a:gd name="T60" fmla="*/ 2942 w 2975"/>
              <a:gd name="T61" fmla="*/ 1839 h 4098"/>
              <a:gd name="T62" fmla="*/ 2975 w 2975"/>
              <a:gd name="T63" fmla="*/ 1976 h 4098"/>
              <a:gd name="T64" fmla="*/ 2960 w 2975"/>
              <a:gd name="T65" fmla="*/ 3896 h 4098"/>
              <a:gd name="T66" fmla="*/ 2889 w 2975"/>
              <a:gd name="T67" fmla="*/ 4011 h 4098"/>
              <a:gd name="T68" fmla="*/ 2773 w 2975"/>
              <a:gd name="T69" fmla="*/ 4083 h 4098"/>
              <a:gd name="T70" fmla="*/ 295 w 2975"/>
              <a:gd name="T71" fmla="*/ 4098 h 4098"/>
              <a:gd name="T72" fmla="*/ 160 w 2975"/>
              <a:gd name="T73" fmla="*/ 4064 h 4098"/>
              <a:gd name="T74" fmla="*/ 57 w 2975"/>
              <a:gd name="T75" fmla="*/ 3978 h 4098"/>
              <a:gd name="T76" fmla="*/ 3 w 2975"/>
              <a:gd name="T77" fmla="*/ 3851 h 4098"/>
              <a:gd name="T78" fmla="*/ 3 w 2975"/>
              <a:gd name="T79" fmla="*/ 1927 h 4098"/>
              <a:gd name="T80" fmla="*/ 57 w 2975"/>
              <a:gd name="T81" fmla="*/ 1801 h 4098"/>
              <a:gd name="T82" fmla="*/ 160 w 2975"/>
              <a:gd name="T83" fmla="*/ 1712 h 4098"/>
              <a:gd name="T84" fmla="*/ 295 w 2975"/>
              <a:gd name="T85" fmla="*/ 1680 h 4098"/>
              <a:gd name="T86" fmla="*/ 594 w 2975"/>
              <a:gd name="T87" fmla="*/ 816 h 4098"/>
              <a:gd name="T88" fmla="*/ 647 w 2975"/>
              <a:gd name="T89" fmla="*/ 585 h 4098"/>
              <a:gd name="T90" fmla="*/ 755 w 2975"/>
              <a:gd name="T91" fmla="*/ 380 h 4098"/>
              <a:gd name="T92" fmla="*/ 910 w 2975"/>
              <a:gd name="T93" fmla="*/ 211 h 4098"/>
              <a:gd name="T94" fmla="*/ 1103 w 2975"/>
              <a:gd name="T95" fmla="*/ 87 h 4098"/>
              <a:gd name="T96" fmla="*/ 1327 w 2975"/>
              <a:gd name="T97" fmla="*/ 15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5" h="4098">
                <a:moveTo>
                  <a:pt x="295" y="1876"/>
                </a:moveTo>
                <a:lnTo>
                  <a:pt x="269" y="1880"/>
                </a:lnTo>
                <a:lnTo>
                  <a:pt x="246" y="1890"/>
                </a:lnTo>
                <a:lnTo>
                  <a:pt x="226" y="1906"/>
                </a:lnTo>
                <a:lnTo>
                  <a:pt x="211" y="1926"/>
                </a:lnTo>
                <a:lnTo>
                  <a:pt x="201" y="1950"/>
                </a:lnTo>
                <a:lnTo>
                  <a:pt x="197" y="1976"/>
                </a:lnTo>
                <a:lnTo>
                  <a:pt x="197" y="3802"/>
                </a:lnTo>
                <a:lnTo>
                  <a:pt x="201" y="3829"/>
                </a:lnTo>
                <a:lnTo>
                  <a:pt x="211" y="3852"/>
                </a:lnTo>
                <a:lnTo>
                  <a:pt x="226" y="3872"/>
                </a:lnTo>
                <a:lnTo>
                  <a:pt x="246" y="3888"/>
                </a:lnTo>
                <a:lnTo>
                  <a:pt x="269" y="3898"/>
                </a:lnTo>
                <a:lnTo>
                  <a:pt x="295" y="3901"/>
                </a:lnTo>
                <a:lnTo>
                  <a:pt x="2680" y="3901"/>
                </a:lnTo>
                <a:lnTo>
                  <a:pt x="2706" y="3898"/>
                </a:lnTo>
                <a:lnTo>
                  <a:pt x="2730" y="3888"/>
                </a:lnTo>
                <a:lnTo>
                  <a:pt x="2750" y="3872"/>
                </a:lnTo>
                <a:lnTo>
                  <a:pt x="2765" y="3852"/>
                </a:lnTo>
                <a:lnTo>
                  <a:pt x="2775" y="3829"/>
                </a:lnTo>
                <a:lnTo>
                  <a:pt x="2778" y="3802"/>
                </a:lnTo>
                <a:lnTo>
                  <a:pt x="2778" y="1976"/>
                </a:lnTo>
                <a:lnTo>
                  <a:pt x="2775" y="1950"/>
                </a:lnTo>
                <a:lnTo>
                  <a:pt x="2765" y="1926"/>
                </a:lnTo>
                <a:lnTo>
                  <a:pt x="2750" y="1906"/>
                </a:lnTo>
                <a:lnTo>
                  <a:pt x="2730" y="1890"/>
                </a:lnTo>
                <a:lnTo>
                  <a:pt x="2706" y="1880"/>
                </a:lnTo>
                <a:lnTo>
                  <a:pt x="2680" y="1876"/>
                </a:lnTo>
                <a:lnTo>
                  <a:pt x="295" y="1876"/>
                </a:lnTo>
                <a:close/>
                <a:moveTo>
                  <a:pt x="1487" y="197"/>
                </a:moveTo>
                <a:lnTo>
                  <a:pt x="1416" y="201"/>
                </a:lnTo>
                <a:lnTo>
                  <a:pt x="1347" y="211"/>
                </a:lnTo>
                <a:lnTo>
                  <a:pt x="1280" y="228"/>
                </a:lnTo>
                <a:lnTo>
                  <a:pt x="1215" y="252"/>
                </a:lnTo>
                <a:lnTo>
                  <a:pt x="1154" y="282"/>
                </a:lnTo>
                <a:lnTo>
                  <a:pt x="1096" y="317"/>
                </a:lnTo>
                <a:lnTo>
                  <a:pt x="1043" y="356"/>
                </a:lnTo>
                <a:lnTo>
                  <a:pt x="993" y="402"/>
                </a:lnTo>
                <a:lnTo>
                  <a:pt x="947" y="452"/>
                </a:lnTo>
                <a:lnTo>
                  <a:pt x="907" y="505"/>
                </a:lnTo>
                <a:lnTo>
                  <a:pt x="873" y="564"/>
                </a:lnTo>
                <a:lnTo>
                  <a:pt x="843" y="625"/>
                </a:lnTo>
                <a:lnTo>
                  <a:pt x="819" y="689"/>
                </a:lnTo>
                <a:lnTo>
                  <a:pt x="802" y="756"/>
                </a:lnTo>
                <a:lnTo>
                  <a:pt x="791" y="826"/>
                </a:lnTo>
                <a:lnTo>
                  <a:pt x="788" y="897"/>
                </a:lnTo>
                <a:lnTo>
                  <a:pt x="788" y="1680"/>
                </a:lnTo>
                <a:lnTo>
                  <a:pt x="2187" y="1680"/>
                </a:lnTo>
                <a:lnTo>
                  <a:pt x="2187" y="897"/>
                </a:lnTo>
                <a:lnTo>
                  <a:pt x="2184" y="826"/>
                </a:lnTo>
                <a:lnTo>
                  <a:pt x="2174" y="756"/>
                </a:lnTo>
                <a:lnTo>
                  <a:pt x="2156" y="689"/>
                </a:lnTo>
                <a:lnTo>
                  <a:pt x="2133" y="625"/>
                </a:lnTo>
                <a:lnTo>
                  <a:pt x="2103" y="564"/>
                </a:lnTo>
                <a:lnTo>
                  <a:pt x="2068" y="505"/>
                </a:lnTo>
                <a:lnTo>
                  <a:pt x="2027" y="452"/>
                </a:lnTo>
                <a:lnTo>
                  <a:pt x="1983" y="402"/>
                </a:lnTo>
                <a:lnTo>
                  <a:pt x="1933" y="356"/>
                </a:lnTo>
                <a:lnTo>
                  <a:pt x="1878" y="317"/>
                </a:lnTo>
                <a:lnTo>
                  <a:pt x="1821" y="282"/>
                </a:lnTo>
                <a:lnTo>
                  <a:pt x="1760" y="252"/>
                </a:lnTo>
                <a:lnTo>
                  <a:pt x="1696" y="228"/>
                </a:lnTo>
                <a:lnTo>
                  <a:pt x="1629" y="211"/>
                </a:lnTo>
                <a:lnTo>
                  <a:pt x="1559" y="201"/>
                </a:lnTo>
                <a:lnTo>
                  <a:pt x="1487" y="197"/>
                </a:lnTo>
                <a:close/>
                <a:moveTo>
                  <a:pt x="1487" y="0"/>
                </a:moveTo>
                <a:lnTo>
                  <a:pt x="1569" y="4"/>
                </a:lnTo>
                <a:lnTo>
                  <a:pt x="1649" y="15"/>
                </a:lnTo>
                <a:lnTo>
                  <a:pt x="1726" y="32"/>
                </a:lnTo>
                <a:lnTo>
                  <a:pt x="1800" y="56"/>
                </a:lnTo>
                <a:lnTo>
                  <a:pt x="1872" y="87"/>
                </a:lnTo>
                <a:lnTo>
                  <a:pt x="1940" y="123"/>
                </a:lnTo>
                <a:lnTo>
                  <a:pt x="2005" y="164"/>
                </a:lnTo>
                <a:lnTo>
                  <a:pt x="2064" y="211"/>
                </a:lnTo>
                <a:lnTo>
                  <a:pt x="2122" y="263"/>
                </a:lnTo>
                <a:lnTo>
                  <a:pt x="2174" y="319"/>
                </a:lnTo>
                <a:lnTo>
                  <a:pt x="2220" y="380"/>
                </a:lnTo>
                <a:lnTo>
                  <a:pt x="2262" y="445"/>
                </a:lnTo>
                <a:lnTo>
                  <a:pt x="2298" y="513"/>
                </a:lnTo>
                <a:lnTo>
                  <a:pt x="2328" y="585"/>
                </a:lnTo>
                <a:lnTo>
                  <a:pt x="2352" y="659"/>
                </a:lnTo>
                <a:lnTo>
                  <a:pt x="2370" y="736"/>
                </a:lnTo>
                <a:lnTo>
                  <a:pt x="2381" y="816"/>
                </a:lnTo>
                <a:lnTo>
                  <a:pt x="2385" y="897"/>
                </a:lnTo>
                <a:lnTo>
                  <a:pt x="2385" y="1680"/>
                </a:lnTo>
                <a:lnTo>
                  <a:pt x="2680" y="1680"/>
                </a:lnTo>
                <a:lnTo>
                  <a:pt x="2727" y="1684"/>
                </a:lnTo>
                <a:lnTo>
                  <a:pt x="2773" y="1695"/>
                </a:lnTo>
                <a:lnTo>
                  <a:pt x="2816" y="1712"/>
                </a:lnTo>
                <a:lnTo>
                  <a:pt x="2854" y="1737"/>
                </a:lnTo>
                <a:lnTo>
                  <a:pt x="2889" y="1766"/>
                </a:lnTo>
                <a:lnTo>
                  <a:pt x="2917" y="1801"/>
                </a:lnTo>
                <a:lnTo>
                  <a:pt x="2942" y="1839"/>
                </a:lnTo>
                <a:lnTo>
                  <a:pt x="2960" y="1883"/>
                </a:lnTo>
                <a:lnTo>
                  <a:pt x="2971" y="1927"/>
                </a:lnTo>
                <a:lnTo>
                  <a:pt x="2975" y="1976"/>
                </a:lnTo>
                <a:lnTo>
                  <a:pt x="2975" y="3802"/>
                </a:lnTo>
                <a:lnTo>
                  <a:pt x="2971" y="3851"/>
                </a:lnTo>
                <a:lnTo>
                  <a:pt x="2960" y="3896"/>
                </a:lnTo>
                <a:lnTo>
                  <a:pt x="2942" y="3938"/>
                </a:lnTo>
                <a:lnTo>
                  <a:pt x="2917" y="3978"/>
                </a:lnTo>
                <a:lnTo>
                  <a:pt x="2889" y="4011"/>
                </a:lnTo>
                <a:lnTo>
                  <a:pt x="2854" y="4041"/>
                </a:lnTo>
                <a:lnTo>
                  <a:pt x="2816" y="4064"/>
                </a:lnTo>
                <a:lnTo>
                  <a:pt x="2773" y="4083"/>
                </a:lnTo>
                <a:lnTo>
                  <a:pt x="2727" y="4094"/>
                </a:lnTo>
                <a:lnTo>
                  <a:pt x="2680" y="4098"/>
                </a:lnTo>
                <a:lnTo>
                  <a:pt x="295" y="4098"/>
                </a:lnTo>
                <a:lnTo>
                  <a:pt x="248" y="4094"/>
                </a:lnTo>
                <a:lnTo>
                  <a:pt x="202" y="4083"/>
                </a:lnTo>
                <a:lnTo>
                  <a:pt x="160" y="4064"/>
                </a:lnTo>
                <a:lnTo>
                  <a:pt x="121" y="4041"/>
                </a:lnTo>
                <a:lnTo>
                  <a:pt x="87" y="4011"/>
                </a:lnTo>
                <a:lnTo>
                  <a:pt x="57" y="3978"/>
                </a:lnTo>
                <a:lnTo>
                  <a:pt x="33" y="3938"/>
                </a:lnTo>
                <a:lnTo>
                  <a:pt x="15" y="3896"/>
                </a:lnTo>
                <a:lnTo>
                  <a:pt x="3" y="3851"/>
                </a:lnTo>
                <a:lnTo>
                  <a:pt x="0" y="3802"/>
                </a:lnTo>
                <a:lnTo>
                  <a:pt x="0" y="1976"/>
                </a:lnTo>
                <a:lnTo>
                  <a:pt x="3" y="1927"/>
                </a:lnTo>
                <a:lnTo>
                  <a:pt x="15" y="1883"/>
                </a:lnTo>
                <a:lnTo>
                  <a:pt x="33" y="1839"/>
                </a:lnTo>
                <a:lnTo>
                  <a:pt x="57" y="1801"/>
                </a:lnTo>
                <a:lnTo>
                  <a:pt x="87" y="1766"/>
                </a:lnTo>
                <a:lnTo>
                  <a:pt x="121" y="1737"/>
                </a:lnTo>
                <a:lnTo>
                  <a:pt x="160" y="1712"/>
                </a:lnTo>
                <a:lnTo>
                  <a:pt x="202" y="1695"/>
                </a:lnTo>
                <a:lnTo>
                  <a:pt x="248" y="1684"/>
                </a:lnTo>
                <a:lnTo>
                  <a:pt x="295" y="1680"/>
                </a:lnTo>
                <a:lnTo>
                  <a:pt x="591" y="1680"/>
                </a:lnTo>
                <a:lnTo>
                  <a:pt x="591" y="897"/>
                </a:lnTo>
                <a:lnTo>
                  <a:pt x="594" y="816"/>
                </a:lnTo>
                <a:lnTo>
                  <a:pt x="606" y="736"/>
                </a:lnTo>
                <a:lnTo>
                  <a:pt x="623" y="659"/>
                </a:lnTo>
                <a:lnTo>
                  <a:pt x="647" y="585"/>
                </a:lnTo>
                <a:lnTo>
                  <a:pt x="678" y="513"/>
                </a:lnTo>
                <a:lnTo>
                  <a:pt x="714" y="445"/>
                </a:lnTo>
                <a:lnTo>
                  <a:pt x="755" y="380"/>
                </a:lnTo>
                <a:lnTo>
                  <a:pt x="802" y="319"/>
                </a:lnTo>
                <a:lnTo>
                  <a:pt x="854" y="263"/>
                </a:lnTo>
                <a:lnTo>
                  <a:pt x="910" y="211"/>
                </a:lnTo>
                <a:lnTo>
                  <a:pt x="971" y="164"/>
                </a:lnTo>
                <a:lnTo>
                  <a:pt x="1035" y="123"/>
                </a:lnTo>
                <a:lnTo>
                  <a:pt x="1103" y="87"/>
                </a:lnTo>
                <a:lnTo>
                  <a:pt x="1176" y="56"/>
                </a:lnTo>
                <a:lnTo>
                  <a:pt x="1249" y="32"/>
                </a:lnTo>
                <a:lnTo>
                  <a:pt x="1327" y="15"/>
                </a:lnTo>
                <a:lnTo>
                  <a:pt x="1406" y="4"/>
                </a:lnTo>
                <a:lnTo>
                  <a:pt x="1487" y="0"/>
                </a:lnTo>
                <a:close/>
              </a:path>
            </a:pathLst>
          </a:custGeom>
          <a:solidFill>
            <a:schemeClr val="bg1"/>
          </a:solidFill>
          <a:ln w="1905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22" name="Freeform 16"/>
          <p:cNvSpPr>
            <a:spLocks noEditPoints="1"/>
          </p:cNvSpPr>
          <p:nvPr/>
        </p:nvSpPr>
        <p:spPr bwMode="auto">
          <a:xfrm rot="16200000" flipH="1">
            <a:off x="3547970" y="4361843"/>
            <a:ext cx="395415" cy="327527"/>
          </a:xfrm>
          <a:custGeom>
            <a:avLst/>
            <a:gdLst>
              <a:gd name="T0" fmla="*/ 186 w 3317"/>
              <a:gd name="T1" fmla="*/ 2636 h 2749"/>
              <a:gd name="T2" fmla="*/ 204 w 3317"/>
              <a:gd name="T3" fmla="*/ 1958 h 2749"/>
              <a:gd name="T4" fmla="*/ 104 w 3317"/>
              <a:gd name="T5" fmla="*/ 1923 h 2749"/>
              <a:gd name="T6" fmla="*/ 887 w 3317"/>
              <a:gd name="T7" fmla="*/ 2196 h 2749"/>
              <a:gd name="T8" fmla="*/ 311 w 3317"/>
              <a:gd name="T9" fmla="*/ 2232 h 2749"/>
              <a:gd name="T10" fmla="*/ 890 w 3317"/>
              <a:gd name="T11" fmla="*/ 2315 h 2749"/>
              <a:gd name="T12" fmla="*/ 1017 w 3317"/>
              <a:gd name="T13" fmla="*/ 2198 h 2749"/>
              <a:gd name="T14" fmla="*/ 1083 w 3317"/>
              <a:gd name="T15" fmla="*/ 1723 h 2749"/>
              <a:gd name="T16" fmla="*/ 1071 w 3317"/>
              <a:gd name="T17" fmla="*/ 1573 h 2749"/>
              <a:gd name="T18" fmla="*/ 1145 w 3317"/>
              <a:gd name="T19" fmla="*/ 1640 h 2749"/>
              <a:gd name="T20" fmla="*/ 1251 w 3317"/>
              <a:gd name="T21" fmla="*/ 1665 h 2749"/>
              <a:gd name="T22" fmla="*/ 1390 w 3317"/>
              <a:gd name="T23" fmla="*/ 1605 h 2749"/>
              <a:gd name="T24" fmla="*/ 2753 w 3317"/>
              <a:gd name="T25" fmla="*/ 1737 h 2749"/>
              <a:gd name="T26" fmla="*/ 465 w 3317"/>
              <a:gd name="T27" fmla="*/ 105 h 2749"/>
              <a:gd name="T28" fmla="*/ 358 w 3317"/>
              <a:gd name="T29" fmla="*/ 180 h 2749"/>
              <a:gd name="T30" fmla="*/ 269 w 3317"/>
              <a:gd name="T31" fmla="*/ 426 h 2749"/>
              <a:gd name="T32" fmla="*/ 302 w 3317"/>
              <a:gd name="T33" fmla="*/ 551 h 2749"/>
              <a:gd name="T34" fmla="*/ 432 w 3317"/>
              <a:gd name="T35" fmla="*/ 624 h 2749"/>
              <a:gd name="T36" fmla="*/ 440 w 3317"/>
              <a:gd name="T37" fmla="*/ 696 h 2749"/>
              <a:gd name="T38" fmla="*/ 333 w 3317"/>
              <a:gd name="T39" fmla="*/ 695 h 2749"/>
              <a:gd name="T40" fmla="*/ 204 w 3317"/>
              <a:gd name="T41" fmla="*/ 593 h 2749"/>
              <a:gd name="T42" fmla="*/ 116 w 3317"/>
              <a:gd name="T43" fmla="*/ 943 h 2749"/>
              <a:gd name="T44" fmla="*/ 209 w 3317"/>
              <a:gd name="T45" fmla="*/ 1035 h 2749"/>
              <a:gd name="T46" fmla="*/ 2545 w 3317"/>
              <a:gd name="T47" fmla="*/ 1842 h 2749"/>
              <a:gd name="T48" fmla="*/ 2638 w 3317"/>
              <a:gd name="T49" fmla="*/ 1750 h 2749"/>
              <a:gd name="T50" fmla="*/ 2593 w 3317"/>
              <a:gd name="T51" fmla="*/ 1459 h 2749"/>
              <a:gd name="T52" fmla="*/ 2400 w 3317"/>
              <a:gd name="T53" fmla="*/ 1442 h 2749"/>
              <a:gd name="T54" fmla="*/ 837 w 3317"/>
              <a:gd name="T55" fmla="*/ 855 h 2749"/>
              <a:gd name="T56" fmla="*/ 872 w 3317"/>
              <a:gd name="T57" fmla="*/ 791 h 2749"/>
              <a:gd name="T58" fmla="*/ 2474 w 3317"/>
              <a:gd name="T59" fmla="*/ 1352 h 2749"/>
              <a:gd name="T60" fmla="*/ 2677 w 3317"/>
              <a:gd name="T61" fmla="*/ 1343 h 2749"/>
              <a:gd name="T62" fmla="*/ 2890 w 3317"/>
              <a:gd name="T63" fmla="*/ 1253 h 2749"/>
              <a:gd name="T64" fmla="*/ 3205 w 3317"/>
              <a:gd name="T65" fmla="*/ 1100 h 2749"/>
              <a:gd name="T66" fmla="*/ 3186 w 3317"/>
              <a:gd name="T67" fmla="*/ 1071 h 2749"/>
              <a:gd name="T68" fmla="*/ 480 w 3317"/>
              <a:gd name="T69" fmla="*/ 0 h 2749"/>
              <a:gd name="T70" fmla="*/ 3230 w 3317"/>
              <a:gd name="T71" fmla="*/ 977 h 2749"/>
              <a:gd name="T72" fmla="*/ 3308 w 3317"/>
              <a:gd name="T73" fmla="*/ 1049 h 2749"/>
              <a:gd name="T74" fmla="*/ 3315 w 3317"/>
              <a:gd name="T75" fmla="*/ 1110 h 2749"/>
              <a:gd name="T76" fmla="*/ 3263 w 3317"/>
              <a:gd name="T77" fmla="*/ 1187 h 2749"/>
              <a:gd name="T78" fmla="*/ 3076 w 3317"/>
              <a:gd name="T79" fmla="*/ 1322 h 2749"/>
              <a:gd name="T80" fmla="*/ 3090 w 3317"/>
              <a:gd name="T81" fmla="*/ 1419 h 2749"/>
              <a:gd name="T82" fmla="*/ 2894 w 3317"/>
              <a:gd name="T83" fmla="*/ 1865 h 2749"/>
              <a:gd name="T84" fmla="*/ 2712 w 3317"/>
              <a:gd name="T85" fmla="*/ 1832 h 2749"/>
              <a:gd name="T86" fmla="*/ 2588 w 3317"/>
              <a:gd name="T87" fmla="*/ 1937 h 2749"/>
              <a:gd name="T88" fmla="*/ 2433 w 3317"/>
              <a:gd name="T89" fmla="*/ 1949 h 2749"/>
              <a:gd name="T90" fmla="*/ 1432 w 3317"/>
              <a:gd name="T91" fmla="*/ 1706 h 2749"/>
              <a:gd name="T92" fmla="*/ 1129 w 3317"/>
              <a:gd name="T93" fmla="*/ 2201 h 2749"/>
              <a:gd name="T94" fmla="*/ 996 w 3317"/>
              <a:gd name="T95" fmla="*/ 2374 h 2749"/>
              <a:gd name="T96" fmla="*/ 788 w 3317"/>
              <a:gd name="T97" fmla="*/ 2439 h 2749"/>
              <a:gd name="T98" fmla="*/ 285 w 3317"/>
              <a:gd name="T99" fmla="*/ 2681 h 2749"/>
              <a:gd name="T100" fmla="*/ 156 w 3317"/>
              <a:gd name="T101" fmla="*/ 2749 h 2749"/>
              <a:gd name="T102" fmla="*/ 3 w 3317"/>
              <a:gd name="T103" fmla="*/ 2714 h 2749"/>
              <a:gd name="T104" fmla="*/ 21 w 3317"/>
              <a:gd name="T105" fmla="*/ 1829 h 2749"/>
              <a:gd name="T106" fmla="*/ 216 w 3317"/>
              <a:gd name="T107" fmla="*/ 1831 h 2749"/>
              <a:gd name="T108" fmla="*/ 308 w 3317"/>
              <a:gd name="T109" fmla="*/ 1944 h 2749"/>
              <a:gd name="T110" fmla="*/ 817 w 3317"/>
              <a:gd name="T111" fmla="*/ 2120 h 2749"/>
              <a:gd name="T112" fmla="*/ 961 w 3317"/>
              <a:gd name="T113" fmla="*/ 1589 h 2749"/>
              <a:gd name="T114" fmla="*/ 937 w 3317"/>
              <a:gd name="T115" fmla="*/ 1408 h 2749"/>
              <a:gd name="T116" fmla="*/ 62 w 3317"/>
              <a:gd name="T117" fmla="*/ 1054 h 2749"/>
              <a:gd name="T118" fmla="*/ 3 w 3317"/>
              <a:gd name="T119" fmla="*/ 902 h 2749"/>
              <a:gd name="T120" fmla="*/ 178 w 3317"/>
              <a:gd name="T121" fmla="*/ 364 h 2749"/>
              <a:gd name="T122" fmla="*/ 327 w 3317"/>
              <a:gd name="T123" fmla="*/ 59 h 2749"/>
              <a:gd name="T124" fmla="*/ 480 w 3317"/>
              <a:gd name="T125" fmla="*/ 0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7" h="2749">
                <a:moveTo>
                  <a:pt x="104" y="1923"/>
                </a:moveTo>
                <a:lnTo>
                  <a:pt x="104" y="2646"/>
                </a:lnTo>
                <a:lnTo>
                  <a:pt x="156" y="2646"/>
                </a:lnTo>
                <a:lnTo>
                  <a:pt x="172" y="2644"/>
                </a:lnTo>
                <a:lnTo>
                  <a:pt x="186" y="2636"/>
                </a:lnTo>
                <a:lnTo>
                  <a:pt x="197" y="2625"/>
                </a:lnTo>
                <a:lnTo>
                  <a:pt x="204" y="2611"/>
                </a:lnTo>
                <a:lnTo>
                  <a:pt x="207" y="2595"/>
                </a:lnTo>
                <a:lnTo>
                  <a:pt x="207" y="1975"/>
                </a:lnTo>
                <a:lnTo>
                  <a:pt x="204" y="1958"/>
                </a:lnTo>
                <a:lnTo>
                  <a:pt x="197" y="1944"/>
                </a:lnTo>
                <a:lnTo>
                  <a:pt x="186" y="1933"/>
                </a:lnTo>
                <a:lnTo>
                  <a:pt x="172" y="1926"/>
                </a:lnTo>
                <a:lnTo>
                  <a:pt x="156" y="1923"/>
                </a:lnTo>
                <a:lnTo>
                  <a:pt x="104" y="1923"/>
                </a:lnTo>
                <a:close/>
                <a:moveTo>
                  <a:pt x="1083" y="1723"/>
                </a:moveTo>
                <a:lnTo>
                  <a:pt x="934" y="2130"/>
                </a:lnTo>
                <a:lnTo>
                  <a:pt x="923" y="2155"/>
                </a:lnTo>
                <a:lnTo>
                  <a:pt x="906" y="2177"/>
                </a:lnTo>
                <a:lnTo>
                  <a:pt x="887" y="2196"/>
                </a:lnTo>
                <a:lnTo>
                  <a:pt x="865" y="2211"/>
                </a:lnTo>
                <a:lnTo>
                  <a:pt x="841" y="2223"/>
                </a:lnTo>
                <a:lnTo>
                  <a:pt x="815" y="2230"/>
                </a:lnTo>
                <a:lnTo>
                  <a:pt x="788" y="2232"/>
                </a:lnTo>
                <a:lnTo>
                  <a:pt x="311" y="2232"/>
                </a:lnTo>
                <a:lnTo>
                  <a:pt x="311" y="2336"/>
                </a:lnTo>
                <a:lnTo>
                  <a:pt x="788" y="2336"/>
                </a:lnTo>
                <a:lnTo>
                  <a:pt x="823" y="2334"/>
                </a:lnTo>
                <a:lnTo>
                  <a:pt x="858" y="2326"/>
                </a:lnTo>
                <a:lnTo>
                  <a:pt x="890" y="2315"/>
                </a:lnTo>
                <a:lnTo>
                  <a:pt x="922" y="2299"/>
                </a:lnTo>
                <a:lnTo>
                  <a:pt x="950" y="2279"/>
                </a:lnTo>
                <a:lnTo>
                  <a:pt x="976" y="2256"/>
                </a:lnTo>
                <a:lnTo>
                  <a:pt x="998" y="2228"/>
                </a:lnTo>
                <a:lnTo>
                  <a:pt x="1017" y="2198"/>
                </a:lnTo>
                <a:lnTo>
                  <a:pt x="1031" y="2165"/>
                </a:lnTo>
                <a:lnTo>
                  <a:pt x="1179" y="1761"/>
                </a:lnTo>
                <a:lnTo>
                  <a:pt x="1138" y="1749"/>
                </a:lnTo>
                <a:lnTo>
                  <a:pt x="1109" y="1737"/>
                </a:lnTo>
                <a:lnTo>
                  <a:pt x="1083" y="1723"/>
                </a:lnTo>
                <a:close/>
                <a:moveTo>
                  <a:pt x="1037" y="1444"/>
                </a:moveTo>
                <a:lnTo>
                  <a:pt x="1037" y="1479"/>
                </a:lnTo>
                <a:lnTo>
                  <a:pt x="1043" y="1512"/>
                </a:lnTo>
                <a:lnTo>
                  <a:pt x="1054" y="1543"/>
                </a:lnTo>
                <a:lnTo>
                  <a:pt x="1071" y="1573"/>
                </a:lnTo>
                <a:lnTo>
                  <a:pt x="1093" y="1599"/>
                </a:lnTo>
                <a:lnTo>
                  <a:pt x="1096" y="1602"/>
                </a:lnTo>
                <a:lnTo>
                  <a:pt x="1099" y="1606"/>
                </a:lnTo>
                <a:lnTo>
                  <a:pt x="1121" y="1624"/>
                </a:lnTo>
                <a:lnTo>
                  <a:pt x="1145" y="1640"/>
                </a:lnTo>
                <a:lnTo>
                  <a:pt x="1173" y="1652"/>
                </a:lnTo>
                <a:lnTo>
                  <a:pt x="1197" y="1659"/>
                </a:lnTo>
                <a:lnTo>
                  <a:pt x="1222" y="1664"/>
                </a:lnTo>
                <a:lnTo>
                  <a:pt x="1248" y="1665"/>
                </a:lnTo>
                <a:lnTo>
                  <a:pt x="1251" y="1665"/>
                </a:lnTo>
                <a:lnTo>
                  <a:pt x="1282" y="1661"/>
                </a:lnTo>
                <a:lnTo>
                  <a:pt x="1312" y="1654"/>
                </a:lnTo>
                <a:lnTo>
                  <a:pt x="1340" y="1641"/>
                </a:lnTo>
                <a:lnTo>
                  <a:pt x="1366" y="1625"/>
                </a:lnTo>
                <a:lnTo>
                  <a:pt x="1390" y="1605"/>
                </a:lnTo>
                <a:lnTo>
                  <a:pt x="1410" y="1581"/>
                </a:lnTo>
                <a:lnTo>
                  <a:pt x="1037" y="1444"/>
                </a:lnTo>
                <a:close/>
                <a:moveTo>
                  <a:pt x="2915" y="1356"/>
                </a:moveTo>
                <a:lnTo>
                  <a:pt x="2887" y="1369"/>
                </a:lnTo>
                <a:lnTo>
                  <a:pt x="2753" y="1737"/>
                </a:lnTo>
                <a:lnTo>
                  <a:pt x="2850" y="1772"/>
                </a:lnTo>
                <a:lnTo>
                  <a:pt x="2992" y="1384"/>
                </a:lnTo>
                <a:lnTo>
                  <a:pt x="2915" y="1356"/>
                </a:lnTo>
                <a:close/>
                <a:moveTo>
                  <a:pt x="491" y="103"/>
                </a:moveTo>
                <a:lnTo>
                  <a:pt x="465" y="105"/>
                </a:lnTo>
                <a:lnTo>
                  <a:pt x="439" y="112"/>
                </a:lnTo>
                <a:lnTo>
                  <a:pt x="414" y="123"/>
                </a:lnTo>
                <a:lnTo>
                  <a:pt x="393" y="138"/>
                </a:lnTo>
                <a:lnTo>
                  <a:pt x="374" y="157"/>
                </a:lnTo>
                <a:lnTo>
                  <a:pt x="358" y="180"/>
                </a:lnTo>
                <a:lnTo>
                  <a:pt x="346" y="205"/>
                </a:lnTo>
                <a:lnTo>
                  <a:pt x="293" y="350"/>
                </a:lnTo>
                <a:lnTo>
                  <a:pt x="293" y="351"/>
                </a:lnTo>
                <a:lnTo>
                  <a:pt x="276" y="399"/>
                </a:lnTo>
                <a:lnTo>
                  <a:pt x="269" y="426"/>
                </a:lnTo>
                <a:lnTo>
                  <a:pt x="266" y="453"/>
                </a:lnTo>
                <a:lnTo>
                  <a:pt x="269" y="479"/>
                </a:lnTo>
                <a:lnTo>
                  <a:pt x="276" y="505"/>
                </a:lnTo>
                <a:lnTo>
                  <a:pt x="287" y="530"/>
                </a:lnTo>
                <a:lnTo>
                  <a:pt x="302" y="551"/>
                </a:lnTo>
                <a:lnTo>
                  <a:pt x="321" y="570"/>
                </a:lnTo>
                <a:lnTo>
                  <a:pt x="343" y="586"/>
                </a:lnTo>
                <a:lnTo>
                  <a:pt x="368" y="598"/>
                </a:lnTo>
                <a:lnTo>
                  <a:pt x="418" y="616"/>
                </a:lnTo>
                <a:lnTo>
                  <a:pt x="432" y="624"/>
                </a:lnTo>
                <a:lnTo>
                  <a:pt x="443" y="635"/>
                </a:lnTo>
                <a:lnTo>
                  <a:pt x="449" y="650"/>
                </a:lnTo>
                <a:lnTo>
                  <a:pt x="451" y="665"/>
                </a:lnTo>
                <a:lnTo>
                  <a:pt x="448" y="682"/>
                </a:lnTo>
                <a:lnTo>
                  <a:pt x="440" y="696"/>
                </a:lnTo>
                <a:lnTo>
                  <a:pt x="429" y="707"/>
                </a:lnTo>
                <a:lnTo>
                  <a:pt x="413" y="713"/>
                </a:lnTo>
                <a:lnTo>
                  <a:pt x="398" y="716"/>
                </a:lnTo>
                <a:lnTo>
                  <a:pt x="381" y="712"/>
                </a:lnTo>
                <a:lnTo>
                  <a:pt x="333" y="695"/>
                </a:lnTo>
                <a:lnTo>
                  <a:pt x="302" y="681"/>
                </a:lnTo>
                <a:lnTo>
                  <a:pt x="273" y="664"/>
                </a:lnTo>
                <a:lnTo>
                  <a:pt x="246" y="643"/>
                </a:lnTo>
                <a:lnTo>
                  <a:pt x="224" y="619"/>
                </a:lnTo>
                <a:lnTo>
                  <a:pt x="204" y="593"/>
                </a:lnTo>
                <a:lnTo>
                  <a:pt x="116" y="836"/>
                </a:lnTo>
                <a:lnTo>
                  <a:pt x="109" y="863"/>
                </a:lnTo>
                <a:lnTo>
                  <a:pt x="107" y="890"/>
                </a:lnTo>
                <a:lnTo>
                  <a:pt x="109" y="917"/>
                </a:lnTo>
                <a:lnTo>
                  <a:pt x="116" y="943"/>
                </a:lnTo>
                <a:lnTo>
                  <a:pt x="127" y="966"/>
                </a:lnTo>
                <a:lnTo>
                  <a:pt x="143" y="988"/>
                </a:lnTo>
                <a:lnTo>
                  <a:pt x="161" y="1007"/>
                </a:lnTo>
                <a:lnTo>
                  <a:pt x="183" y="1023"/>
                </a:lnTo>
                <a:lnTo>
                  <a:pt x="209" y="1035"/>
                </a:lnTo>
                <a:lnTo>
                  <a:pt x="2439" y="1842"/>
                </a:lnTo>
                <a:lnTo>
                  <a:pt x="2466" y="1849"/>
                </a:lnTo>
                <a:lnTo>
                  <a:pt x="2493" y="1852"/>
                </a:lnTo>
                <a:lnTo>
                  <a:pt x="2519" y="1849"/>
                </a:lnTo>
                <a:lnTo>
                  <a:pt x="2545" y="1842"/>
                </a:lnTo>
                <a:lnTo>
                  <a:pt x="2569" y="1831"/>
                </a:lnTo>
                <a:lnTo>
                  <a:pt x="2591" y="1816"/>
                </a:lnTo>
                <a:lnTo>
                  <a:pt x="2610" y="1797"/>
                </a:lnTo>
                <a:lnTo>
                  <a:pt x="2626" y="1775"/>
                </a:lnTo>
                <a:lnTo>
                  <a:pt x="2638" y="1750"/>
                </a:lnTo>
                <a:lnTo>
                  <a:pt x="2756" y="1428"/>
                </a:lnTo>
                <a:lnTo>
                  <a:pt x="2717" y="1439"/>
                </a:lnTo>
                <a:lnTo>
                  <a:pt x="2677" y="1448"/>
                </a:lnTo>
                <a:lnTo>
                  <a:pt x="2636" y="1455"/>
                </a:lnTo>
                <a:lnTo>
                  <a:pt x="2593" y="1459"/>
                </a:lnTo>
                <a:lnTo>
                  <a:pt x="2549" y="1460"/>
                </a:lnTo>
                <a:lnTo>
                  <a:pt x="2511" y="1459"/>
                </a:lnTo>
                <a:lnTo>
                  <a:pt x="2472" y="1456"/>
                </a:lnTo>
                <a:lnTo>
                  <a:pt x="2436" y="1450"/>
                </a:lnTo>
                <a:lnTo>
                  <a:pt x="2400" y="1442"/>
                </a:lnTo>
                <a:lnTo>
                  <a:pt x="2367" y="1432"/>
                </a:lnTo>
                <a:lnTo>
                  <a:pt x="868" y="890"/>
                </a:lnTo>
                <a:lnTo>
                  <a:pt x="854" y="882"/>
                </a:lnTo>
                <a:lnTo>
                  <a:pt x="843" y="870"/>
                </a:lnTo>
                <a:lnTo>
                  <a:pt x="837" y="855"/>
                </a:lnTo>
                <a:lnTo>
                  <a:pt x="834" y="839"/>
                </a:lnTo>
                <a:lnTo>
                  <a:pt x="838" y="823"/>
                </a:lnTo>
                <a:lnTo>
                  <a:pt x="846" y="808"/>
                </a:lnTo>
                <a:lnTo>
                  <a:pt x="857" y="797"/>
                </a:lnTo>
                <a:lnTo>
                  <a:pt x="872" y="791"/>
                </a:lnTo>
                <a:lnTo>
                  <a:pt x="887" y="789"/>
                </a:lnTo>
                <a:lnTo>
                  <a:pt x="904" y="792"/>
                </a:lnTo>
                <a:lnTo>
                  <a:pt x="2403" y="1335"/>
                </a:lnTo>
                <a:lnTo>
                  <a:pt x="2437" y="1345"/>
                </a:lnTo>
                <a:lnTo>
                  <a:pt x="2474" y="1352"/>
                </a:lnTo>
                <a:lnTo>
                  <a:pt x="2514" y="1356"/>
                </a:lnTo>
                <a:lnTo>
                  <a:pt x="2555" y="1357"/>
                </a:lnTo>
                <a:lnTo>
                  <a:pt x="2597" y="1355"/>
                </a:lnTo>
                <a:lnTo>
                  <a:pt x="2638" y="1351"/>
                </a:lnTo>
                <a:lnTo>
                  <a:pt x="2677" y="1343"/>
                </a:lnTo>
                <a:lnTo>
                  <a:pt x="2713" y="1333"/>
                </a:lnTo>
                <a:lnTo>
                  <a:pt x="2747" y="1320"/>
                </a:lnTo>
                <a:lnTo>
                  <a:pt x="2824" y="1284"/>
                </a:lnTo>
                <a:lnTo>
                  <a:pt x="2824" y="1284"/>
                </a:lnTo>
                <a:lnTo>
                  <a:pt x="2890" y="1253"/>
                </a:lnTo>
                <a:lnTo>
                  <a:pt x="2890" y="1253"/>
                </a:lnTo>
                <a:lnTo>
                  <a:pt x="3167" y="1124"/>
                </a:lnTo>
                <a:lnTo>
                  <a:pt x="3184" y="1115"/>
                </a:lnTo>
                <a:lnTo>
                  <a:pt x="3196" y="1107"/>
                </a:lnTo>
                <a:lnTo>
                  <a:pt x="3205" y="1100"/>
                </a:lnTo>
                <a:lnTo>
                  <a:pt x="3210" y="1095"/>
                </a:lnTo>
                <a:lnTo>
                  <a:pt x="3213" y="1091"/>
                </a:lnTo>
                <a:lnTo>
                  <a:pt x="3209" y="1086"/>
                </a:lnTo>
                <a:lnTo>
                  <a:pt x="3200" y="1079"/>
                </a:lnTo>
                <a:lnTo>
                  <a:pt x="3186" y="1071"/>
                </a:lnTo>
                <a:lnTo>
                  <a:pt x="3165" y="1062"/>
                </a:lnTo>
                <a:lnTo>
                  <a:pt x="545" y="112"/>
                </a:lnTo>
                <a:lnTo>
                  <a:pt x="518" y="105"/>
                </a:lnTo>
                <a:lnTo>
                  <a:pt x="491" y="103"/>
                </a:lnTo>
                <a:close/>
                <a:moveTo>
                  <a:pt x="480" y="0"/>
                </a:moveTo>
                <a:lnTo>
                  <a:pt x="513" y="0"/>
                </a:lnTo>
                <a:lnTo>
                  <a:pt x="547" y="5"/>
                </a:lnTo>
                <a:lnTo>
                  <a:pt x="582" y="15"/>
                </a:lnTo>
                <a:lnTo>
                  <a:pt x="3200" y="965"/>
                </a:lnTo>
                <a:lnTo>
                  <a:pt x="3230" y="977"/>
                </a:lnTo>
                <a:lnTo>
                  <a:pt x="3255" y="991"/>
                </a:lnTo>
                <a:lnTo>
                  <a:pt x="3274" y="1005"/>
                </a:lnTo>
                <a:lnTo>
                  <a:pt x="3289" y="1020"/>
                </a:lnTo>
                <a:lnTo>
                  <a:pt x="3300" y="1035"/>
                </a:lnTo>
                <a:lnTo>
                  <a:pt x="3308" y="1049"/>
                </a:lnTo>
                <a:lnTo>
                  <a:pt x="3313" y="1063"/>
                </a:lnTo>
                <a:lnTo>
                  <a:pt x="3316" y="1075"/>
                </a:lnTo>
                <a:lnTo>
                  <a:pt x="3317" y="1086"/>
                </a:lnTo>
                <a:lnTo>
                  <a:pt x="3317" y="1097"/>
                </a:lnTo>
                <a:lnTo>
                  <a:pt x="3315" y="1110"/>
                </a:lnTo>
                <a:lnTo>
                  <a:pt x="3311" y="1124"/>
                </a:lnTo>
                <a:lnTo>
                  <a:pt x="3305" y="1139"/>
                </a:lnTo>
                <a:lnTo>
                  <a:pt x="3295" y="1155"/>
                </a:lnTo>
                <a:lnTo>
                  <a:pt x="3281" y="1171"/>
                </a:lnTo>
                <a:lnTo>
                  <a:pt x="3263" y="1187"/>
                </a:lnTo>
                <a:lnTo>
                  <a:pt x="3240" y="1202"/>
                </a:lnTo>
                <a:lnTo>
                  <a:pt x="3211" y="1218"/>
                </a:lnTo>
                <a:lnTo>
                  <a:pt x="3045" y="1295"/>
                </a:lnTo>
                <a:lnTo>
                  <a:pt x="3061" y="1308"/>
                </a:lnTo>
                <a:lnTo>
                  <a:pt x="3076" y="1322"/>
                </a:lnTo>
                <a:lnTo>
                  <a:pt x="3086" y="1340"/>
                </a:lnTo>
                <a:lnTo>
                  <a:pt x="3093" y="1358"/>
                </a:lnTo>
                <a:lnTo>
                  <a:pt x="3096" y="1378"/>
                </a:lnTo>
                <a:lnTo>
                  <a:pt x="3095" y="1399"/>
                </a:lnTo>
                <a:lnTo>
                  <a:pt x="3090" y="1419"/>
                </a:lnTo>
                <a:lnTo>
                  <a:pt x="2948" y="1807"/>
                </a:lnTo>
                <a:lnTo>
                  <a:pt x="2939" y="1826"/>
                </a:lnTo>
                <a:lnTo>
                  <a:pt x="2927" y="1842"/>
                </a:lnTo>
                <a:lnTo>
                  <a:pt x="2912" y="1855"/>
                </a:lnTo>
                <a:lnTo>
                  <a:pt x="2894" y="1865"/>
                </a:lnTo>
                <a:lnTo>
                  <a:pt x="2872" y="1873"/>
                </a:lnTo>
                <a:lnTo>
                  <a:pt x="2850" y="1875"/>
                </a:lnTo>
                <a:lnTo>
                  <a:pt x="2832" y="1874"/>
                </a:lnTo>
                <a:lnTo>
                  <a:pt x="2815" y="1869"/>
                </a:lnTo>
                <a:lnTo>
                  <a:pt x="2712" y="1832"/>
                </a:lnTo>
                <a:lnTo>
                  <a:pt x="2693" y="1859"/>
                </a:lnTo>
                <a:lnTo>
                  <a:pt x="2670" y="1883"/>
                </a:lnTo>
                <a:lnTo>
                  <a:pt x="2645" y="1905"/>
                </a:lnTo>
                <a:lnTo>
                  <a:pt x="2618" y="1923"/>
                </a:lnTo>
                <a:lnTo>
                  <a:pt x="2588" y="1937"/>
                </a:lnTo>
                <a:lnTo>
                  <a:pt x="2556" y="1947"/>
                </a:lnTo>
                <a:lnTo>
                  <a:pt x="2524" y="1954"/>
                </a:lnTo>
                <a:lnTo>
                  <a:pt x="2491" y="1956"/>
                </a:lnTo>
                <a:lnTo>
                  <a:pt x="2462" y="1954"/>
                </a:lnTo>
                <a:lnTo>
                  <a:pt x="2433" y="1949"/>
                </a:lnTo>
                <a:lnTo>
                  <a:pt x="2402" y="1940"/>
                </a:lnTo>
                <a:lnTo>
                  <a:pt x="1511" y="1617"/>
                </a:lnTo>
                <a:lnTo>
                  <a:pt x="1488" y="1650"/>
                </a:lnTo>
                <a:lnTo>
                  <a:pt x="1461" y="1680"/>
                </a:lnTo>
                <a:lnTo>
                  <a:pt x="1432" y="1706"/>
                </a:lnTo>
                <a:lnTo>
                  <a:pt x="1398" y="1727"/>
                </a:lnTo>
                <a:lnTo>
                  <a:pt x="1363" y="1744"/>
                </a:lnTo>
                <a:lnTo>
                  <a:pt x="1326" y="1757"/>
                </a:lnTo>
                <a:lnTo>
                  <a:pt x="1288" y="1765"/>
                </a:lnTo>
                <a:lnTo>
                  <a:pt x="1129" y="2201"/>
                </a:lnTo>
                <a:lnTo>
                  <a:pt x="1111" y="2243"/>
                </a:lnTo>
                <a:lnTo>
                  <a:pt x="1088" y="2281"/>
                </a:lnTo>
                <a:lnTo>
                  <a:pt x="1060" y="2316"/>
                </a:lnTo>
                <a:lnTo>
                  <a:pt x="1030" y="2347"/>
                </a:lnTo>
                <a:lnTo>
                  <a:pt x="996" y="2374"/>
                </a:lnTo>
                <a:lnTo>
                  <a:pt x="958" y="2397"/>
                </a:lnTo>
                <a:lnTo>
                  <a:pt x="919" y="2415"/>
                </a:lnTo>
                <a:lnTo>
                  <a:pt x="876" y="2428"/>
                </a:lnTo>
                <a:lnTo>
                  <a:pt x="832" y="2436"/>
                </a:lnTo>
                <a:lnTo>
                  <a:pt x="788" y="2439"/>
                </a:lnTo>
                <a:lnTo>
                  <a:pt x="311" y="2439"/>
                </a:lnTo>
                <a:lnTo>
                  <a:pt x="311" y="2595"/>
                </a:lnTo>
                <a:lnTo>
                  <a:pt x="308" y="2626"/>
                </a:lnTo>
                <a:lnTo>
                  <a:pt x="299" y="2655"/>
                </a:lnTo>
                <a:lnTo>
                  <a:pt x="285" y="2681"/>
                </a:lnTo>
                <a:lnTo>
                  <a:pt x="266" y="2704"/>
                </a:lnTo>
                <a:lnTo>
                  <a:pt x="242" y="2723"/>
                </a:lnTo>
                <a:lnTo>
                  <a:pt x="216" y="2737"/>
                </a:lnTo>
                <a:lnTo>
                  <a:pt x="187" y="2746"/>
                </a:lnTo>
                <a:lnTo>
                  <a:pt x="156" y="2749"/>
                </a:lnTo>
                <a:lnTo>
                  <a:pt x="51" y="2749"/>
                </a:lnTo>
                <a:lnTo>
                  <a:pt x="35" y="2747"/>
                </a:lnTo>
                <a:lnTo>
                  <a:pt x="21" y="2739"/>
                </a:lnTo>
                <a:lnTo>
                  <a:pt x="10" y="2728"/>
                </a:lnTo>
                <a:lnTo>
                  <a:pt x="3" y="2714"/>
                </a:lnTo>
                <a:lnTo>
                  <a:pt x="0" y="2698"/>
                </a:lnTo>
                <a:lnTo>
                  <a:pt x="0" y="1871"/>
                </a:lnTo>
                <a:lnTo>
                  <a:pt x="3" y="1854"/>
                </a:lnTo>
                <a:lnTo>
                  <a:pt x="10" y="1840"/>
                </a:lnTo>
                <a:lnTo>
                  <a:pt x="21" y="1829"/>
                </a:lnTo>
                <a:lnTo>
                  <a:pt x="35" y="1822"/>
                </a:lnTo>
                <a:lnTo>
                  <a:pt x="51" y="1819"/>
                </a:lnTo>
                <a:lnTo>
                  <a:pt x="156" y="1819"/>
                </a:lnTo>
                <a:lnTo>
                  <a:pt x="187" y="1822"/>
                </a:lnTo>
                <a:lnTo>
                  <a:pt x="216" y="1831"/>
                </a:lnTo>
                <a:lnTo>
                  <a:pt x="242" y="1845"/>
                </a:lnTo>
                <a:lnTo>
                  <a:pt x="266" y="1864"/>
                </a:lnTo>
                <a:lnTo>
                  <a:pt x="285" y="1887"/>
                </a:lnTo>
                <a:lnTo>
                  <a:pt x="299" y="1915"/>
                </a:lnTo>
                <a:lnTo>
                  <a:pt x="308" y="1944"/>
                </a:lnTo>
                <a:lnTo>
                  <a:pt x="311" y="1975"/>
                </a:lnTo>
                <a:lnTo>
                  <a:pt x="311" y="2129"/>
                </a:lnTo>
                <a:lnTo>
                  <a:pt x="788" y="2129"/>
                </a:lnTo>
                <a:lnTo>
                  <a:pt x="803" y="2127"/>
                </a:lnTo>
                <a:lnTo>
                  <a:pt x="817" y="2120"/>
                </a:lnTo>
                <a:lnTo>
                  <a:pt x="829" y="2109"/>
                </a:lnTo>
                <a:lnTo>
                  <a:pt x="836" y="2095"/>
                </a:lnTo>
                <a:lnTo>
                  <a:pt x="999" y="1650"/>
                </a:lnTo>
                <a:lnTo>
                  <a:pt x="978" y="1620"/>
                </a:lnTo>
                <a:lnTo>
                  <a:pt x="961" y="1589"/>
                </a:lnTo>
                <a:lnTo>
                  <a:pt x="948" y="1555"/>
                </a:lnTo>
                <a:lnTo>
                  <a:pt x="939" y="1519"/>
                </a:lnTo>
                <a:lnTo>
                  <a:pt x="934" y="1483"/>
                </a:lnTo>
                <a:lnTo>
                  <a:pt x="933" y="1446"/>
                </a:lnTo>
                <a:lnTo>
                  <a:pt x="937" y="1408"/>
                </a:lnTo>
                <a:lnTo>
                  <a:pt x="173" y="1131"/>
                </a:lnTo>
                <a:lnTo>
                  <a:pt x="141" y="1117"/>
                </a:lnTo>
                <a:lnTo>
                  <a:pt x="112" y="1099"/>
                </a:lnTo>
                <a:lnTo>
                  <a:pt x="86" y="1078"/>
                </a:lnTo>
                <a:lnTo>
                  <a:pt x="62" y="1054"/>
                </a:lnTo>
                <a:lnTo>
                  <a:pt x="43" y="1027"/>
                </a:lnTo>
                <a:lnTo>
                  <a:pt x="27" y="998"/>
                </a:lnTo>
                <a:lnTo>
                  <a:pt x="15" y="968"/>
                </a:lnTo>
                <a:lnTo>
                  <a:pt x="7" y="935"/>
                </a:lnTo>
                <a:lnTo>
                  <a:pt x="3" y="902"/>
                </a:lnTo>
                <a:lnTo>
                  <a:pt x="4" y="869"/>
                </a:lnTo>
                <a:lnTo>
                  <a:pt x="9" y="834"/>
                </a:lnTo>
                <a:lnTo>
                  <a:pt x="18" y="800"/>
                </a:lnTo>
                <a:lnTo>
                  <a:pt x="178" y="364"/>
                </a:lnTo>
                <a:lnTo>
                  <a:pt x="178" y="364"/>
                </a:lnTo>
                <a:lnTo>
                  <a:pt x="248" y="170"/>
                </a:lnTo>
                <a:lnTo>
                  <a:pt x="264" y="137"/>
                </a:lnTo>
                <a:lnTo>
                  <a:pt x="281" y="108"/>
                </a:lnTo>
                <a:lnTo>
                  <a:pt x="303" y="82"/>
                </a:lnTo>
                <a:lnTo>
                  <a:pt x="327" y="59"/>
                </a:lnTo>
                <a:lnTo>
                  <a:pt x="354" y="40"/>
                </a:lnTo>
                <a:lnTo>
                  <a:pt x="383" y="24"/>
                </a:lnTo>
                <a:lnTo>
                  <a:pt x="413" y="12"/>
                </a:lnTo>
                <a:lnTo>
                  <a:pt x="446" y="4"/>
                </a:lnTo>
                <a:lnTo>
                  <a:pt x="48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3" name="Freeform 17"/>
          <p:cNvSpPr>
            <a:spLocks/>
          </p:cNvSpPr>
          <p:nvPr/>
        </p:nvSpPr>
        <p:spPr bwMode="auto">
          <a:xfrm rot="16200000" flipH="1">
            <a:off x="3659923" y="4396381"/>
            <a:ext cx="23820" cy="15483"/>
          </a:xfrm>
          <a:custGeom>
            <a:avLst/>
            <a:gdLst>
              <a:gd name="T0" fmla="*/ 54 w 201"/>
              <a:gd name="T1" fmla="*/ 0 h 138"/>
              <a:gd name="T2" fmla="*/ 70 w 201"/>
              <a:gd name="T3" fmla="*/ 3 h 138"/>
              <a:gd name="T4" fmla="*/ 167 w 201"/>
              <a:gd name="T5" fmla="*/ 38 h 138"/>
              <a:gd name="T6" fmla="*/ 181 w 201"/>
              <a:gd name="T7" fmla="*/ 46 h 138"/>
              <a:gd name="T8" fmla="*/ 192 w 201"/>
              <a:gd name="T9" fmla="*/ 58 h 138"/>
              <a:gd name="T10" fmla="*/ 199 w 201"/>
              <a:gd name="T11" fmla="*/ 72 h 138"/>
              <a:gd name="T12" fmla="*/ 201 w 201"/>
              <a:gd name="T13" fmla="*/ 88 h 138"/>
              <a:gd name="T14" fmla="*/ 198 w 201"/>
              <a:gd name="T15" fmla="*/ 104 h 138"/>
              <a:gd name="T16" fmla="*/ 190 w 201"/>
              <a:gd name="T17" fmla="*/ 118 h 138"/>
              <a:gd name="T18" fmla="*/ 179 w 201"/>
              <a:gd name="T19" fmla="*/ 129 h 138"/>
              <a:gd name="T20" fmla="*/ 165 w 201"/>
              <a:gd name="T21" fmla="*/ 136 h 138"/>
              <a:gd name="T22" fmla="*/ 149 w 201"/>
              <a:gd name="T23" fmla="*/ 138 h 138"/>
              <a:gd name="T24" fmla="*/ 132 w 201"/>
              <a:gd name="T25" fmla="*/ 135 h 138"/>
              <a:gd name="T26" fmla="*/ 34 w 201"/>
              <a:gd name="T27" fmla="*/ 100 h 138"/>
              <a:gd name="T28" fmla="*/ 20 w 201"/>
              <a:gd name="T29" fmla="*/ 92 h 138"/>
              <a:gd name="T30" fmla="*/ 9 w 201"/>
              <a:gd name="T31" fmla="*/ 80 h 138"/>
              <a:gd name="T32" fmla="*/ 2 w 201"/>
              <a:gd name="T33" fmla="*/ 66 h 138"/>
              <a:gd name="T34" fmla="*/ 0 w 201"/>
              <a:gd name="T35" fmla="*/ 50 h 138"/>
              <a:gd name="T36" fmla="*/ 3 w 201"/>
              <a:gd name="T37" fmla="*/ 34 h 138"/>
              <a:gd name="T38" fmla="*/ 11 w 201"/>
              <a:gd name="T39" fmla="*/ 19 h 138"/>
              <a:gd name="T40" fmla="*/ 23 w 201"/>
              <a:gd name="T41" fmla="*/ 9 h 138"/>
              <a:gd name="T42" fmla="*/ 37 w 201"/>
              <a:gd name="T43" fmla="*/ 2 h 138"/>
              <a:gd name="T44" fmla="*/ 54 w 201"/>
              <a:gd name="T4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138">
                <a:moveTo>
                  <a:pt x="54" y="0"/>
                </a:moveTo>
                <a:lnTo>
                  <a:pt x="70" y="3"/>
                </a:lnTo>
                <a:lnTo>
                  <a:pt x="167" y="38"/>
                </a:lnTo>
                <a:lnTo>
                  <a:pt x="181" y="46"/>
                </a:lnTo>
                <a:lnTo>
                  <a:pt x="192" y="58"/>
                </a:lnTo>
                <a:lnTo>
                  <a:pt x="199" y="72"/>
                </a:lnTo>
                <a:lnTo>
                  <a:pt x="201" y="88"/>
                </a:lnTo>
                <a:lnTo>
                  <a:pt x="198" y="104"/>
                </a:lnTo>
                <a:lnTo>
                  <a:pt x="190" y="118"/>
                </a:lnTo>
                <a:lnTo>
                  <a:pt x="179" y="129"/>
                </a:lnTo>
                <a:lnTo>
                  <a:pt x="165" y="136"/>
                </a:lnTo>
                <a:lnTo>
                  <a:pt x="149" y="138"/>
                </a:lnTo>
                <a:lnTo>
                  <a:pt x="132" y="135"/>
                </a:lnTo>
                <a:lnTo>
                  <a:pt x="34" y="100"/>
                </a:lnTo>
                <a:lnTo>
                  <a:pt x="20" y="92"/>
                </a:lnTo>
                <a:lnTo>
                  <a:pt x="9" y="80"/>
                </a:lnTo>
                <a:lnTo>
                  <a:pt x="2" y="66"/>
                </a:lnTo>
                <a:lnTo>
                  <a:pt x="0" y="50"/>
                </a:lnTo>
                <a:lnTo>
                  <a:pt x="3" y="34"/>
                </a:lnTo>
                <a:lnTo>
                  <a:pt x="11" y="19"/>
                </a:lnTo>
                <a:lnTo>
                  <a:pt x="23" y="9"/>
                </a:lnTo>
                <a:lnTo>
                  <a:pt x="37" y="2"/>
                </a:lnTo>
                <a:lnTo>
                  <a:pt x="54"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4" name="Freeform 6"/>
          <p:cNvSpPr>
            <a:spLocks/>
          </p:cNvSpPr>
          <p:nvPr/>
        </p:nvSpPr>
        <p:spPr bwMode="auto">
          <a:xfrm>
            <a:off x="4033465" y="4265011"/>
            <a:ext cx="220931" cy="253595"/>
          </a:xfrm>
          <a:custGeom>
            <a:avLst/>
            <a:gdLst>
              <a:gd name="T0" fmla="*/ 1976 w 3949"/>
              <a:gd name="T1" fmla="*/ 0 h 4533"/>
              <a:gd name="T2" fmla="*/ 2035 w 3949"/>
              <a:gd name="T3" fmla="*/ 16 h 4533"/>
              <a:gd name="T4" fmla="*/ 2077 w 3949"/>
              <a:gd name="T5" fmla="*/ 58 h 4533"/>
              <a:gd name="T6" fmla="*/ 2094 w 3949"/>
              <a:gd name="T7" fmla="*/ 118 h 4533"/>
              <a:gd name="T8" fmla="*/ 2142 w 3949"/>
              <a:gd name="T9" fmla="*/ 1904 h 4533"/>
              <a:gd name="T10" fmla="*/ 2224 w 3949"/>
              <a:gd name="T11" fmla="*/ 1967 h 4533"/>
              <a:gd name="T12" fmla="*/ 2284 w 3949"/>
              <a:gd name="T13" fmla="*/ 2051 h 4533"/>
              <a:gd name="T14" fmla="*/ 2316 w 3949"/>
              <a:gd name="T15" fmla="*/ 2152 h 4533"/>
              <a:gd name="T16" fmla="*/ 2321 w 3949"/>
              <a:gd name="T17" fmla="*/ 2704 h 4533"/>
              <a:gd name="T18" fmla="*/ 2581 w 3949"/>
              <a:gd name="T19" fmla="*/ 2768 h 4533"/>
              <a:gd name="T20" fmla="*/ 2826 w 3949"/>
              <a:gd name="T21" fmla="*/ 2865 h 4533"/>
              <a:gd name="T22" fmla="*/ 3055 w 3949"/>
              <a:gd name="T23" fmla="*/ 2994 h 4533"/>
              <a:gd name="T24" fmla="*/ 3264 w 3949"/>
              <a:gd name="T25" fmla="*/ 3151 h 4533"/>
              <a:gd name="T26" fmla="*/ 3449 w 3949"/>
              <a:gd name="T27" fmla="*/ 3333 h 4533"/>
              <a:gd name="T28" fmla="*/ 3609 w 3949"/>
              <a:gd name="T29" fmla="*/ 3536 h 4533"/>
              <a:gd name="T30" fmla="*/ 3743 w 3949"/>
              <a:gd name="T31" fmla="*/ 3762 h 4533"/>
              <a:gd name="T32" fmla="*/ 3845 w 3949"/>
              <a:gd name="T33" fmla="*/ 4004 h 4533"/>
              <a:gd name="T34" fmla="*/ 3916 w 3949"/>
              <a:gd name="T35" fmla="*/ 4262 h 4533"/>
              <a:gd name="T36" fmla="*/ 3949 w 3949"/>
              <a:gd name="T37" fmla="*/ 4533 h 4533"/>
              <a:gd name="T38" fmla="*/ 13 w 3949"/>
              <a:gd name="T39" fmla="*/ 4396 h 4533"/>
              <a:gd name="T40" fmla="*/ 67 w 3949"/>
              <a:gd name="T41" fmla="*/ 4132 h 4533"/>
              <a:gd name="T42" fmla="*/ 154 w 3949"/>
              <a:gd name="T43" fmla="*/ 3882 h 4533"/>
              <a:gd name="T44" fmla="*/ 272 w 3949"/>
              <a:gd name="T45" fmla="*/ 3648 h 4533"/>
              <a:gd name="T46" fmla="*/ 418 w 3949"/>
              <a:gd name="T47" fmla="*/ 3432 h 4533"/>
              <a:gd name="T48" fmla="*/ 593 w 3949"/>
              <a:gd name="T49" fmla="*/ 3238 h 4533"/>
              <a:gd name="T50" fmla="*/ 790 w 3949"/>
              <a:gd name="T51" fmla="*/ 3069 h 4533"/>
              <a:gd name="T52" fmla="*/ 1007 w 3949"/>
              <a:gd name="T53" fmla="*/ 2927 h 4533"/>
              <a:gd name="T54" fmla="*/ 1245 w 3949"/>
              <a:gd name="T55" fmla="*/ 2814 h 4533"/>
              <a:gd name="T56" fmla="*/ 1498 w 3949"/>
              <a:gd name="T57" fmla="*/ 2731 h 4533"/>
              <a:gd name="T58" fmla="*/ 1629 w 3949"/>
              <a:gd name="T59" fmla="*/ 2207 h 4533"/>
              <a:gd name="T60" fmla="*/ 1647 w 3949"/>
              <a:gd name="T61" fmla="*/ 2099 h 4533"/>
              <a:gd name="T62" fmla="*/ 1693 w 3949"/>
              <a:gd name="T63" fmla="*/ 2007 h 4533"/>
              <a:gd name="T64" fmla="*/ 1766 w 3949"/>
              <a:gd name="T65" fmla="*/ 1931 h 4533"/>
              <a:gd name="T66" fmla="*/ 1858 w 3949"/>
              <a:gd name="T67" fmla="*/ 1881 h 4533"/>
              <a:gd name="T68" fmla="*/ 1861 w 3949"/>
              <a:gd name="T69" fmla="*/ 87 h 4533"/>
              <a:gd name="T70" fmla="*/ 1892 w 3949"/>
              <a:gd name="T71" fmla="*/ 34 h 4533"/>
              <a:gd name="T72" fmla="*/ 1943 w 3949"/>
              <a:gd name="T73" fmla="*/ 5 h 4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9" h="4533">
                <a:moveTo>
                  <a:pt x="1976" y="0"/>
                </a:moveTo>
                <a:lnTo>
                  <a:pt x="1976" y="0"/>
                </a:lnTo>
                <a:lnTo>
                  <a:pt x="2006" y="5"/>
                </a:lnTo>
                <a:lnTo>
                  <a:pt x="2035" y="16"/>
                </a:lnTo>
                <a:lnTo>
                  <a:pt x="2058" y="34"/>
                </a:lnTo>
                <a:lnTo>
                  <a:pt x="2077" y="58"/>
                </a:lnTo>
                <a:lnTo>
                  <a:pt x="2089" y="87"/>
                </a:lnTo>
                <a:lnTo>
                  <a:pt x="2094" y="118"/>
                </a:lnTo>
                <a:lnTo>
                  <a:pt x="2094" y="1881"/>
                </a:lnTo>
                <a:lnTo>
                  <a:pt x="2142" y="1904"/>
                </a:lnTo>
                <a:lnTo>
                  <a:pt x="2186" y="1931"/>
                </a:lnTo>
                <a:lnTo>
                  <a:pt x="2224" y="1967"/>
                </a:lnTo>
                <a:lnTo>
                  <a:pt x="2257" y="2007"/>
                </a:lnTo>
                <a:lnTo>
                  <a:pt x="2284" y="2051"/>
                </a:lnTo>
                <a:lnTo>
                  <a:pt x="2305" y="2099"/>
                </a:lnTo>
                <a:lnTo>
                  <a:pt x="2316" y="2152"/>
                </a:lnTo>
                <a:lnTo>
                  <a:pt x="2321" y="2207"/>
                </a:lnTo>
                <a:lnTo>
                  <a:pt x="2321" y="2704"/>
                </a:lnTo>
                <a:lnTo>
                  <a:pt x="2453" y="2731"/>
                </a:lnTo>
                <a:lnTo>
                  <a:pt x="2581" y="2768"/>
                </a:lnTo>
                <a:lnTo>
                  <a:pt x="2705" y="2814"/>
                </a:lnTo>
                <a:lnTo>
                  <a:pt x="2826" y="2865"/>
                </a:lnTo>
                <a:lnTo>
                  <a:pt x="2942" y="2927"/>
                </a:lnTo>
                <a:lnTo>
                  <a:pt x="3055" y="2994"/>
                </a:lnTo>
                <a:lnTo>
                  <a:pt x="3162" y="3069"/>
                </a:lnTo>
                <a:lnTo>
                  <a:pt x="3264" y="3151"/>
                </a:lnTo>
                <a:lnTo>
                  <a:pt x="3359" y="3238"/>
                </a:lnTo>
                <a:lnTo>
                  <a:pt x="3449" y="3333"/>
                </a:lnTo>
                <a:lnTo>
                  <a:pt x="3531" y="3432"/>
                </a:lnTo>
                <a:lnTo>
                  <a:pt x="3609" y="3536"/>
                </a:lnTo>
                <a:lnTo>
                  <a:pt x="3680" y="3648"/>
                </a:lnTo>
                <a:lnTo>
                  <a:pt x="3743" y="3762"/>
                </a:lnTo>
                <a:lnTo>
                  <a:pt x="3798" y="3882"/>
                </a:lnTo>
                <a:lnTo>
                  <a:pt x="3845" y="4004"/>
                </a:lnTo>
                <a:lnTo>
                  <a:pt x="3885" y="4132"/>
                </a:lnTo>
                <a:lnTo>
                  <a:pt x="3916" y="4262"/>
                </a:lnTo>
                <a:lnTo>
                  <a:pt x="3937" y="4396"/>
                </a:lnTo>
                <a:lnTo>
                  <a:pt x="3949" y="4533"/>
                </a:lnTo>
                <a:lnTo>
                  <a:pt x="0" y="4533"/>
                </a:lnTo>
                <a:lnTo>
                  <a:pt x="13" y="4396"/>
                </a:lnTo>
                <a:lnTo>
                  <a:pt x="36" y="4262"/>
                </a:lnTo>
                <a:lnTo>
                  <a:pt x="67" y="4132"/>
                </a:lnTo>
                <a:lnTo>
                  <a:pt x="105" y="4004"/>
                </a:lnTo>
                <a:lnTo>
                  <a:pt x="154" y="3882"/>
                </a:lnTo>
                <a:lnTo>
                  <a:pt x="209" y="3762"/>
                </a:lnTo>
                <a:lnTo>
                  <a:pt x="272" y="3648"/>
                </a:lnTo>
                <a:lnTo>
                  <a:pt x="341" y="3536"/>
                </a:lnTo>
                <a:lnTo>
                  <a:pt x="418" y="3432"/>
                </a:lnTo>
                <a:lnTo>
                  <a:pt x="502" y="3333"/>
                </a:lnTo>
                <a:lnTo>
                  <a:pt x="593" y="3238"/>
                </a:lnTo>
                <a:lnTo>
                  <a:pt x="688" y="3151"/>
                </a:lnTo>
                <a:lnTo>
                  <a:pt x="790" y="3069"/>
                </a:lnTo>
                <a:lnTo>
                  <a:pt x="896" y="2994"/>
                </a:lnTo>
                <a:lnTo>
                  <a:pt x="1007" y="2927"/>
                </a:lnTo>
                <a:lnTo>
                  <a:pt x="1124" y="2865"/>
                </a:lnTo>
                <a:lnTo>
                  <a:pt x="1245" y="2814"/>
                </a:lnTo>
                <a:lnTo>
                  <a:pt x="1369" y="2768"/>
                </a:lnTo>
                <a:lnTo>
                  <a:pt x="1498" y="2731"/>
                </a:lnTo>
                <a:lnTo>
                  <a:pt x="1629" y="2704"/>
                </a:lnTo>
                <a:lnTo>
                  <a:pt x="1629" y="2207"/>
                </a:lnTo>
                <a:lnTo>
                  <a:pt x="1634" y="2152"/>
                </a:lnTo>
                <a:lnTo>
                  <a:pt x="1647" y="2099"/>
                </a:lnTo>
                <a:lnTo>
                  <a:pt x="1666" y="2051"/>
                </a:lnTo>
                <a:lnTo>
                  <a:pt x="1693" y="2007"/>
                </a:lnTo>
                <a:lnTo>
                  <a:pt x="1727" y="1967"/>
                </a:lnTo>
                <a:lnTo>
                  <a:pt x="1766" y="1931"/>
                </a:lnTo>
                <a:lnTo>
                  <a:pt x="1810" y="1904"/>
                </a:lnTo>
                <a:lnTo>
                  <a:pt x="1858" y="1881"/>
                </a:lnTo>
                <a:lnTo>
                  <a:pt x="1858" y="118"/>
                </a:lnTo>
                <a:lnTo>
                  <a:pt x="1861" y="87"/>
                </a:lnTo>
                <a:lnTo>
                  <a:pt x="1874" y="58"/>
                </a:lnTo>
                <a:lnTo>
                  <a:pt x="1892" y="34"/>
                </a:lnTo>
                <a:lnTo>
                  <a:pt x="1916" y="16"/>
                </a:lnTo>
                <a:lnTo>
                  <a:pt x="1943" y="5"/>
                </a:lnTo>
                <a:lnTo>
                  <a:pt x="1976"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5" name="Freeform 7"/>
          <p:cNvSpPr>
            <a:spLocks/>
          </p:cNvSpPr>
          <p:nvPr/>
        </p:nvSpPr>
        <p:spPr bwMode="auto">
          <a:xfrm>
            <a:off x="4088948" y="4540085"/>
            <a:ext cx="109963" cy="30203"/>
          </a:xfrm>
          <a:custGeom>
            <a:avLst/>
            <a:gdLst>
              <a:gd name="T0" fmla="*/ 0 w 1968"/>
              <a:gd name="T1" fmla="*/ 0 h 540"/>
              <a:gd name="T2" fmla="*/ 1968 w 1968"/>
              <a:gd name="T3" fmla="*/ 0 h 540"/>
              <a:gd name="T4" fmla="*/ 1913 w 1968"/>
              <a:gd name="T5" fmla="*/ 79 h 540"/>
              <a:gd name="T6" fmla="*/ 1851 w 1968"/>
              <a:gd name="T7" fmla="*/ 153 h 540"/>
              <a:gd name="T8" fmla="*/ 1785 w 1968"/>
              <a:gd name="T9" fmla="*/ 221 h 540"/>
              <a:gd name="T10" fmla="*/ 1713 w 1968"/>
              <a:gd name="T11" fmla="*/ 284 h 540"/>
              <a:gd name="T12" fmla="*/ 1635 w 1968"/>
              <a:gd name="T13" fmla="*/ 342 h 540"/>
              <a:gd name="T14" fmla="*/ 1553 w 1968"/>
              <a:gd name="T15" fmla="*/ 392 h 540"/>
              <a:gd name="T16" fmla="*/ 1467 w 1968"/>
              <a:gd name="T17" fmla="*/ 436 h 540"/>
              <a:gd name="T18" fmla="*/ 1377 w 1968"/>
              <a:gd name="T19" fmla="*/ 473 h 540"/>
              <a:gd name="T20" fmla="*/ 1283 w 1968"/>
              <a:gd name="T21" fmla="*/ 502 h 540"/>
              <a:gd name="T22" fmla="*/ 1186 w 1968"/>
              <a:gd name="T23" fmla="*/ 524 h 540"/>
              <a:gd name="T24" fmla="*/ 1086 w 1968"/>
              <a:gd name="T25" fmla="*/ 537 h 540"/>
              <a:gd name="T26" fmla="*/ 985 w 1968"/>
              <a:gd name="T27" fmla="*/ 540 h 540"/>
              <a:gd name="T28" fmla="*/ 881 w 1968"/>
              <a:gd name="T29" fmla="*/ 537 h 540"/>
              <a:gd name="T30" fmla="*/ 783 w 1968"/>
              <a:gd name="T31" fmla="*/ 524 h 540"/>
              <a:gd name="T32" fmla="*/ 686 w 1968"/>
              <a:gd name="T33" fmla="*/ 502 h 540"/>
              <a:gd name="T34" fmla="*/ 591 w 1968"/>
              <a:gd name="T35" fmla="*/ 473 h 540"/>
              <a:gd name="T36" fmla="*/ 502 w 1968"/>
              <a:gd name="T37" fmla="*/ 436 h 540"/>
              <a:gd name="T38" fmla="*/ 415 w 1968"/>
              <a:gd name="T39" fmla="*/ 392 h 540"/>
              <a:gd name="T40" fmla="*/ 333 w 1968"/>
              <a:gd name="T41" fmla="*/ 342 h 540"/>
              <a:gd name="T42" fmla="*/ 255 w 1968"/>
              <a:gd name="T43" fmla="*/ 284 h 540"/>
              <a:gd name="T44" fmla="*/ 184 w 1968"/>
              <a:gd name="T45" fmla="*/ 221 h 540"/>
              <a:gd name="T46" fmla="*/ 116 w 1968"/>
              <a:gd name="T47" fmla="*/ 153 h 540"/>
              <a:gd name="T48" fmla="*/ 55 w 1968"/>
              <a:gd name="T49" fmla="*/ 79 h 540"/>
              <a:gd name="T50" fmla="*/ 0 w 1968"/>
              <a:gd name="T51"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68" h="540">
                <a:moveTo>
                  <a:pt x="0" y="0"/>
                </a:moveTo>
                <a:lnTo>
                  <a:pt x="1968" y="0"/>
                </a:lnTo>
                <a:lnTo>
                  <a:pt x="1913" y="79"/>
                </a:lnTo>
                <a:lnTo>
                  <a:pt x="1851" y="153"/>
                </a:lnTo>
                <a:lnTo>
                  <a:pt x="1785" y="221"/>
                </a:lnTo>
                <a:lnTo>
                  <a:pt x="1713" y="284"/>
                </a:lnTo>
                <a:lnTo>
                  <a:pt x="1635" y="342"/>
                </a:lnTo>
                <a:lnTo>
                  <a:pt x="1553" y="392"/>
                </a:lnTo>
                <a:lnTo>
                  <a:pt x="1467" y="436"/>
                </a:lnTo>
                <a:lnTo>
                  <a:pt x="1377" y="473"/>
                </a:lnTo>
                <a:lnTo>
                  <a:pt x="1283" y="502"/>
                </a:lnTo>
                <a:lnTo>
                  <a:pt x="1186" y="524"/>
                </a:lnTo>
                <a:lnTo>
                  <a:pt x="1086" y="537"/>
                </a:lnTo>
                <a:lnTo>
                  <a:pt x="985" y="540"/>
                </a:lnTo>
                <a:lnTo>
                  <a:pt x="881" y="537"/>
                </a:lnTo>
                <a:lnTo>
                  <a:pt x="783" y="524"/>
                </a:lnTo>
                <a:lnTo>
                  <a:pt x="686" y="502"/>
                </a:lnTo>
                <a:lnTo>
                  <a:pt x="591" y="473"/>
                </a:lnTo>
                <a:lnTo>
                  <a:pt x="502" y="436"/>
                </a:lnTo>
                <a:lnTo>
                  <a:pt x="415" y="392"/>
                </a:lnTo>
                <a:lnTo>
                  <a:pt x="333" y="342"/>
                </a:lnTo>
                <a:lnTo>
                  <a:pt x="255" y="284"/>
                </a:lnTo>
                <a:lnTo>
                  <a:pt x="184" y="221"/>
                </a:lnTo>
                <a:lnTo>
                  <a:pt x="116" y="153"/>
                </a:lnTo>
                <a:lnTo>
                  <a:pt x="55" y="79"/>
                </a:lnTo>
                <a:lnTo>
                  <a:pt x="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6" name="Freeform 6"/>
          <p:cNvSpPr>
            <a:spLocks/>
          </p:cNvSpPr>
          <p:nvPr/>
        </p:nvSpPr>
        <p:spPr bwMode="auto">
          <a:xfrm>
            <a:off x="1903289" y="2410468"/>
            <a:ext cx="517787" cy="594341"/>
          </a:xfrm>
          <a:custGeom>
            <a:avLst/>
            <a:gdLst>
              <a:gd name="T0" fmla="*/ 1976 w 3949"/>
              <a:gd name="T1" fmla="*/ 0 h 4533"/>
              <a:gd name="T2" fmla="*/ 2035 w 3949"/>
              <a:gd name="T3" fmla="*/ 16 h 4533"/>
              <a:gd name="T4" fmla="*/ 2077 w 3949"/>
              <a:gd name="T5" fmla="*/ 58 h 4533"/>
              <a:gd name="T6" fmla="*/ 2094 w 3949"/>
              <a:gd name="T7" fmla="*/ 118 h 4533"/>
              <a:gd name="T8" fmla="*/ 2142 w 3949"/>
              <a:gd name="T9" fmla="*/ 1904 h 4533"/>
              <a:gd name="T10" fmla="*/ 2224 w 3949"/>
              <a:gd name="T11" fmla="*/ 1967 h 4533"/>
              <a:gd name="T12" fmla="*/ 2284 w 3949"/>
              <a:gd name="T13" fmla="*/ 2051 h 4533"/>
              <a:gd name="T14" fmla="*/ 2316 w 3949"/>
              <a:gd name="T15" fmla="*/ 2152 h 4533"/>
              <a:gd name="T16" fmla="*/ 2321 w 3949"/>
              <a:gd name="T17" fmla="*/ 2704 h 4533"/>
              <a:gd name="T18" fmla="*/ 2581 w 3949"/>
              <a:gd name="T19" fmla="*/ 2768 h 4533"/>
              <a:gd name="T20" fmla="*/ 2826 w 3949"/>
              <a:gd name="T21" fmla="*/ 2865 h 4533"/>
              <a:gd name="T22" fmla="*/ 3055 w 3949"/>
              <a:gd name="T23" fmla="*/ 2994 h 4533"/>
              <a:gd name="T24" fmla="*/ 3264 w 3949"/>
              <a:gd name="T25" fmla="*/ 3151 h 4533"/>
              <a:gd name="T26" fmla="*/ 3449 w 3949"/>
              <a:gd name="T27" fmla="*/ 3333 h 4533"/>
              <a:gd name="T28" fmla="*/ 3609 w 3949"/>
              <a:gd name="T29" fmla="*/ 3536 h 4533"/>
              <a:gd name="T30" fmla="*/ 3743 w 3949"/>
              <a:gd name="T31" fmla="*/ 3762 h 4533"/>
              <a:gd name="T32" fmla="*/ 3845 w 3949"/>
              <a:gd name="T33" fmla="*/ 4004 h 4533"/>
              <a:gd name="T34" fmla="*/ 3916 w 3949"/>
              <a:gd name="T35" fmla="*/ 4262 h 4533"/>
              <a:gd name="T36" fmla="*/ 3949 w 3949"/>
              <a:gd name="T37" fmla="*/ 4533 h 4533"/>
              <a:gd name="T38" fmla="*/ 13 w 3949"/>
              <a:gd name="T39" fmla="*/ 4396 h 4533"/>
              <a:gd name="T40" fmla="*/ 67 w 3949"/>
              <a:gd name="T41" fmla="*/ 4132 h 4533"/>
              <a:gd name="T42" fmla="*/ 154 w 3949"/>
              <a:gd name="T43" fmla="*/ 3882 h 4533"/>
              <a:gd name="T44" fmla="*/ 272 w 3949"/>
              <a:gd name="T45" fmla="*/ 3648 h 4533"/>
              <a:gd name="T46" fmla="*/ 418 w 3949"/>
              <a:gd name="T47" fmla="*/ 3432 h 4533"/>
              <a:gd name="T48" fmla="*/ 593 w 3949"/>
              <a:gd name="T49" fmla="*/ 3238 h 4533"/>
              <a:gd name="T50" fmla="*/ 790 w 3949"/>
              <a:gd name="T51" fmla="*/ 3069 h 4533"/>
              <a:gd name="T52" fmla="*/ 1007 w 3949"/>
              <a:gd name="T53" fmla="*/ 2927 h 4533"/>
              <a:gd name="T54" fmla="*/ 1245 w 3949"/>
              <a:gd name="T55" fmla="*/ 2814 h 4533"/>
              <a:gd name="T56" fmla="*/ 1498 w 3949"/>
              <a:gd name="T57" fmla="*/ 2731 h 4533"/>
              <a:gd name="T58" fmla="*/ 1629 w 3949"/>
              <a:gd name="T59" fmla="*/ 2207 h 4533"/>
              <a:gd name="T60" fmla="*/ 1647 w 3949"/>
              <a:gd name="T61" fmla="*/ 2099 h 4533"/>
              <a:gd name="T62" fmla="*/ 1693 w 3949"/>
              <a:gd name="T63" fmla="*/ 2007 h 4533"/>
              <a:gd name="T64" fmla="*/ 1766 w 3949"/>
              <a:gd name="T65" fmla="*/ 1931 h 4533"/>
              <a:gd name="T66" fmla="*/ 1858 w 3949"/>
              <a:gd name="T67" fmla="*/ 1881 h 4533"/>
              <a:gd name="T68" fmla="*/ 1861 w 3949"/>
              <a:gd name="T69" fmla="*/ 87 h 4533"/>
              <a:gd name="T70" fmla="*/ 1892 w 3949"/>
              <a:gd name="T71" fmla="*/ 34 h 4533"/>
              <a:gd name="T72" fmla="*/ 1943 w 3949"/>
              <a:gd name="T73" fmla="*/ 5 h 4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9" h="4533">
                <a:moveTo>
                  <a:pt x="1976" y="0"/>
                </a:moveTo>
                <a:lnTo>
                  <a:pt x="1976" y="0"/>
                </a:lnTo>
                <a:lnTo>
                  <a:pt x="2006" y="5"/>
                </a:lnTo>
                <a:lnTo>
                  <a:pt x="2035" y="16"/>
                </a:lnTo>
                <a:lnTo>
                  <a:pt x="2058" y="34"/>
                </a:lnTo>
                <a:lnTo>
                  <a:pt x="2077" y="58"/>
                </a:lnTo>
                <a:lnTo>
                  <a:pt x="2089" y="87"/>
                </a:lnTo>
                <a:lnTo>
                  <a:pt x="2094" y="118"/>
                </a:lnTo>
                <a:lnTo>
                  <a:pt x="2094" y="1881"/>
                </a:lnTo>
                <a:lnTo>
                  <a:pt x="2142" y="1904"/>
                </a:lnTo>
                <a:lnTo>
                  <a:pt x="2186" y="1931"/>
                </a:lnTo>
                <a:lnTo>
                  <a:pt x="2224" y="1967"/>
                </a:lnTo>
                <a:lnTo>
                  <a:pt x="2257" y="2007"/>
                </a:lnTo>
                <a:lnTo>
                  <a:pt x="2284" y="2051"/>
                </a:lnTo>
                <a:lnTo>
                  <a:pt x="2305" y="2099"/>
                </a:lnTo>
                <a:lnTo>
                  <a:pt x="2316" y="2152"/>
                </a:lnTo>
                <a:lnTo>
                  <a:pt x="2321" y="2207"/>
                </a:lnTo>
                <a:lnTo>
                  <a:pt x="2321" y="2704"/>
                </a:lnTo>
                <a:lnTo>
                  <a:pt x="2453" y="2731"/>
                </a:lnTo>
                <a:lnTo>
                  <a:pt x="2581" y="2768"/>
                </a:lnTo>
                <a:lnTo>
                  <a:pt x="2705" y="2814"/>
                </a:lnTo>
                <a:lnTo>
                  <a:pt x="2826" y="2865"/>
                </a:lnTo>
                <a:lnTo>
                  <a:pt x="2942" y="2927"/>
                </a:lnTo>
                <a:lnTo>
                  <a:pt x="3055" y="2994"/>
                </a:lnTo>
                <a:lnTo>
                  <a:pt x="3162" y="3069"/>
                </a:lnTo>
                <a:lnTo>
                  <a:pt x="3264" y="3151"/>
                </a:lnTo>
                <a:lnTo>
                  <a:pt x="3359" y="3238"/>
                </a:lnTo>
                <a:lnTo>
                  <a:pt x="3449" y="3333"/>
                </a:lnTo>
                <a:lnTo>
                  <a:pt x="3531" y="3432"/>
                </a:lnTo>
                <a:lnTo>
                  <a:pt x="3609" y="3536"/>
                </a:lnTo>
                <a:lnTo>
                  <a:pt x="3680" y="3648"/>
                </a:lnTo>
                <a:lnTo>
                  <a:pt x="3743" y="3762"/>
                </a:lnTo>
                <a:lnTo>
                  <a:pt x="3798" y="3882"/>
                </a:lnTo>
                <a:lnTo>
                  <a:pt x="3845" y="4004"/>
                </a:lnTo>
                <a:lnTo>
                  <a:pt x="3885" y="4132"/>
                </a:lnTo>
                <a:lnTo>
                  <a:pt x="3916" y="4262"/>
                </a:lnTo>
                <a:lnTo>
                  <a:pt x="3937" y="4396"/>
                </a:lnTo>
                <a:lnTo>
                  <a:pt x="3949" y="4533"/>
                </a:lnTo>
                <a:lnTo>
                  <a:pt x="0" y="4533"/>
                </a:lnTo>
                <a:lnTo>
                  <a:pt x="13" y="4396"/>
                </a:lnTo>
                <a:lnTo>
                  <a:pt x="36" y="4262"/>
                </a:lnTo>
                <a:lnTo>
                  <a:pt x="67" y="4132"/>
                </a:lnTo>
                <a:lnTo>
                  <a:pt x="105" y="4004"/>
                </a:lnTo>
                <a:lnTo>
                  <a:pt x="154" y="3882"/>
                </a:lnTo>
                <a:lnTo>
                  <a:pt x="209" y="3762"/>
                </a:lnTo>
                <a:lnTo>
                  <a:pt x="272" y="3648"/>
                </a:lnTo>
                <a:lnTo>
                  <a:pt x="341" y="3536"/>
                </a:lnTo>
                <a:lnTo>
                  <a:pt x="418" y="3432"/>
                </a:lnTo>
                <a:lnTo>
                  <a:pt x="502" y="3333"/>
                </a:lnTo>
                <a:lnTo>
                  <a:pt x="593" y="3238"/>
                </a:lnTo>
                <a:lnTo>
                  <a:pt x="688" y="3151"/>
                </a:lnTo>
                <a:lnTo>
                  <a:pt x="790" y="3069"/>
                </a:lnTo>
                <a:lnTo>
                  <a:pt x="896" y="2994"/>
                </a:lnTo>
                <a:lnTo>
                  <a:pt x="1007" y="2927"/>
                </a:lnTo>
                <a:lnTo>
                  <a:pt x="1124" y="2865"/>
                </a:lnTo>
                <a:lnTo>
                  <a:pt x="1245" y="2814"/>
                </a:lnTo>
                <a:lnTo>
                  <a:pt x="1369" y="2768"/>
                </a:lnTo>
                <a:lnTo>
                  <a:pt x="1498" y="2731"/>
                </a:lnTo>
                <a:lnTo>
                  <a:pt x="1629" y="2704"/>
                </a:lnTo>
                <a:lnTo>
                  <a:pt x="1629" y="2207"/>
                </a:lnTo>
                <a:lnTo>
                  <a:pt x="1634" y="2152"/>
                </a:lnTo>
                <a:lnTo>
                  <a:pt x="1647" y="2099"/>
                </a:lnTo>
                <a:lnTo>
                  <a:pt x="1666" y="2051"/>
                </a:lnTo>
                <a:lnTo>
                  <a:pt x="1693" y="2007"/>
                </a:lnTo>
                <a:lnTo>
                  <a:pt x="1727" y="1967"/>
                </a:lnTo>
                <a:lnTo>
                  <a:pt x="1766" y="1931"/>
                </a:lnTo>
                <a:lnTo>
                  <a:pt x="1810" y="1904"/>
                </a:lnTo>
                <a:lnTo>
                  <a:pt x="1858" y="1881"/>
                </a:lnTo>
                <a:lnTo>
                  <a:pt x="1858" y="118"/>
                </a:lnTo>
                <a:lnTo>
                  <a:pt x="1861" y="87"/>
                </a:lnTo>
                <a:lnTo>
                  <a:pt x="1874" y="58"/>
                </a:lnTo>
                <a:lnTo>
                  <a:pt x="1892" y="34"/>
                </a:lnTo>
                <a:lnTo>
                  <a:pt x="1916" y="16"/>
                </a:lnTo>
                <a:lnTo>
                  <a:pt x="1943" y="5"/>
                </a:lnTo>
                <a:lnTo>
                  <a:pt x="1976"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7" name="Freeform 7"/>
          <p:cNvSpPr>
            <a:spLocks/>
          </p:cNvSpPr>
          <p:nvPr/>
        </p:nvSpPr>
        <p:spPr bwMode="auto">
          <a:xfrm>
            <a:off x="2033325" y="3035743"/>
            <a:ext cx="257715" cy="70787"/>
          </a:xfrm>
          <a:custGeom>
            <a:avLst/>
            <a:gdLst>
              <a:gd name="T0" fmla="*/ 0 w 1968"/>
              <a:gd name="T1" fmla="*/ 0 h 540"/>
              <a:gd name="T2" fmla="*/ 1968 w 1968"/>
              <a:gd name="T3" fmla="*/ 0 h 540"/>
              <a:gd name="T4" fmla="*/ 1913 w 1968"/>
              <a:gd name="T5" fmla="*/ 79 h 540"/>
              <a:gd name="T6" fmla="*/ 1851 w 1968"/>
              <a:gd name="T7" fmla="*/ 153 h 540"/>
              <a:gd name="T8" fmla="*/ 1785 w 1968"/>
              <a:gd name="T9" fmla="*/ 221 h 540"/>
              <a:gd name="T10" fmla="*/ 1713 w 1968"/>
              <a:gd name="T11" fmla="*/ 284 h 540"/>
              <a:gd name="T12" fmla="*/ 1635 w 1968"/>
              <a:gd name="T13" fmla="*/ 342 h 540"/>
              <a:gd name="T14" fmla="*/ 1553 w 1968"/>
              <a:gd name="T15" fmla="*/ 392 h 540"/>
              <a:gd name="T16" fmla="*/ 1467 w 1968"/>
              <a:gd name="T17" fmla="*/ 436 h 540"/>
              <a:gd name="T18" fmla="*/ 1377 w 1968"/>
              <a:gd name="T19" fmla="*/ 473 h 540"/>
              <a:gd name="T20" fmla="*/ 1283 w 1968"/>
              <a:gd name="T21" fmla="*/ 502 h 540"/>
              <a:gd name="T22" fmla="*/ 1186 w 1968"/>
              <a:gd name="T23" fmla="*/ 524 h 540"/>
              <a:gd name="T24" fmla="*/ 1086 w 1968"/>
              <a:gd name="T25" fmla="*/ 537 h 540"/>
              <a:gd name="T26" fmla="*/ 985 w 1968"/>
              <a:gd name="T27" fmla="*/ 540 h 540"/>
              <a:gd name="T28" fmla="*/ 881 w 1968"/>
              <a:gd name="T29" fmla="*/ 537 h 540"/>
              <a:gd name="T30" fmla="*/ 783 w 1968"/>
              <a:gd name="T31" fmla="*/ 524 h 540"/>
              <a:gd name="T32" fmla="*/ 686 w 1968"/>
              <a:gd name="T33" fmla="*/ 502 h 540"/>
              <a:gd name="T34" fmla="*/ 591 w 1968"/>
              <a:gd name="T35" fmla="*/ 473 h 540"/>
              <a:gd name="T36" fmla="*/ 502 w 1968"/>
              <a:gd name="T37" fmla="*/ 436 h 540"/>
              <a:gd name="T38" fmla="*/ 415 w 1968"/>
              <a:gd name="T39" fmla="*/ 392 h 540"/>
              <a:gd name="T40" fmla="*/ 333 w 1968"/>
              <a:gd name="T41" fmla="*/ 342 h 540"/>
              <a:gd name="T42" fmla="*/ 255 w 1968"/>
              <a:gd name="T43" fmla="*/ 284 h 540"/>
              <a:gd name="T44" fmla="*/ 184 w 1968"/>
              <a:gd name="T45" fmla="*/ 221 h 540"/>
              <a:gd name="T46" fmla="*/ 116 w 1968"/>
              <a:gd name="T47" fmla="*/ 153 h 540"/>
              <a:gd name="T48" fmla="*/ 55 w 1968"/>
              <a:gd name="T49" fmla="*/ 79 h 540"/>
              <a:gd name="T50" fmla="*/ 0 w 1968"/>
              <a:gd name="T51"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68" h="540">
                <a:moveTo>
                  <a:pt x="0" y="0"/>
                </a:moveTo>
                <a:lnTo>
                  <a:pt x="1968" y="0"/>
                </a:lnTo>
                <a:lnTo>
                  <a:pt x="1913" y="79"/>
                </a:lnTo>
                <a:lnTo>
                  <a:pt x="1851" y="153"/>
                </a:lnTo>
                <a:lnTo>
                  <a:pt x="1785" y="221"/>
                </a:lnTo>
                <a:lnTo>
                  <a:pt x="1713" y="284"/>
                </a:lnTo>
                <a:lnTo>
                  <a:pt x="1635" y="342"/>
                </a:lnTo>
                <a:lnTo>
                  <a:pt x="1553" y="392"/>
                </a:lnTo>
                <a:lnTo>
                  <a:pt x="1467" y="436"/>
                </a:lnTo>
                <a:lnTo>
                  <a:pt x="1377" y="473"/>
                </a:lnTo>
                <a:lnTo>
                  <a:pt x="1283" y="502"/>
                </a:lnTo>
                <a:lnTo>
                  <a:pt x="1186" y="524"/>
                </a:lnTo>
                <a:lnTo>
                  <a:pt x="1086" y="537"/>
                </a:lnTo>
                <a:lnTo>
                  <a:pt x="985" y="540"/>
                </a:lnTo>
                <a:lnTo>
                  <a:pt x="881" y="537"/>
                </a:lnTo>
                <a:lnTo>
                  <a:pt x="783" y="524"/>
                </a:lnTo>
                <a:lnTo>
                  <a:pt x="686" y="502"/>
                </a:lnTo>
                <a:lnTo>
                  <a:pt x="591" y="473"/>
                </a:lnTo>
                <a:lnTo>
                  <a:pt x="502" y="436"/>
                </a:lnTo>
                <a:lnTo>
                  <a:pt x="415" y="392"/>
                </a:lnTo>
                <a:lnTo>
                  <a:pt x="333" y="342"/>
                </a:lnTo>
                <a:lnTo>
                  <a:pt x="255" y="284"/>
                </a:lnTo>
                <a:lnTo>
                  <a:pt x="184" y="221"/>
                </a:lnTo>
                <a:lnTo>
                  <a:pt x="116" y="153"/>
                </a:lnTo>
                <a:lnTo>
                  <a:pt x="55" y="79"/>
                </a:lnTo>
                <a:lnTo>
                  <a:pt x="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8" name="Freeform 23"/>
          <p:cNvSpPr>
            <a:spLocks/>
          </p:cNvSpPr>
          <p:nvPr/>
        </p:nvSpPr>
        <p:spPr bwMode="auto">
          <a:xfrm>
            <a:off x="973789" y="4489449"/>
            <a:ext cx="109643" cy="310135"/>
          </a:xfrm>
          <a:custGeom>
            <a:avLst/>
            <a:gdLst>
              <a:gd name="T0" fmla="*/ 366 w 735"/>
              <a:gd name="T1" fmla="*/ 0 h 2077"/>
              <a:gd name="T2" fmla="*/ 394 w 735"/>
              <a:gd name="T3" fmla="*/ 3 h 2077"/>
              <a:gd name="T4" fmla="*/ 417 w 735"/>
              <a:gd name="T5" fmla="*/ 9 h 2077"/>
              <a:gd name="T6" fmla="*/ 438 w 735"/>
              <a:gd name="T7" fmla="*/ 19 h 2077"/>
              <a:gd name="T8" fmla="*/ 455 w 735"/>
              <a:gd name="T9" fmla="*/ 34 h 2077"/>
              <a:gd name="T10" fmla="*/ 470 w 735"/>
              <a:gd name="T11" fmla="*/ 52 h 2077"/>
              <a:gd name="T12" fmla="*/ 481 w 735"/>
              <a:gd name="T13" fmla="*/ 72 h 2077"/>
              <a:gd name="T14" fmla="*/ 486 w 735"/>
              <a:gd name="T15" fmla="*/ 96 h 2077"/>
              <a:gd name="T16" fmla="*/ 489 w 735"/>
              <a:gd name="T17" fmla="*/ 122 h 2077"/>
              <a:gd name="T18" fmla="*/ 489 w 735"/>
              <a:gd name="T19" fmla="*/ 1369 h 2077"/>
              <a:gd name="T20" fmla="*/ 532 w 735"/>
              <a:gd name="T21" fmla="*/ 1387 h 2077"/>
              <a:gd name="T22" fmla="*/ 571 w 735"/>
              <a:gd name="T23" fmla="*/ 1408 h 2077"/>
              <a:gd name="T24" fmla="*/ 607 w 735"/>
              <a:gd name="T25" fmla="*/ 1435 h 2077"/>
              <a:gd name="T26" fmla="*/ 639 w 735"/>
              <a:gd name="T27" fmla="*/ 1465 h 2077"/>
              <a:gd name="T28" fmla="*/ 667 w 735"/>
              <a:gd name="T29" fmla="*/ 1499 h 2077"/>
              <a:gd name="T30" fmla="*/ 691 w 735"/>
              <a:gd name="T31" fmla="*/ 1536 h 2077"/>
              <a:gd name="T32" fmla="*/ 710 w 735"/>
              <a:gd name="T33" fmla="*/ 1576 h 2077"/>
              <a:gd name="T34" fmla="*/ 723 w 735"/>
              <a:gd name="T35" fmla="*/ 1620 h 2077"/>
              <a:gd name="T36" fmla="*/ 732 w 735"/>
              <a:gd name="T37" fmla="*/ 1664 h 2077"/>
              <a:gd name="T38" fmla="*/ 735 w 735"/>
              <a:gd name="T39" fmla="*/ 1711 h 2077"/>
              <a:gd name="T40" fmla="*/ 732 w 735"/>
              <a:gd name="T41" fmla="*/ 1761 h 2077"/>
              <a:gd name="T42" fmla="*/ 722 w 735"/>
              <a:gd name="T43" fmla="*/ 1810 h 2077"/>
              <a:gd name="T44" fmla="*/ 708 w 735"/>
              <a:gd name="T45" fmla="*/ 1856 h 2077"/>
              <a:gd name="T46" fmla="*/ 686 w 735"/>
              <a:gd name="T47" fmla="*/ 1898 h 2077"/>
              <a:gd name="T48" fmla="*/ 661 w 735"/>
              <a:gd name="T49" fmla="*/ 1937 h 2077"/>
              <a:gd name="T50" fmla="*/ 629 w 735"/>
              <a:gd name="T51" fmla="*/ 1971 h 2077"/>
              <a:gd name="T52" fmla="*/ 595 w 735"/>
              <a:gd name="T53" fmla="*/ 2003 h 2077"/>
              <a:gd name="T54" fmla="*/ 556 w 735"/>
              <a:gd name="T55" fmla="*/ 2028 h 2077"/>
              <a:gd name="T56" fmla="*/ 513 w 735"/>
              <a:gd name="T57" fmla="*/ 2049 h 2077"/>
              <a:gd name="T58" fmla="*/ 467 w 735"/>
              <a:gd name="T59" fmla="*/ 2065 h 2077"/>
              <a:gd name="T60" fmla="*/ 418 w 735"/>
              <a:gd name="T61" fmla="*/ 2074 h 2077"/>
              <a:gd name="T62" fmla="*/ 367 w 735"/>
              <a:gd name="T63" fmla="*/ 2077 h 2077"/>
              <a:gd name="T64" fmla="*/ 317 w 735"/>
              <a:gd name="T65" fmla="*/ 2074 h 2077"/>
              <a:gd name="T66" fmla="*/ 268 w 735"/>
              <a:gd name="T67" fmla="*/ 2065 h 2077"/>
              <a:gd name="T68" fmla="*/ 222 w 735"/>
              <a:gd name="T69" fmla="*/ 2049 h 2077"/>
              <a:gd name="T70" fmla="*/ 179 w 735"/>
              <a:gd name="T71" fmla="*/ 2028 h 2077"/>
              <a:gd name="T72" fmla="*/ 140 w 735"/>
              <a:gd name="T73" fmla="*/ 2003 h 2077"/>
              <a:gd name="T74" fmla="*/ 106 w 735"/>
              <a:gd name="T75" fmla="*/ 1971 h 2077"/>
              <a:gd name="T76" fmla="*/ 74 w 735"/>
              <a:gd name="T77" fmla="*/ 1937 h 2077"/>
              <a:gd name="T78" fmla="*/ 49 w 735"/>
              <a:gd name="T79" fmla="*/ 1898 h 2077"/>
              <a:gd name="T80" fmla="*/ 27 w 735"/>
              <a:gd name="T81" fmla="*/ 1856 h 2077"/>
              <a:gd name="T82" fmla="*/ 12 w 735"/>
              <a:gd name="T83" fmla="*/ 1810 h 2077"/>
              <a:gd name="T84" fmla="*/ 3 w 735"/>
              <a:gd name="T85" fmla="*/ 1761 h 2077"/>
              <a:gd name="T86" fmla="*/ 0 w 735"/>
              <a:gd name="T87" fmla="*/ 1711 h 2077"/>
              <a:gd name="T88" fmla="*/ 3 w 735"/>
              <a:gd name="T89" fmla="*/ 1664 h 2077"/>
              <a:gd name="T90" fmla="*/ 11 w 735"/>
              <a:gd name="T91" fmla="*/ 1618 h 2077"/>
              <a:gd name="T92" fmla="*/ 24 w 735"/>
              <a:gd name="T93" fmla="*/ 1576 h 2077"/>
              <a:gd name="T94" fmla="*/ 43 w 735"/>
              <a:gd name="T95" fmla="*/ 1536 h 2077"/>
              <a:gd name="T96" fmla="*/ 67 w 735"/>
              <a:gd name="T97" fmla="*/ 1498 h 2077"/>
              <a:gd name="T98" fmla="*/ 94 w 735"/>
              <a:gd name="T99" fmla="*/ 1465 h 2077"/>
              <a:gd name="T100" fmla="*/ 127 w 735"/>
              <a:gd name="T101" fmla="*/ 1434 h 2077"/>
              <a:gd name="T102" fmla="*/ 163 w 735"/>
              <a:gd name="T103" fmla="*/ 1408 h 2077"/>
              <a:gd name="T104" fmla="*/ 202 w 735"/>
              <a:gd name="T105" fmla="*/ 1386 h 2077"/>
              <a:gd name="T106" fmla="*/ 244 w 735"/>
              <a:gd name="T107" fmla="*/ 1369 h 2077"/>
              <a:gd name="T108" fmla="*/ 244 w 735"/>
              <a:gd name="T109" fmla="*/ 122 h 2077"/>
              <a:gd name="T110" fmla="*/ 246 w 735"/>
              <a:gd name="T111" fmla="*/ 99 h 2077"/>
              <a:gd name="T112" fmla="*/ 253 w 735"/>
              <a:gd name="T113" fmla="*/ 77 h 2077"/>
              <a:gd name="T114" fmla="*/ 264 w 735"/>
              <a:gd name="T115" fmla="*/ 57 h 2077"/>
              <a:gd name="T116" fmla="*/ 278 w 735"/>
              <a:gd name="T117" fmla="*/ 38 h 2077"/>
              <a:gd name="T118" fmla="*/ 295 w 735"/>
              <a:gd name="T119" fmla="*/ 23 h 2077"/>
              <a:gd name="T120" fmla="*/ 317 w 735"/>
              <a:gd name="T121" fmla="*/ 10 h 2077"/>
              <a:gd name="T122" fmla="*/ 340 w 735"/>
              <a:gd name="T123" fmla="*/ 3 h 2077"/>
              <a:gd name="T124" fmla="*/ 366 w 735"/>
              <a:gd name="T125" fmla="*/ 0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5" h="2077">
                <a:moveTo>
                  <a:pt x="366" y="0"/>
                </a:moveTo>
                <a:lnTo>
                  <a:pt x="394" y="3"/>
                </a:lnTo>
                <a:lnTo>
                  <a:pt x="417" y="9"/>
                </a:lnTo>
                <a:lnTo>
                  <a:pt x="438" y="19"/>
                </a:lnTo>
                <a:lnTo>
                  <a:pt x="455" y="34"/>
                </a:lnTo>
                <a:lnTo>
                  <a:pt x="470" y="52"/>
                </a:lnTo>
                <a:lnTo>
                  <a:pt x="481" y="72"/>
                </a:lnTo>
                <a:lnTo>
                  <a:pt x="486" y="96"/>
                </a:lnTo>
                <a:lnTo>
                  <a:pt x="489" y="122"/>
                </a:lnTo>
                <a:lnTo>
                  <a:pt x="489" y="1369"/>
                </a:lnTo>
                <a:lnTo>
                  <a:pt x="532" y="1387"/>
                </a:lnTo>
                <a:lnTo>
                  <a:pt x="571" y="1408"/>
                </a:lnTo>
                <a:lnTo>
                  <a:pt x="607" y="1435"/>
                </a:lnTo>
                <a:lnTo>
                  <a:pt x="639" y="1465"/>
                </a:lnTo>
                <a:lnTo>
                  <a:pt x="667" y="1499"/>
                </a:lnTo>
                <a:lnTo>
                  <a:pt x="691" y="1536"/>
                </a:lnTo>
                <a:lnTo>
                  <a:pt x="710" y="1576"/>
                </a:lnTo>
                <a:lnTo>
                  <a:pt x="723" y="1620"/>
                </a:lnTo>
                <a:lnTo>
                  <a:pt x="732" y="1664"/>
                </a:lnTo>
                <a:lnTo>
                  <a:pt x="735" y="1711"/>
                </a:lnTo>
                <a:lnTo>
                  <a:pt x="732" y="1761"/>
                </a:lnTo>
                <a:lnTo>
                  <a:pt x="722" y="1810"/>
                </a:lnTo>
                <a:lnTo>
                  <a:pt x="708" y="1856"/>
                </a:lnTo>
                <a:lnTo>
                  <a:pt x="686" y="1898"/>
                </a:lnTo>
                <a:lnTo>
                  <a:pt x="661" y="1937"/>
                </a:lnTo>
                <a:lnTo>
                  <a:pt x="629" y="1971"/>
                </a:lnTo>
                <a:lnTo>
                  <a:pt x="595" y="2003"/>
                </a:lnTo>
                <a:lnTo>
                  <a:pt x="556" y="2028"/>
                </a:lnTo>
                <a:lnTo>
                  <a:pt x="513" y="2049"/>
                </a:lnTo>
                <a:lnTo>
                  <a:pt x="467" y="2065"/>
                </a:lnTo>
                <a:lnTo>
                  <a:pt x="418" y="2074"/>
                </a:lnTo>
                <a:lnTo>
                  <a:pt x="367" y="2077"/>
                </a:lnTo>
                <a:lnTo>
                  <a:pt x="317" y="2074"/>
                </a:lnTo>
                <a:lnTo>
                  <a:pt x="268" y="2065"/>
                </a:lnTo>
                <a:lnTo>
                  <a:pt x="222" y="2049"/>
                </a:lnTo>
                <a:lnTo>
                  <a:pt x="179" y="2028"/>
                </a:lnTo>
                <a:lnTo>
                  <a:pt x="140" y="2003"/>
                </a:lnTo>
                <a:lnTo>
                  <a:pt x="106" y="1971"/>
                </a:lnTo>
                <a:lnTo>
                  <a:pt x="74" y="1937"/>
                </a:lnTo>
                <a:lnTo>
                  <a:pt x="49" y="1898"/>
                </a:lnTo>
                <a:lnTo>
                  <a:pt x="27" y="1856"/>
                </a:lnTo>
                <a:lnTo>
                  <a:pt x="12" y="1810"/>
                </a:lnTo>
                <a:lnTo>
                  <a:pt x="3" y="1761"/>
                </a:lnTo>
                <a:lnTo>
                  <a:pt x="0" y="1711"/>
                </a:lnTo>
                <a:lnTo>
                  <a:pt x="3" y="1664"/>
                </a:lnTo>
                <a:lnTo>
                  <a:pt x="11" y="1618"/>
                </a:lnTo>
                <a:lnTo>
                  <a:pt x="24" y="1576"/>
                </a:lnTo>
                <a:lnTo>
                  <a:pt x="43" y="1536"/>
                </a:lnTo>
                <a:lnTo>
                  <a:pt x="67" y="1498"/>
                </a:lnTo>
                <a:lnTo>
                  <a:pt x="94" y="1465"/>
                </a:lnTo>
                <a:lnTo>
                  <a:pt x="127" y="1434"/>
                </a:lnTo>
                <a:lnTo>
                  <a:pt x="163" y="1408"/>
                </a:lnTo>
                <a:lnTo>
                  <a:pt x="202" y="1386"/>
                </a:lnTo>
                <a:lnTo>
                  <a:pt x="244" y="1369"/>
                </a:lnTo>
                <a:lnTo>
                  <a:pt x="244" y="122"/>
                </a:lnTo>
                <a:lnTo>
                  <a:pt x="246" y="99"/>
                </a:lnTo>
                <a:lnTo>
                  <a:pt x="253" y="77"/>
                </a:lnTo>
                <a:lnTo>
                  <a:pt x="264" y="57"/>
                </a:lnTo>
                <a:lnTo>
                  <a:pt x="278" y="38"/>
                </a:lnTo>
                <a:lnTo>
                  <a:pt x="295" y="23"/>
                </a:lnTo>
                <a:lnTo>
                  <a:pt x="317" y="10"/>
                </a:lnTo>
                <a:lnTo>
                  <a:pt x="340" y="3"/>
                </a:lnTo>
                <a:lnTo>
                  <a:pt x="366"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9" name="Freeform 24"/>
          <p:cNvSpPr>
            <a:spLocks noEditPoints="1"/>
          </p:cNvSpPr>
          <p:nvPr/>
        </p:nvSpPr>
        <p:spPr bwMode="auto">
          <a:xfrm>
            <a:off x="937241" y="4288959"/>
            <a:ext cx="182739" cy="547172"/>
          </a:xfrm>
          <a:custGeom>
            <a:avLst/>
            <a:gdLst>
              <a:gd name="T0" fmla="*/ 535 w 1226"/>
              <a:gd name="T1" fmla="*/ 136 h 3667"/>
              <a:gd name="T2" fmla="*/ 439 w 1226"/>
              <a:gd name="T3" fmla="*/ 195 h 3667"/>
              <a:gd name="T4" fmla="*/ 380 w 1226"/>
              <a:gd name="T5" fmla="*/ 291 h 3667"/>
              <a:gd name="T6" fmla="*/ 367 w 1226"/>
              <a:gd name="T7" fmla="*/ 2629 h 3667"/>
              <a:gd name="T8" fmla="*/ 250 w 1226"/>
              <a:gd name="T9" fmla="*/ 2725 h 3667"/>
              <a:gd name="T10" fmla="*/ 166 w 1226"/>
              <a:gd name="T11" fmla="*/ 2852 h 3667"/>
              <a:gd name="T12" fmla="*/ 125 w 1226"/>
              <a:gd name="T13" fmla="*/ 3002 h 3667"/>
              <a:gd name="T14" fmla="*/ 135 w 1226"/>
              <a:gd name="T15" fmla="*/ 3168 h 3667"/>
              <a:gd name="T16" fmla="*/ 199 w 1226"/>
              <a:gd name="T17" fmla="*/ 3319 h 3667"/>
              <a:gd name="T18" fmla="*/ 307 w 1226"/>
              <a:gd name="T19" fmla="*/ 3438 h 3667"/>
              <a:gd name="T20" fmla="*/ 448 w 1226"/>
              <a:gd name="T21" fmla="*/ 3517 h 3667"/>
              <a:gd name="T22" fmla="*/ 612 w 1226"/>
              <a:gd name="T23" fmla="*/ 3546 h 3667"/>
              <a:gd name="T24" fmla="*/ 778 w 1226"/>
              <a:gd name="T25" fmla="*/ 3517 h 3667"/>
              <a:gd name="T26" fmla="*/ 919 w 1226"/>
              <a:gd name="T27" fmla="*/ 3438 h 3667"/>
              <a:gd name="T28" fmla="*/ 1026 w 1226"/>
              <a:gd name="T29" fmla="*/ 3318 h 3667"/>
              <a:gd name="T30" fmla="*/ 1090 w 1226"/>
              <a:gd name="T31" fmla="*/ 3168 h 3667"/>
              <a:gd name="T32" fmla="*/ 1099 w 1226"/>
              <a:gd name="T33" fmla="*/ 3001 h 3667"/>
              <a:gd name="T34" fmla="*/ 1058 w 1226"/>
              <a:gd name="T35" fmla="*/ 2851 h 3667"/>
              <a:gd name="T36" fmla="*/ 975 w 1226"/>
              <a:gd name="T37" fmla="*/ 2724 h 3667"/>
              <a:gd name="T38" fmla="*/ 857 w 1226"/>
              <a:gd name="T39" fmla="*/ 2628 h 3667"/>
              <a:gd name="T40" fmla="*/ 844 w 1226"/>
              <a:gd name="T41" fmla="*/ 291 h 3667"/>
              <a:gd name="T42" fmla="*/ 785 w 1226"/>
              <a:gd name="T43" fmla="*/ 195 h 3667"/>
              <a:gd name="T44" fmla="*/ 689 w 1226"/>
              <a:gd name="T45" fmla="*/ 136 h 3667"/>
              <a:gd name="T46" fmla="*/ 612 w 1226"/>
              <a:gd name="T47" fmla="*/ 0 h 3667"/>
              <a:gd name="T48" fmla="*/ 758 w 1226"/>
              <a:gd name="T49" fmla="*/ 29 h 3667"/>
              <a:gd name="T50" fmla="*/ 875 w 1226"/>
              <a:gd name="T51" fmla="*/ 106 h 3667"/>
              <a:gd name="T52" fmla="*/ 952 w 1226"/>
              <a:gd name="T53" fmla="*/ 223 h 3667"/>
              <a:gd name="T54" fmla="*/ 980 w 1226"/>
              <a:gd name="T55" fmla="*/ 368 h 3667"/>
              <a:gd name="T56" fmla="*/ 1063 w 1226"/>
              <a:gd name="T57" fmla="*/ 2642 h 3667"/>
              <a:gd name="T58" fmla="*/ 1158 w 1226"/>
              <a:gd name="T59" fmla="*/ 2780 h 3667"/>
              <a:gd name="T60" fmla="*/ 1214 w 1226"/>
              <a:gd name="T61" fmla="*/ 2941 h 3667"/>
              <a:gd name="T62" fmla="*/ 1223 w 1226"/>
              <a:gd name="T63" fmla="*/ 3119 h 3667"/>
              <a:gd name="T64" fmla="*/ 1178 w 1226"/>
              <a:gd name="T65" fmla="*/ 3295 h 3667"/>
              <a:gd name="T66" fmla="*/ 1088 w 1226"/>
              <a:gd name="T67" fmla="*/ 3447 h 3667"/>
              <a:gd name="T68" fmla="*/ 957 w 1226"/>
              <a:gd name="T69" fmla="*/ 3564 h 3667"/>
              <a:gd name="T70" fmla="*/ 797 w 1226"/>
              <a:gd name="T71" fmla="*/ 3640 h 3667"/>
              <a:gd name="T72" fmla="*/ 612 w 1226"/>
              <a:gd name="T73" fmla="*/ 3667 h 3667"/>
              <a:gd name="T74" fmla="*/ 429 w 1226"/>
              <a:gd name="T75" fmla="*/ 3640 h 3667"/>
              <a:gd name="T76" fmla="*/ 268 w 1226"/>
              <a:gd name="T77" fmla="*/ 3564 h 3667"/>
              <a:gd name="T78" fmla="*/ 138 w 1226"/>
              <a:gd name="T79" fmla="*/ 3447 h 3667"/>
              <a:gd name="T80" fmla="*/ 48 w 1226"/>
              <a:gd name="T81" fmla="*/ 3295 h 3667"/>
              <a:gd name="T82" fmla="*/ 3 w 1226"/>
              <a:gd name="T83" fmla="*/ 3119 h 3667"/>
              <a:gd name="T84" fmla="*/ 11 w 1226"/>
              <a:gd name="T85" fmla="*/ 2941 h 3667"/>
              <a:gd name="T86" fmla="*/ 67 w 1226"/>
              <a:gd name="T87" fmla="*/ 2780 h 3667"/>
              <a:gd name="T88" fmla="*/ 163 w 1226"/>
              <a:gd name="T89" fmla="*/ 2642 h 3667"/>
              <a:gd name="T90" fmla="*/ 244 w 1226"/>
              <a:gd name="T91" fmla="*/ 368 h 3667"/>
              <a:gd name="T92" fmla="*/ 269 w 1226"/>
              <a:gd name="T93" fmla="*/ 237 h 3667"/>
              <a:gd name="T94" fmla="*/ 336 w 1226"/>
              <a:gd name="T95" fmla="*/ 126 h 3667"/>
              <a:gd name="T96" fmla="*/ 438 w 1226"/>
              <a:gd name="T97" fmla="*/ 45 h 3667"/>
              <a:gd name="T98" fmla="*/ 566 w 1226"/>
              <a:gd name="T99" fmla="*/ 3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6" h="3667">
                <a:moveTo>
                  <a:pt x="612" y="123"/>
                </a:moveTo>
                <a:lnTo>
                  <a:pt x="573" y="126"/>
                </a:lnTo>
                <a:lnTo>
                  <a:pt x="535" y="136"/>
                </a:lnTo>
                <a:lnTo>
                  <a:pt x="500" y="150"/>
                </a:lnTo>
                <a:lnTo>
                  <a:pt x="468" y="170"/>
                </a:lnTo>
                <a:lnTo>
                  <a:pt x="439" y="195"/>
                </a:lnTo>
                <a:lnTo>
                  <a:pt x="415" y="223"/>
                </a:lnTo>
                <a:lnTo>
                  <a:pt x="395" y="255"/>
                </a:lnTo>
                <a:lnTo>
                  <a:pt x="380" y="291"/>
                </a:lnTo>
                <a:lnTo>
                  <a:pt x="371" y="327"/>
                </a:lnTo>
                <a:lnTo>
                  <a:pt x="367" y="368"/>
                </a:lnTo>
                <a:lnTo>
                  <a:pt x="367" y="2629"/>
                </a:lnTo>
                <a:lnTo>
                  <a:pt x="325" y="2657"/>
                </a:lnTo>
                <a:lnTo>
                  <a:pt x="286" y="2688"/>
                </a:lnTo>
                <a:lnTo>
                  <a:pt x="250" y="2725"/>
                </a:lnTo>
                <a:lnTo>
                  <a:pt x="218" y="2764"/>
                </a:lnTo>
                <a:lnTo>
                  <a:pt x="190" y="2806"/>
                </a:lnTo>
                <a:lnTo>
                  <a:pt x="166" y="2852"/>
                </a:lnTo>
                <a:lnTo>
                  <a:pt x="147" y="2900"/>
                </a:lnTo>
                <a:lnTo>
                  <a:pt x="134" y="2950"/>
                </a:lnTo>
                <a:lnTo>
                  <a:pt x="125" y="3002"/>
                </a:lnTo>
                <a:lnTo>
                  <a:pt x="123" y="3057"/>
                </a:lnTo>
                <a:lnTo>
                  <a:pt x="126" y="3114"/>
                </a:lnTo>
                <a:lnTo>
                  <a:pt x="135" y="3168"/>
                </a:lnTo>
                <a:lnTo>
                  <a:pt x="152" y="3221"/>
                </a:lnTo>
                <a:lnTo>
                  <a:pt x="173" y="3271"/>
                </a:lnTo>
                <a:lnTo>
                  <a:pt x="199" y="3319"/>
                </a:lnTo>
                <a:lnTo>
                  <a:pt x="231" y="3362"/>
                </a:lnTo>
                <a:lnTo>
                  <a:pt x="267" y="3402"/>
                </a:lnTo>
                <a:lnTo>
                  <a:pt x="307" y="3438"/>
                </a:lnTo>
                <a:lnTo>
                  <a:pt x="351" y="3469"/>
                </a:lnTo>
                <a:lnTo>
                  <a:pt x="397" y="3496"/>
                </a:lnTo>
                <a:lnTo>
                  <a:pt x="448" y="3517"/>
                </a:lnTo>
                <a:lnTo>
                  <a:pt x="500" y="3532"/>
                </a:lnTo>
                <a:lnTo>
                  <a:pt x="556" y="3542"/>
                </a:lnTo>
                <a:lnTo>
                  <a:pt x="612" y="3546"/>
                </a:lnTo>
                <a:lnTo>
                  <a:pt x="670" y="3542"/>
                </a:lnTo>
                <a:lnTo>
                  <a:pt x="725" y="3532"/>
                </a:lnTo>
                <a:lnTo>
                  <a:pt x="778" y="3517"/>
                </a:lnTo>
                <a:lnTo>
                  <a:pt x="828" y="3496"/>
                </a:lnTo>
                <a:lnTo>
                  <a:pt x="875" y="3469"/>
                </a:lnTo>
                <a:lnTo>
                  <a:pt x="919" y="3438"/>
                </a:lnTo>
                <a:lnTo>
                  <a:pt x="959" y="3402"/>
                </a:lnTo>
                <a:lnTo>
                  <a:pt x="995" y="3362"/>
                </a:lnTo>
                <a:lnTo>
                  <a:pt x="1026" y="3318"/>
                </a:lnTo>
                <a:lnTo>
                  <a:pt x="1053" y="3271"/>
                </a:lnTo>
                <a:lnTo>
                  <a:pt x="1074" y="3221"/>
                </a:lnTo>
                <a:lnTo>
                  <a:pt x="1090" y="3168"/>
                </a:lnTo>
                <a:lnTo>
                  <a:pt x="1099" y="3113"/>
                </a:lnTo>
                <a:lnTo>
                  <a:pt x="1102" y="3056"/>
                </a:lnTo>
                <a:lnTo>
                  <a:pt x="1099" y="3001"/>
                </a:lnTo>
                <a:lnTo>
                  <a:pt x="1091" y="2949"/>
                </a:lnTo>
                <a:lnTo>
                  <a:pt x="1076" y="2899"/>
                </a:lnTo>
                <a:lnTo>
                  <a:pt x="1058" y="2851"/>
                </a:lnTo>
                <a:lnTo>
                  <a:pt x="1035" y="2805"/>
                </a:lnTo>
                <a:lnTo>
                  <a:pt x="1007" y="2763"/>
                </a:lnTo>
                <a:lnTo>
                  <a:pt x="975" y="2724"/>
                </a:lnTo>
                <a:lnTo>
                  <a:pt x="939" y="2688"/>
                </a:lnTo>
                <a:lnTo>
                  <a:pt x="900" y="2656"/>
                </a:lnTo>
                <a:lnTo>
                  <a:pt x="857" y="2628"/>
                </a:lnTo>
                <a:lnTo>
                  <a:pt x="857" y="368"/>
                </a:lnTo>
                <a:lnTo>
                  <a:pt x="854" y="327"/>
                </a:lnTo>
                <a:lnTo>
                  <a:pt x="844" y="291"/>
                </a:lnTo>
                <a:lnTo>
                  <a:pt x="830" y="255"/>
                </a:lnTo>
                <a:lnTo>
                  <a:pt x="809" y="223"/>
                </a:lnTo>
                <a:lnTo>
                  <a:pt x="785" y="195"/>
                </a:lnTo>
                <a:lnTo>
                  <a:pt x="757" y="170"/>
                </a:lnTo>
                <a:lnTo>
                  <a:pt x="725" y="150"/>
                </a:lnTo>
                <a:lnTo>
                  <a:pt x="689" y="136"/>
                </a:lnTo>
                <a:lnTo>
                  <a:pt x="652" y="126"/>
                </a:lnTo>
                <a:lnTo>
                  <a:pt x="612" y="123"/>
                </a:lnTo>
                <a:close/>
                <a:moveTo>
                  <a:pt x="612" y="0"/>
                </a:moveTo>
                <a:lnTo>
                  <a:pt x="664" y="3"/>
                </a:lnTo>
                <a:lnTo>
                  <a:pt x="712" y="13"/>
                </a:lnTo>
                <a:lnTo>
                  <a:pt x="758" y="29"/>
                </a:lnTo>
                <a:lnTo>
                  <a:pt x="801" y="49"/>
                </a:lnTo>
                <a:lnTo>
                  <a:pt x="840" y="76"/>
                </a:lnTo>
                <a:lnTo>
                  <a:pt x="875" y="106"/>
                </a:lnTo>
                <a:lnTo>
                  <a:pt x="906" y="140"/>
                </a:lnTo>
                <a:lnTo>
                  <a:pt x="931" y="179"/>
                </a:lnTo>
                <a:lnTo>
                  <a:pt x="952" y="223"/>
                </a:lnTo>
                <a:lnTo>
                  <a:pt x="968" y="268"/>
                </a:lnTo>
                <a:lnTo>
                  <a:pt x="977" y="316"/>
                </a:lnTo>
                <a:lnTo>
                  <a:pt x="980" y="368"/>
                </a:lnTo>
                <a:lnTo>
                  <a:pt x="980" y="2568"/>
                </a:lnTo>
                <a:lnTo>
                  <a:pt x="1023" y="2603"/>
                </a:lnTo>
                <a:lnTo>
                  <a:pt x="1063" y="2642"/>
                </a:lnTo>
                <a:lnTo>
                  <a:pt x="1099" y="2685"/>
                </a:lnTo>
                <a:lnTo>
                  <a:pt x="1130" y="2731"/>
                </a:lnTo>
                <a:lnTo>
                  <a:pt x="1158" y="2780"/>
                </a:lnTo>
                <a:lnTo>
                  <a:pt x="1181" y="2831"/>
                </a:lnTo>
                <a:lnTo>
                  <a:pt x="1200" y="2885"/>
                </a:lnTo>
                <a:lnTo>
                  <a:pt x="1214" y="2941"/>
                </a:lnTo>
                <a:lnTo>
                  <a:pt x="1223" y="2998"/>
                </a:lnTo>
                <a:lnTo>
                  <a:pt x="1226" y="3056"/>
                </a:lnTo>
                <a:lnTo>
                  <a:pt x="1223" y="3119"/>
                </a:lnTo>
                <a:lnTo>
                  <a:pt x="1214" y="3181"/>
                </a:lnTo>
                <a:lnTo>
                  <a:pt x="1198" y="3240"/>
                </a:lnTo>
                <a:lnTo>
                  <a:pt x="1178" y="3295"/>
                </a:lnTo>
                <a:lnTo>
                  <a:pt x="1152" y="3349"/>
                </a:lnTo>
                <a:lnTo>
                  <a:pt x="1122" y="3400"/>
                </a:lnTo>
                <a:lnTo>
                  <a:pt x="1088" y="3447"/>
                </a:lnTo>
                <a:lnTo>
                  <a:pt x="1047" y="3490"/>
                </a:lnTo>
                <a:lnTo>
                  <a:pt x="1005" y="3529"/>
                </a:lnTo>
                <a:lnTo>
                  <a:pt x="957" y="3564"/>
                </a:lnTo>
                <a:lnTo>
                  <a:pt x="907" y="3594"/>
                </a:lnTo>
                <a:lnTo>
                  <a:pt x="853" y="3619"/>
                </a:lnTo>
                <a:lnTo>
                  <a:pt x="797" y="3640"/>
                </a:lnTo>
                <a:lnTo>
                  <a:pt x="738" y="3655"/>
                </a:lnTo>
                <a:lnTo>
                  <a:pt x="677" y="3664"/>
                </a:lnTo>
                <a:lnTo>
                  <a:pt x="612" y="3667"/>
                </a:lnTo>
                <a:lnTo>
                  <a:pt x="549" y="3664"/>
                </a:lnTo>
                <a:lnTo>
                  <a:pt x="488" y="3655"/>
                </a:lnTo>
                <a:lnTo>
                  <a:pt x="429" y="3640"/>
                </a:lnTo>
                <a:lnTo>
                  <a:pt x="373" y="3619"/>
                </a:lnTo>
                <a:lnTo>
                  <a:pt x="319" y="3594"/>
                </a:lnTo>
                <a:lnTo>
                  <a:pt x="268" y="3564"/>
                </a:lnTo>
                <a:lnTo>
                  <a:pt x="221" y="3529"/>
                </a:lnTo>
                <a:lnTo>
                  <a:pt x="177" y="3490"/>
                </a:lnTo>
                <a:lnTo>
                  <a:pt x="138" y="3447"/>
                </a:lnTo>
                <a:lnTo>
                  <a:pt x="104" y="3400"/>
                </a:lnTo>
                <a:lnTo>
                  <a:pt x="74" y="3349"/>
                </a:lnTo>
                <a:lnTo>
                  <a:pt x="48" y="3295"/>
                </a:lnTo>
                <a:lnTo>
                  <a:pt x="28" y="3240"/>
                </a:lnTo>
                <a:lnTo>
                  <a:pt x="12" y="3181"/>
                </a:lnTo>
                <a:lnTo>
                  <a:pt x="3" y="3119"/>
                </a:lnTo>
                <a:lnTo>
                  <a:pt x="0" y="3056"/>
                </a:lnTo>
                <a:lnTo>
                  <a:pt x="3" y="2998"/>
                </a:lnTo>
                <a:lnTo>
                  <a:pt x="11" y="2941"/>
                </a:lnTo>
                <a:lnTo>
                  <a:pt x="26" y="2885"/>
                </a:lnTo>
                <a:lnTo>
                  <a:pt x="43" y="2831"/>
                </a:lnTo>
                <a:lnTo>
                  <a:pt x="67" y="2780"/>
                </a:lnTo>
                <a:lnTo>
                  <a:pt x="95" y="2731"/>
                </a:lnTo>
                <a:lnTo>
                  <a:pt x="127" y="2684"/>
                </a:lnTo>
                <a:lnTo>
                  <a:pt x="163" y="2642"/>
                </a:lnTo>
                <a:lnTo>
                  <a:pt x="202" y="2603"/>
                </a:lnTo>
                <a:lnTo>
                  <a:pt x="244" y="2567"/>
                </a:lnTo>
                <a:lnTo>
                  <a:pt x="244" y="368"/>
                </a:lnTo>
                <a:lnTo>
                  <a:pt x="248" y="323"/>
                </a:lnTo>
                <a:lnTo>
                  <a:pt x="256" y="280"/>
                </a:lnTo>
                <a:lnTo>
                  <a:pt x="269" y="237"/>
                </a:lnTo>
                <a:lnTo>
                  <a:pt x="287" y="198"/>
                </a:lnTo>
                <a:lnTo>
                  <a:pt x="309" y="160"/>
                </a:lnTo>
                <a:lnTo>
                  <a:pt x="336" y="126"/>
                </a:lnTo>
                <a:lnTo>
                  <a:pt x="366" y="96"/>
                </a:lnTo>
                <a:lnTo>
                  <a:pt x="401" y="68"/>
                </a:lnTo>
                <a:lnTo>
                  <a:pt x="438" y="45"/>
                </a:lnTo>
                <a:lnTo>
                  <a:pt x="478" y="26"/>
                </a:lnTo>
                <a:lnTo>
                  <a:pt x="520" y="12"/>
                </a:lnTo>
                <a:lnTo>
                  <a:pt x="566" y="3"/>
                </a:lnTo>
                <a:lnTo>
                  <a:pt x="61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1" name="Freeform 30"/>
          <p:cNvSpPr>
            <a:spLocks noEditPoints="1"/>
          </p:cNvSpPr>
          <p:nvPr/>
        </p:nvSpPr>
        <p:spPr bwMode="auto">
          <a:xfrm>
            <a:off x="937205" y="4288424"/>
            <a:ext cx="182739" cy="547172"/>
          </a:xfrm>
          <a:custGeom>
            <a:avLst/>
            <a:gdLst>
              <a:gd name="T0" fmla="*/ 535 w 1226"/>
              <a:gd name="T1" fmla="*/ 136 h 3667"/>
              <a:gd name="T2" fmla="*/ 439 w 1226"/>
              <a:gd name="T3" fmla="*/ 195 h 3667"/>
              <a:gd name="T4" fmla="*/ 380 w 1226"/>
              <a:gd name="T5" fmla="*/ 291 h 3667"/>
              <a:gd name="T6" fmla="*/ 367 w 1226"/>
              <a:gd name="T7" fmla="*/ 2629 h 3667"/>
              <a:gd name="T8" fmla="*/ 250 w 1226"/>
              <a:gd name="T9" fmla="*/ 2725 h 3667"/>
              <a:gd name="T10" fmla="*/ 166 w 1226"/>
              <a:gd name="T11" fmla="*/ 2852 h 3667"/>
              <a:gd name="T12" fmla="*/ 125 w 1226"/>
              <a:gd name="T13" fmla="*/ 3002 h 3667"/>
              <a:gd name="T14" fmla="*/ 135 w 1226"/>
              <a:gd name="T15" fmla="*/ 3168 h 3667"/>
              <a:gd name="T16" fmla="*/ 199 w 1226"/>
              <a:gd name="T17" fmla="*/ 3319 h 3667"/>
              <a:gd name="T18" fmla="*/ 307 w 1226"/>
              <a:gd name="T19" fmla="*/ 3438 h 3667"/>
              <a:gd name="T20" fmla="*/ 448 w 1226"/>
              <a:gd name="T21" fmla="*/ 3517 h 3667"/>
              <a:gd name="T22" fmla="*/ 612 w 1226"/>
              <a:gd name="T23" fmla="*/ 3546 h 3667"/>
              <a:gd name="T24" fmla="*/ 778 w 1226"/>
              <a:gd name="T25" fmla="*/ 3517 h 3667"/>
              <a:gd name="T26" fmla="*/ 919 w 1226"/>
              <a:gd name="T27" fmla="*/ 3438 h 3667"/>
              <a:gd name="T28" fmla="*/ 1026 w 1226"/>
              <a:gd name="T29" fmla="*/ 3318 h 3667"/>
              <a:gd name="T30" fmla="*/ 1090 w 1226"/>
              <a:gd name="T31" fmla="*/ 3168 h 3667"/>
              <a:gd name="T32" fmla="*/ 1099 w 1226"/>
              <a:gd name="T33" fmla="*/ 3001 h 3667"/>
              <a:gd name="T34" fmla="*/ 1058 w 1226"/>
              <a:gd name="T35" fmla="*/ 2851 h 3667"/>
              <a:gd name="T36" fmla="*/ 975 w 1226"/>
              <a:gd name="T37" fmla="*/ 2724 h 3667"/>
              <a:gd name="T38" fmla="*/ 857 w 1226"/>
              <a:gd name="T39" fmla="*/ 2628 h 3667"/>
              <a:gd name="T40" fmla="*/ 844 w 1226"/>
              <a:gd name="T41" fmla="*/ 291 h 3667"/>
              <a:gd name="T42" fmla="*/ 785 w 1226"/>
              <a:gd name="T43" fmla="*/ 195 h 3667"/>
              <a:gd name="T44" fmla="*/ 689 w 1226"/>
              <a:gd name="T45" fmla="*/ 136 h 3667"/>
              <a:gd name="T46" fmla="*/ 612 w 1226"/>
              <a:gd name="T47" fmla="*/ 0 h 3667"/>
              <a:gd name="T48" fmla="*/ 758 w 1226"/>
              <a:gd name="T49" fmla="*/ 29 h 3667"/>
              <a:gd name="T50" fmla="*/ 875 w 1226"/>
              <a:gd name="T51" fmla="*/ 106 h 3667"/>
              <a:gd name="T52" fmla="*/ 952 w 1226"/>
              <a:gd name="T53" fmla="*/ 223 h 3667"/>
              <a:gd name="T54" fmla="*/ 980 w 1226"/>
              <a:gd name="T55" fmla="*/ 368 h 3667"/>
              <a:gd name="T56" fmla="*/ 1063 w 1226"/>
              <a:gd name="T57" fmla="*/ 2642 h 3667"/>
              <a:gd name="T58" fmla="*/ 1158 w 1226"/>
              <a:gd name="T59" fmla="*/ 2780 h 3667"/>
              <a:gd name="T60" fmla="*/ 1214 w 1226"/>
              <a:gd name="T61" fmla="*/ 2941 h 3667"/>
              <a:gd name="T62" fmla="*/ 1223 w 1226"/>
              <a:gd name="T63" fmla="*/ 3119 h 3667"/>
              <a:gd name="T64" fmla="*/ 1178 w 1226"/>
              <a:gd name="T65" fmla="*/ 3295 h 3667"/>
              <a:gd name="T66" fmla="*/ 1088 w 1226"/>
              <a:gd name="T67" fmla="*/ 3447 h 3667"/>
              <a:gd name="T68" fmla="*/ 957 w 1226"/>
              <a:gd name="T69" fmla="*/ 3564 h 3667"/>
              <a:gd name="T70" fmla="*/ 797 w 1226"/>
              <a:gd name="T71" fmla="*/ 3640 h 3667"/>
              <a:gd name="T72" fmla="*/ 612 w 1226"/>
              <a:gd name="T73" fmla="*/ 3667 h 3667"/>
              <a:gd name="T74" fmla="*/ 429 w 1226"/>
              <a:gd name="T75" fmla="*/ 3640 h 3667"/>
              <a:gd name="T76" fmla="*/ 268 w 1226"/>
              <a:gd name="T77" fmla="*/ 3564 h 3667"/>
              <a:gd name="T78" fmla="*/ 138 w 1226"/>
              <a:gd name="T79" fmla="*/ 3447 h 3667"/>
              <a:gd name="T80" fmla="*/ 48 w 1226"/>
              <a:gd name="T81" fmla="*/ 3295 h 3667"/>
              <a:gd name="T82" fmla="*/ 3 w 1226"/>
              <a:gd name="T83" fmla="*/ 3119 h 3667"/>
              <a:gd name="T84" fmla="*/ 11 w 1226"/>
              <a:gd name="T85" fmla="*/ 2941 h 3667"/>
              <a:gd name="T86" fmla="*/ 67 w 1226"/>
              <a:gd name="T87" fmla="*/ 2780 h 3667"/>
              <a:gd name="T88" fmla="*/ 163 w 1226"/>
              <a:gd name="T89" fmla="*/ 2642 h 3667"/>
              <a:gd name="T90" fmla="*/ 244 w 1226"/>
              <a:gd name="T91" fmla="*/ 368 h 3667"/>
              <a:gd name="T92" fmla="*/ 269 w 1226"/>
              <a:gd name="T93" fmla="*/ 237 h 3667"/>
              <a:gd name="T94" fmla="*/ 336 w 1226"/>
              <a:gd name="T95" fmla="*/ 126 h 3667"/>
              <a:gd name="T96" fmla="*/ 438 w 1226"/>
              <a:gd name="T97" fmla="*/ 45 h 3667"/>
              <a:gd name="T98" fmla="*/ 566 w 1226"/>
              <a:gd name="T99" fmla="*/ 3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6" h="3667">
                <a:moveTo>
                  <a:pt x="612" y="123"/>
                </a:moveTo>
                <a:lnTo>
                  <a:pt x="573" y="126"/>
                </a:lnTo>
                <a:lnTo>
                  <a:pt x="535" y="136"/>
                </a:lnTo>
                <a:lnTo>
                  <a:pt x="500" y="150"/>
                </a:lnTo>
                <a:lnTo>
                  <a:pt x="468" y="170"/>
                </a:lnTo>
                <a:lnTo>
                  <a:pt x="439" y="195"/>
                </a:lnTo>
                <a:lnTo>
                  <a:pt x="415" y="223"/>
                </a:lnTo>
                <a:lnTo>
                  <a:pt x="395" y="255"/>
                </a:lnTo>
                <a:lnTo>
                  <a:pt x="380" y="291"/>
                </a:lnTo>
                <a:lnTo>
                  <a:pt x="371" y="327"/>
                </a:lnTo>
                <a:lnTo>
                  <a:pt x="367" y="368"/>
                </a:lnTo>
                <a:lnTo>
                  <a:pt x="367" y="2629"/>
                </a:lnTo>
                <a:lnTo>
                  <a:pt x="325" y="2657"/>
                </a:lnTo>
                <a:lnTo>
                  <a:pt x="286" y="2688"/>
                </a:lnTo>
                <a:lnTo>
                  <a:pt x="250" y="2725"/>
                </a:lnTo>
                <a:lnTo>
                  <a:pt x="218" y="2764"/>
                </a:lnTo>
                <a:lnTo>
                  <a:pt x="190" y="2806"/>
                </a:lnTo>
                <a:lnTo>
                  <a:pt x="166" y="2852"/>
                </a:lnTo>
                <a:lnTo>
                  <a:pt x="147" y="2900"/>
                </a:lnTo>
                <a:lnTo>
                  <a:pt x="134" y="2950"/>
                </a:lnTo>
                <a:lnTo>
                  <a:pt x="125" y="3002"/>
                </a:lnTo>
                <a:lnTo>
                  <a:pt x="123" y="3057"/>
                </a:lnTo>
                <a:lnTo>
                  <a:pt x="126" y="3114"/>
                </a:lnTo>
                <a:lnTo>
                  <a:pt x="135" y="3168"/>
                </a:lnTo>
                <a:lnTo>
                  <a:pt x="152" y="3221"/>
                </a:lnTo>
                <a:lnTo>
                  <a:pt x="173" y="3271"/>
                </a:lnTo>
                <a:lnTo>
                  <a:pt x="199" y="3319"/>
                </a:lnTo>
                <a:lnTo>
                  <a:pt x="231" y="3362"/>
                </a:lnTo>
                <a:lnTo>
                  <a:pt x="267" y="3402"/>
                </a:lnTo>
                <a:lnTo>
                  <a:pt x="307" y="3438"/>
                </a:lnTo>
                <a:lnTo>
                  <a:pt x="351" y="3469"/>
                </a:lnTo>
                <a:lnTo>
                  <a:pt x="397" y="3496"/>
                </a:lnTo>
                <a:lnTo>
                  <a:pt x="448" y="3517"/>
                </a:lnTo>
                <a:lnTo>
                  <a:pt x="500" y="3532"/>
                </a:lnTo>
                <a:lnTo>
                  <a:pt x="556" y="3542"/>
                </a:lnTo>
                <a:lnTo>
                  <a:pt x="612" y="3546"/>
                </a:lnTo>
                <a:lnTo>
                  <a:pt x="670" y="3542"/>
                </a:lnTo>
                <a:lnTo>
                  <a:pt x="725" y="3532"/>
                </a:lnTo>
                <a:lnTo>
                  <a:pt x="778" y="3517"/>
                </a:lnTo>
                <a:lnTo>
                  <a:pt x="828" y="3496"/>
                </a:lnTo>
                <a:lnTo>
                  <a:pt x="875" y="3469"/>
                </a:lnTo>
                <a:lnTo>
                  <a:pt x="919" y="3438"/>
                </a:lnTo>
                <a:lnTo>
                  <a:pt x="959" y="3402"/>
                </a:lnTo>
                <a:lnTo>
                  <a:pt x="995" y="3362"/>
                </a:lnTo>
                <a:lnTo>
                  <a:pt x="1026" y="3318"/>
                </a:lnTo>
                <a:lnTo>
                  <a:pt x="1053" y="3271"/>
                </a:lnTo>
                <a:lnTo>
                  <a:pt x="1074" y="3221"/>
                </a:lnTo>
                <a:lnTo>
                  <a:pt x="1090" y="3168"/>
                </a:lnTo>
                <a:lnTo>
                  <a:pt x="1099" y="3113"/>
                </a:lnTo>
                <a:lnTo>
                  <a:pt x="1102" y="3056"/>
                </a:lnTo>
                <a:lnTo>
                  <a:pt x="1099" y="3001"/>
                </a:lnTo>
                <a:lnTo>
                  <a:pt x="1091" y="2949"/>
                </a:lnTo>
                <a:lnTo>
                  <a:pt x="1076" y="2899"/>
                </a:lnTo>
                <a:lnTo>
                  <a:pt x="1058" y="2851"/>
                </a:lnTo>
                <a:lnTo>
                  <a:pt x="1035" y="2805"/>
                </a:lnTo>
                <a:lnTo>
                  <a:pt x="1007" y="2763"/>
                </a:lnTo>
                <a:lnTo>
                  <a:pt x="975" y="2724"/>
                </a:lnTo>
                <a:lnTo>
                  <a:pt x="939" y="2688"/>
                </a:lnTo>
                <a:lnTo>
                  <a:pt x="900" y="2656"/>
                </a:lnTo>
                <a:lnTo>
                  <a:pt x="857" y="2628"/>
                </a:lnTo>
                <a:lnTo>
                  <a:pt x="857" y="368"/>
                </a:lnTo>
                <a:lnTo>
                  <a:pt x="854" y="327"/>
                </a:lnTo>
                <a:lnTo>
                  <a:pt x="844" y="291"/>
                </a:lnTo>
                <a:lnTo>
                  <a:pt x="830" y="255"/>
                </a:lnTo>
                <a:lnTo>
                  <a:pt x="809" y="223"/>
                </a:lnTo>
                <a:lnTo>
                  <a:pt x="785" y="195"/>
                </a:lnTo>
                <a:lnTo>
                  <a:pt x="757" y="170"/>
                </a:lnTo>
                <a:lnTo>
                  <a:pt x="725" y="150"/>
                </a:lnTo>
                <a:lnTo>
                  <a:pt x="689" y="136"/>
                </a:lnTo>
                <a:lnTo>
                  <a:pt x="652" y="126"/>
                </a:lnTo>
                <a:lnTo>
                  <a:pt x="612" y="123"/>
                </a:lnTo>
                <a:close/>
                <a:moveTo>
                  <a:pt x="612" y="0"/>
                </a:moveTo>
                <a:lnTo>
                  <a:pt x="664" y="3"/>
                </a:lnTo>
                <a:lnTo>
                  <a:pt x="712" y="13"/>
                </a:lnTo>
                <a:lnTo>
                  <a:pt x="758" y="29"/>
                </a:lnTo>
                <a:lnTo>
                  <a:pt x="801" y="49"/>
                </a:lnTo>
                <a:lnTo>
                  <a:pt x="840" y="76"/>
                </a:lnTo>
                <a:lnTo>
                  <a:pt x="875" y="106"/>
                </a:lnTo>
                <a:lnTo>
                  <a:pt x="906" y="140"/>
                </a:lnTo>
                <a:lnTo>
                  <a:pt x="931" y="179"/>
                </a:lnTo>
                <a:lnTo>
                  <a:pt x="952" y="223"/>
                </a:lnTo>
                <a:lnTo>
                  <a:pt x="968" y="268"/>
                </a:lnTo>
                <a:lnTo>
                  <a:pt x="977" y="316"/>
                </a:lnTo>
                <a:lnTo>
                  <a:pt x="980" y="368"/>
                </a:lnTo>
                <a:lnTo>
                  <a:pt x="980" y="2568"/>
                </a:lnTo>
                <a:lnTo>
                  <a:pt x="1023" y="2603"/>
                </a:lnTo>
                <a:lnTo>
                  <a:pt x="1063" y="2642"/>
                </a:lnTo>
                <a:lnTo>
                  <a:pt x="1099" y="2685"/>
                </a:lnTo>
                <a:lnTo>
                  <a:pt x="1130" y="2731"/>
                </a:lnTo>
                <a:lnTo>
                  <a:pt x="1158" y="2780"/>
                </a:lnTo>
                <a:lnTo>
                  <a:pt x="1181" y="2831"/>
                </a:lnTo>
                <a:lnTo>
                  <a:pt x="1200" y="2885"/>
                </a:lnTo>
                <a:lnTo>
                  <a:pt x="1214" y="2941"/>
                </a:lnTo>
                <a:lnTo>
                  <a:pt x="1223" y="2998"/>
                </a:lnTo>
                <a:lnTo>
                  <a:pt x="1226" y="3056"/>
                </a:lnTo>
                <a:lnTo>
                  <a:pt x="1223" y="3119"/>
                </a:lnTo>
                <a:lnTo>
                  <a:pt x="1214" y="3181"/>
                </a:lnTo>
                <a:lnTo>
                  <a:pt x="1198" y="3240"/>
                </a:lnTo>
                <a:lnTo>
                  <a:pt x="1178" y="3295"/>
                </a:lnTo>
                <a:lnTo>
                  <a:pt x="1152" y="3349"/>
                </a:lnTo>
                <a:lnTo>
                  <a:pt x="1122" y="3400"/>
                </a:lnTo>
                <a:lnTo>
                  <a:pt x="1088" y="3447"/>
                </a:lnTo>
                <a:lnTo>
                  <a:pt x="1047" y="3490"/>
                </a:lnTo>
                <a:lnTo>
                  <a:pt x="1005" y="3529"/>
                </a:lnTo>
                <a:lnTo>
                  <a:pt x="957" y="3564"/>
                </a:lnTo>
                <a:lnTo>
                  <a:pt x="907" y="3594"/>
                </a:lnTo>
                <a:lnTo>
                  <a:pt x="853" y="3619"/>
                </a:lnTo>
                <a:lnTo>
                  <a:pt x="797" y="3640"/>
                </a:lnTo>
                <a:lnTo>
                  <a:pt x="738" y="3655"/>
                </a:lnTo>
                <a:lnTo>
                  <a:pt x="677" y="3664"/>
                </a:lnTo>
                <a:lnTo>
                  <a:pt x="612" y="3667"/>
                </a:lnTo>
                <a:lnTo>
                  <a:pt x="549" y="3664"/>
                </a:lnTo>
                <a:lnTo>
                  <a:pt x="488" y="3655"/>
                </a:lnTo>
                <a:lnTo>
                  <a:pt x="429" y="3640"/>
                </a:lnTo>
                <a:lnTo>
                  <a:pt x="373" y="3619"/>
                </a:lnTo>
                <a:lnTo>
                  <a:pt x="319" y="3594"/>
                </a:lnTo>
                <a:lnTo>
                  <a:pt x="268" y="3564"/>
                </a:lnTo>
                <a:lnTo>
                  <a:pt x="221" y="3529"/>
                </a:lnTo>
                <a:lnTo>
                  <a:pt x="177" y="3490"/>
                </a:lnTo>
                <a:lnTo>
                  <a:pt x="138" y="3447"/>
                </a:lnTo>
                <a:lnTo>
                  <a:pt x="104" y="3400"/>
                </a:lnTo>
                <a:lnTo>
                  <a:pt x="74" y="3349"/>
                </a:lnTo>
                <a:lnTo>
                  <a:pt x="48" y="3295"/>
                </a:lnTo>
                <a:lnTo>
                  <a:pt x="28" y="3240"/>
                </a:lnTo>
                <a:lnTo>
                  <a:pt x="12" y="3181"/>
                </a:lnTo>
                <a:lnTo>
                  <a:pt x="3" y="3119"/>
                </a:lnTo>
                <a:lnTo>
                  <a:pt x="0" y="3056"/>
                </a:lnTo>
                <a:lnTo>
                  <a:pt x="3" y="2998"/>
                </a:lnTo>
                <a:lnTo>
                  <a:pt x="11" y="2941"/>
                </a:lnTo>
                <a:lnTo>
                  <a:pt x="26" y="2885"/>
                </a:lnTo>
                <a:lnTo>
                  <a:pt x="43" y="2831"/>
                </a:lnTo>
                <a:lnTo>
                  <a:pt x="67" y="2780"/>
                </a:lnTo>
                <a:lnTo>
                  <a:pt x="95" y="2731"/>
                </a:lnTo>
                <a:lnTo>
                  <a:pt x="127" y="2684"/>
                </a:lnTo>
                <a:lnTo>
                  <a:pt x="163" y="2642"/>
                </a:lnTo>
                <a:lnTo>
                  <a:pt x="202" y="2603"/>
                </a:lnTo>
                <a:lnTo>
                  <a:pt x="244" y="2567"/>
                </a:lnTo>
                <a:lnTo>
                  <a:pt x="244" y="368"/>
                </a:lnTo>
                <a:lnTo>
                  <a:pt x="248" y="323"/>
                </a:lnTo>
                <a:lnTo>
                  <a:pt x="256" y="280"/>
                </a:lnTo>
                <a:lnTo>
                  <a:pt x="269" y="237"/>
                </a:lnTo>
                <a:lnTo>
                  <a:pt x="287" y="198"/>
                </a:lnTo>
                <a:lnTo>
                  <a:pt x="309" y="160"/>
                </a:lnTo>
                <a:lnTo>
                  <a:pt x="336" y="126"/>
                </a:lnTo>
                <a:lnTo>
                  <a:pt x="366" y="96"/>
                </a:lnTo>
                <a:lnTo>
                  <a:pt x="401" y="68"/>
                </a:lnTo>
                <a:lnTo>
                  <a:pt x="438" y="45"/>
                </a:lnTo>
                <a:lnTo>
                  <a:pt x="478" y="26"/>
                </a:lnTo>
                <a:lnTo>
                  <a:pt x="520" y="12"/>
                </a:lnTo>
                <a:lnTo>
                  <a:pt x="566" y="3"/>
                </a:lnTo>
                <a:lnTo>
                  <a:pt x="61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2" name="Freeform 29"/>
          <p:cNvSpPr>
            <a:spLocks/>
          </p:cNvSpPr>
          <p:nvPr/>
        </p:nvSpPr>
        <p:spPr bwMode="auto">
          <a:xfrm rot="13500000">
            <a:off x="2860876" y="3762615"/>
            <a:ext cx="475257" cy="111099"/>
          </a:xfrm>
          <a:custGeom>
            <a:avLst/>
            <a:gdLst>
              <a:gd name="T0" fmla="*/ 2142 w 4005"/>
              <a:gd name="T1" fmla="*/ 2 h 938"/>
              <a:gd name="T2" fmla="*/ 2418 w 4005"/>
              <a:gd name="T3" fmla="*/ 30 h 938"/>
              <a:gd name="T4" fmla="*/ 2688 w 4005"/>
              <a:gd name="T5" fmla="*/ 82 h 938"/>
              <a:gd name="T6" fmla="*/ 2949 w 4005"/>
              <a:gd name="T7" fmla="*/ 161 h 938"/>
              <a:gd name="T8" fmla="*/ 3201 w 4005"/>
              <a:gd name="T9" fmla="*/ 265 h 938"/>
              <a:gd name="T10" fmla="*/ 3441 w 4005"/>
              <a:gd name="T11" fmla="*/ 393 h 938"/>
              <a:gd name="T12" fmla="*/ 3669 w 4005"/>
              <a:gd name="T13" fmla="*/ 544 h 938"/>
              <a:gd name="T14" fmla="*/ 3883 w 4005"/>
              <a:gd name="T15" fmla="*/ 719 h 938"/>
              <a:gd name="T16" fmla="*/ 3996 w 4005"/>
              <a:gd name="T17" fmla="*/ 829 h 938"/>
              <a:gd name="T18" fmla="*/ 4005 w 4005"/>
              <a:gd name="T19" fmla="*/ 865 h 938"/>
              <a:gd name="T20" fmla="*/ 3996 w 4005"/>
              <a:gd name="T21" fmla="*/ 902 h 938"/>
              <a:gd name="T22" fmla="*/ 3968 w 4005"/>
              <a:gd name="T23" fmla="*/ 928 h 938"/>
              <a:gd name="T24" fmla="*/ 3932 w 4005"/>
              <a:gd name="T25" fmla="*/ 938 h 938"/>
              <a:gd name="T26" fmla="*/ 3897 w 4005"/>
              <a:gd name="T27" fmla="*/ 928 h 938"/>
              <a:gd name="T28" fmla="*/ 3785 w 4005"/>
              <a:gd name="T29" fmla="*/ 826 h 938"/>
              <a:gd name="T30" fmla="*/ 3583 w 4005"/>
              <a:gd name="T31" fmla="*/ 661 h 938"/>
              <a:gd name="T32" fmla="*/ 3366 w 4005"/>
              <a:gd name="T33" fmla="*/ 517 h 938"/>
              <a:gd name="T34" fmla="*/ 3138 w 4005"/>
              <a:gd name="T35" fmla="*/ 396 h 938"/>
              <a:gd name="T36" fmla="*/ 2900 w 4005"/>
              <a:gd name="T37" fmla="*/ 297 h 938"/>
              <a:gd name="T38" fmla="*/ 2652 w 4005"/>
              <a:gd name="T39" fmla="*/ 224 h 938"/>
              <a:gd name="T40" fmla="*/ 2397 w 4005"/>
              <a:gd name="T41" fmla="*/ 173 h 938"/>
              <a:gd name="T42" fmla="*/ 2135 w 4005"/>
              <a:gd name="T43" fmla="*/ 147 h 938"/>
              <a:gd name="T44" fmla="*/ 1870 w 4005"/>
              <a:gd name="T45" fmla="*/ 147 h 938"/>
              <a:gd name="T46" fmla="*/ 1608 w 4005"/>
              <a:gd name="T47" fmla="*/ 173 h 938"/>
              <a:gd name="T48" fmla="*/ 1353 w 4005"/>
              <a:gd name="T49" fmla="*/ 224 h 938"/>
              <a:gd name="T50" fmla="*/ 1105 w 4005"/>
              <a:gd name="T51" fmla="*/ 297 h 938"/>
              <a:gd name="T52" fmla="*/ 867 w 4005"/>
              <a:gd name="T53" fmla="*/ 396 h 938"/>
              <a:gd name="T54" fmla="*/ 639 w 4005"/>
              <a:gd name="T55" fmla="*/ 517 h 938"/>
              <a:gd name="T56" fmla="*/ 423 w 4005"/>
              <a:gd name="T57" fmla="*/ 661 h 938"/>
              <a:gd name="T58" fmla="*/ 220 w 4005"/>
              <a:gd name="T59" fmla="*/ 826 h 938"/>
              <a:gd name="T60" fmla="*/ 109 w 4005"/>
              <a:gd name="T61" fmla="*/ 928 h 938"/>
              <a:gd name="T62" fmla="*/ 73 w 4005"/>
              <a:gd name="T63" fmla="*/ 938 h 938"/>
              <a:gd name="T64" fmla="*/ 36 w 4005"/>
              <a:gd name="T65" fmla="*/ 928 h 938"/>
              <a:gd name="T66" fmla="*/ 10 w 4005"/>
              <a:gd name="T67" fmla="*/ 902 h 938"/>
              <a:gd name="T68" fmla="*/ 0 w 4005"/>
              <a:gd name="T69" fmla="*/ 865 h 938"/>
              <a:gd name="T70" fmla="*/ 10 w 4005"/>
              <a:gd name="T71" fmla="*/ 830 h 938"/>
              <a:gd name="T72" fmla="*/ 123 w 4005"/>
              <a:gd name="T73" fmla="*/ 719 h 938"/>
              <a:gd name="T74" fmla="*/ 337 w 4005"/>
              <a:gd name="T75" fmla="*/ 544 h 938"/>
              <a:gd name="T76" fmla="*/ 564 w 4005"/>
              <a:gd name="T77" fmla="*/ 393 h 938"/>
              <a:gd name="T78" fmla="*/ 805 w 4005"/>
              <a:gd name="T79" fmla="*/ 265 h 938"/>
              <a:gd name="T80" fmla="*/ 1056 w 4005"/>
              <a:gd name="T81" fmla="*/ 161 h 938"/>
              <a:gd name="T82" fmla="*/ 1318 w 4005"/>
              <a:gd name="T83" fmla="*/ 82 h 938"/>
              <a:gd name="T84" fmla="*/ 1587 w 4005"/>
              <a:gd name="T85" fmla="*/ 30 h 938"/>
              <a:gd name="T86" fmla="*/ 1863 w 4005"/>
              <a:gd name="T87" fmla="*/ 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5" h="938">
                <a:moveTo>
                  <a:pt x="2002" y="0"/>
                </a:moveTo>
                <a:lnTo>
                  <a:pt x="2142" y="2"/>
                </a:lnTo>
                <a:lnTo>
                  <a:pt x="2281" y="13"/>
                </a:lnTo>
                <a:lnTo>
                  <a:pt x="2418" y="30"/>
                </a:lnTo>
                <a:lnTo>
                  <a:pt x="2554" y="53"/>
                </a:lnTo>
                <a:lnTo>
                  <a:pt x="2688" y="82"/>
                </a:lnTo>
                <a:lnTo>
                  <a:pt x="2819" y="118"/>
                </a:lnTo>
                <a:lnTo>
                  <a:pt x="2949" y="161"/>
                </a:lnTo>
                <a:lnTo>
                  <a:pt x="3076" y="210"/>
                </a:lnTo>
                <a:lnTo>
                  <a:pt x="3201" y="265"/>
                </a:lnTo>
                <a:lnTo>
                  <a:pt x="3323" y="325"/>
                </a:lnTo>
                <a:lnTo>
                  <a:pt x="3441" y="393"/>
                </a:lnTo>
                <a:lnTo>
                  <a:pt x="3557" y="465"/>
                </a:lnTo>
                <a:lnTo>
                  <a:pt x="3669" y="544"/>
                </a:lnTo>
                <a:lnTo>
                  <a:pt x="3777" y="628"/>
                </a:lnTo>
                <a:lnTo>
                  <a:pt x="3883" y="719"/>
                </a:lnTo>
                <a:lnTo>
                  <a:pt x="3984" y="815"/>
                </a:lnTo>
                <a:lnTo>
                  <a:pt x="3996" y="829"/>
                </a:lnTo>
                <a:lnTo>
                  <a:pt x="4002" y="847"/>
                </a:lnTo>
                <a:lnTo>
                  <a:pt x="4005" y="865"/>
                </a:lnTo>
                <a:lnTo>
                  <a:pt x="4002" y="884"/>
                </a:lnTo>
                <a:lnTo>
                  <a:pt x="3996" y="902"/>
                </a:lnTo>
                <a:lnTo>
                  <a:pt x="3984" y="916"/>
                </a:lnTo>
                <a:lnTo>
                  <a:pt x="3968" y="928"/>
                </a:lnTo>
                <a:lnTo>
                  <a:pt x="3951" y="936"/>
                </a:lnTo>
                <a:lnTo>
                  <a:pt x="3932" y="938"/>
                </a:lnTo>
                <a:lnTo>
                  <a:pt x="3914" y="936"/>
                </a:lnTo>
                <a:lnTo>
                  <a:pt x="3897" y="928"/>
                </a:lnTo>
                <a:lnTo>
                  <a:pt x="3881" y="916"/>
                </a:lnTo>
                <a:lnTo>
                  <a:pt x="3785" y="826"/>
                </a:lnTo>
                <a:lnTo>
                  <a:pt x="3685" y="741"/>
                </a:lnTo>
                <a:lnTo>
                  <a:pt x="3583" y="661"/>
                </a:lnTo>
                <a:lnTo>
                  <a:pt x="3476" y="586"/>
                </a:lnTo>
                <a:lnTo>
                  <a:pt x="3366" y="517"/>
                </a:lnTo>
                <a:lnTo>
                  <a:pt x="3253" y="453"/>
                </a:lnTo>
                <a:lnTo>
                  <a:pt x="3138" y="396"/>
                </a:lnTo>
                <a:lnTo>
                  <a:pt x="3020" y="344"/>
                </a:lnTo>
                <a:lnTo>
                  <a:pt x="2900" y="297"/>
                </a:lnTo>
                <a:lnTo>
                  <a:pt x="2777" y="257"/>
                </a:lnTo>
                <a:lnTo>
                  <a:pt x="2652" y="224"/>
                </a:lnTo>
                <a:lnTo>
                  <a:pt x="2525" y="194"/>
                </a:lnTo>
                <a:lnTo>
                  <a:pt x="2397" y="173"/>
                </a:lnTo>
                <a:lnTo>
                  <a:pt x="2267" y="157"/>
                </a:lnTo>
                <a:lnTo>
                  <a:pt x="2135" y="147"/>
                </a:lnTo>
                <a:lnTo>
                  <a:pt x="2002" y="145"/>
                </a:lnTo>
                <a:lnTo>
                  <a:pt x="1870" y="147"/>
                </a:lnTo>
                <a:lnTo>
                  <a:pt x="1739" y="157"/>
                </a:lnTo>
                <a:lnTo>
                  <a:pt x="1608" y="173"/>
                </a:lnTo>
                <a:lnTo>
                  <a:pt x="1480" y="194"/>
                </a:lnTo>
                <a:lnTo>
                  <a:pt x="1353" y="224"/>
                </a:lnTo>
                <a:lnTo>
                  <a:pt x="1228" y="257"/>
                </a:lnTo>
                <a:lnTo>
                  <a:pt x="1105" y="297"/>
                </a:lnTo>
                <a:lnTo>
                  <a:pt x="985" y="344"/>
                </a:lnTo>
                <a:lnTo>
                  <a:pt x="867" y="396"/>
                </a:lnTo>
                <a:lnTo>
                  <a:pt x="751" y="453"/>
                </a:lnTo>
                <a:lnTo>
                  <a:pt x="639" y="517"/>
                </a:lnTo>
                <a:lnTo>
                  <a:pt x="529" y="586"/>
                </a:lnTo>
                <a:lnTo>
                  <a:pt x="423" y="661"/>
                </a:lnTo>
                <a:lnTo>
                  <a:pt x="320" y="741"/>
                </a:lnTo>
                <a:lnTo>
                  <a:pt x="220" y="826"/>
                </a:lnTo>
                <a:lnTo>
                  <a:pt x="125" y="916"/>
                </a:lnTo>
                <a:lnTo>
                  <a:pt x="109" y="928"/>
                </a:lnTo>
                <a:lnTo>
                  <a:pt x="91" y="936"/>
                </a:lnTo>
                <a:lnTo>
                  <a:pt x="73" y="938"/>
                </a:lnTo>
                <a:lnTo>
                  <a:pt x="55" y="936"/>
                </a:lnTo>
                <a:lnTo>
                  <a:pt x="36" y="928"/>
                </a:lnTo>
                <a:lnTo>
                  <a:pt x="22" y="916"/>
                </a:lnTo>
                <a:lnTo>
                  <a:pt x="10" y="902"/>
                </a:lnTo>
                <a:lnTo>
                  <a:pt x="2" y="884"/>
                </a:lnTo>
                <a:lnTo>
                  <a:pt x="0" y="865"/>
                </a:lnTo>
                <a:lnTo>
                  <a:pt x="2" y="847"/>
                </a:lnTo>
                <a:lnTo>
                  <a:pt x="10" y="830"/>
                </a:lnTo>
                <a:lnTo>
                  <a:pt x="22" y="815"/>
                </a:lnTo>
                <a:lnTo>
                  <a:pt x="123" y="719"/>
                </a:lnTo>
                <a:lnTo>
                  <a:pt x="227" y="628"/>
                </a:lnTo>
                <a:lnTo>
                  <a:pt x="337" y="544"/>
                </a:lnTo>
                <a:lnTo>
                  <a:pt x="449" y="465"/>
                </a:lnTo>
                <a:lnTo>
                  <a:pt x="564" y="393"/>
                </a:lnTo>
                <a:lnTo>
                  <a:pt x="683" y="325"/>
                </a:lnTo>
                <a:lnTo>
                  <a:pt x="805" y="265"/>
                </a:lnTo>
                <a:lnTo>
                  <a:pt x="929" y="210"/>
                </a:lnTo>
                <a:lnTo>
                  <a:pt x="1056" y="161"/>
                </a:lnTo>
                <a:lnTo>
                  <a:pt x="1185" y="118"/>
                </a:lnTo>
                <a:lnTo>
                  <a:pt x="1318" y="82"/>
                </a:lnTo>
                <a:lnTo>
                  <a:pt x="1452" y="53"/>
                </a:lnTo>
                <a:lnTo>
                  <a:pt x="1587" y="30"/>
                </a:lnTo>
                <a:lnTo>
                  <a:pt x="1724" y="13"/>
                </a:lnTo>
                <a:lnTo>
                  <a:pt x="1863" y="2"/>
                </a:lnTo>
                <a:lnTo>
                  <a:pt x="200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3" name="Freeform 30"/>
          <p:cNvSpPr>
            <a:spLocks/>
          </p:cNvSpPr>
          <p:nvPr/>
        </p:nvSpPr>
        <p:spPr bwMode="auto">
          <a:xfrm rot="13500000">
            <a:off x="2954817" y="3729683"/>
            <a:ext cx="373655" cy="90684"/>
          </a:xfrm>
          <a:custGeom>
            <a:avLst/>
            <a:gdLst>
              <a:gd name="T0" fmla="*/ 1686 w 3148"/>
              <a:gd name="T1" fmla="*/ 4 h 763"/>
              <a:gd name="T2" fmla="*/ 1910 w 3148"/>
              <a:gd name="T3" fmla="*/ 25 h 763"/>
              <a:gd name="T4" fmla="*/ 2131 w 3148"/>
              <a:gd name="T5" fmla="*/ 71 h 763"/>
              <a:gd name="T6" fmla="*/ 2347 w 3148"/>
              <a:gd name="T7" fmla="*/ 139 h 763"/>
              <a:gd name="T8" fmla="*/ 2557 w 3148"/>
              <a:gd name="T9" fmla="*/ 230 h 763"/>
              <a:gd name="T10" fmla="*/ 2758 w 3148"/>
              <a:gd name="T11" fmla="*/ 343 h 763"/>
              <a:gd name="T12" fmla="*/ 2948 w 3148"/>
              <a:gd name="T13" fmla="*/ 480 h 763"/>
              <a:gd name="T14" fmla="*/ 3126 w 3148"/>
              <a:gd name="T15" fmla="*/ 638 h 763"/>
              <a:gd name="T16" fmla="*/ 3145 w 3148"/>
              <a:gd name="T17" fmla="*/ 671 h 763"/>
              <a:gd name="T18" fmla="*/ 3145 w 3148"/>
              <a:gd name="T19" fmla="*/ 708 h 763"/>
              <a:gd name="T20" fmla="*/ 3126 w 3148"/>
              <a:gd name="T21" fmla="*/ 741 h 763"/>
              <a:gd name="T22" fmla="*/ 3093 w 3148"/>
              <a:gd name="T23" fmla="*/ 760 h 763"/>
              <a:gd name="T24" fmla="*/ 3057 w 3148"/>
              <a:gd name="T25" fmla="*/ 760 h 763"/>
              <a:gd name="T26" fmla="*/ 3023 w 3148"/>
              <a:gd name="T27" fmla="*/ 741 h 763"/>
              <a:gd name="T28" fmla="*/ 2851 w 3148"/>
              <a:gd name="T29" fmla="*/ 589 h 763"/>
              <a:gd name="T30" fmla="*/ 2666 w 3148"/>
              <a:gd name="T31" fmla="*/ 458 h 763"/>
              <a:gd name="T32" fmla="*/ 2472 w 3148"/>
              <a:gd name="T33" fmla="*/ 350 h 763"/>
              <a:gd name="T34" fmla="*/ 2269 w 3148"/>
              <a:gd name="T35" fmla="*/ 265 h 763"/>
              <a:gd name="T36" fmla="*/ 2058 w 3148"/>
              <a:gd name="T37" fmla="*/ 203 h 763"/>
              <a:gd name="T38" fmla="*/ 1844 w 3148"/>
              <a:gd name="T39" fmla="*/ 163 h 763"/>
              <a:gd name="T40" fmla="*/ 1628 w 3148"/>
              <a:gd name="T41" fmla="*/ 146 h 763"/>
              <a:gd name="T42" fmla="*/ 1410 w 3148"/>
              <a:gd name="T43" fmla="*/ 151 h 763"/>
              <a:gd name="T44" fmla="*/ 1195 w 3148"/>
              <a:gd name="T45" fmla="*/ 180 h 763"/>
              <a:gd name="T46" fmla="*/ 984 w 3148"/>
              <a:gd name="T47" fmla="*/ 231 h 763"/>
              <a:gd name="T48" fmla="*/ 776 w 3148"/>
              <a:gd name="T49" fmla="*/ 305 h 763"/>
              <a:gd name="T50" fmla="*/ 578 w 3148"/>
              <a:gd name="T51" fmla="*/ 401 h 763"/>
              <a:gd name="T52" fmla="*/ 387 w 3148"/>
              <a:gd name="T53" fmla="*/ 520 h 763"/>
              <a:gd name="T54" fmla="*/ 208 w 3148"/>
              <a:gd name="T55" fmla="*/ 662 h 763"/>
              <a:gd name="T56" fmla="*/ 108 w 3148"/>
              <a:gd name="T57" fmla="*/ 753 h 763"/>
              <a:gd name="T58" fmla="*/ 73 w 3148"/>
              <a:gd name="T59" fmla="*/ 763 h 763"/>
              <a:gd name="T60" fmla="*/ 37 w 3148"/>
              <a:gd name="T61" fmla="*/ 753 h 763"/>
              <a:gd name="T62" fmla="*/ 10 w 3148"/>
              <a:gd name="T63" fmla="*/ 725 h 763"/>
              <a:gd name="T64" fmla="*/ 0 w 3148"/>
              <a:gd name="T65" fmla="*/ 690 h 763"/>
              <a:gd name="T66" fmla="*/ 10 w 3148"/>
              <a:gd name="T67" fmla="*/ 654 h 763"/>
              <a:gd name="T68" fmla="*/ 108 w 3148"/>
              <a:gd name="T69" fmla="*/ 556 h 763"/>
              <a:gd name="T70" fmla="*/ 293 w 3148"/>
              <a:gd name="T71" fmla="*/ 408 h 763"/>
              <a:gd name="T72" fmla="*/ 489 w 3148"/>
              <a:gd name="T73" fmla="*/ 284 h 763"/>
              <a:gd name="T74" fmla="*/ 694 w 3148"/>
              <a:gd name="T75" fmla="*/ 181 h 763"/>
              <a:gd name="T76" fmla="*/ 907 w 3148"/>
              <a:gd name="T77" fmla="*/ 103 h 763"/>
              <a:gd name="T78" fmla="*/ 1126 w 3148"/>
              <a:gd name="T79" fmla="*/ 46 h 763"/>
              <a:gd name="T80" fmla="*/ 1350 w 3148"/>
              <a:gd name="T81" fmla="*/ 12 h 763"/>
              <a:gd name="T82" fmla="*/ 1573 w 3148"/>
              <a:gd name="T83"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8" h="763">
                <a:moveTo>
                  <a:pt x="1573" y="0"/>
                </a:moveTo>
                <a:lnTo>
                  <a:pt x="1686" y="4"/>
                </a:lnTo>
                <a:lnTo>
                  <a:pt x="1798" y="12"/>
                </a:lnTo>
                <a:lnTo>
                  <a:pt x="1910" y="25"/>
                </a:lnTo>
                <a:lnTo>
                  <a:pt x="2021" y="46"/>
                </a:lnTo>
                <a:lnTo>
                  <a:pt x="2131" y="71"/>
                </a:lnTo>
                <a:lnTo>
                  <a:pt x="2240" y="103"/>
                </a:lnTo>
                <a:lnTo>
                  <a:pt x="2347" y="139"/>
                </a:lnTo>
                <a:lnTo>
                  <a:pt x="2452" y="181"/>
                </a:lnTo>
                <a:lnTo>
                  <a:pt x="2557" y="230"/>
                </a:lnTo>
                <a:lnTo>
                  <a:pt x="2658" y="284"/>
                </a:lnTo>
                <a:lnTo>
                  <a:pt x="2758" y="343"/>
                </a:lnTo>
                <a:lnTo>
                  <a:pt x="2855" y="408"/>
                </a:lnTo>
                <a:lnTo>
                  <a:pt x="2948" y="480"/>
                </a:lnTo>
                <a:lnTo>
                  <a:pt x="3038" y="556"/>
                </a:lnTo>
                <a:lnTo>
                  <a:pt x="3126" y="638"/>
                </a:lnTo>
                <a:lnTo>
                  <a:pt x="3138" y="654"/>
                </a:lnTo>
                <a:lnTo>
                  <a:pt x="3145" y="671"/>
                </a:lnTo>
                <a:lnTo>
                  <a:pt x="3148" y="690"/>
                </a:lnTo>
                <a:lnTo>
                  <a:pt x="3145" y="708"/>
                </a:lnTo>
                <a:lnTo>
                  <a:pt x="3138" y="725"/>
                </a:lnTo>
                <a:lnTo>
                  <a:pt x="3126" y="741"/>
                </a:lnTo>
                <a:lnTo>
                  <a:pt x="3110" y="753"/>
                </a:lnTo>
                <a:lnTo>
                  <a:pt x="3093" y="760"/>
                </a:lnTo>
                <a:lnTo>
                  <a:pt x="3075" y="763"/>
                </a:lnTo>
                <a:lnTo>
                  <a:pt x="3057" y="760"/>
                </a:lnTo>
                <a:lnTo>
                  <a:pt x="3038" y="753"/>
                </a:lnTo>
                <a:lnTo>
                  <a:pt x="3023" y="741"/>
                </a:lnTo>
                <a:lnTo>
                  <a:pt x="2939" y="662"/>
                </a:lnTo>
                <a:lnTo>
                  <a:pt x="2851" y="589"/>
                </a:lnTo>
                <a:lnTo>
                  <a:pt x="2760" y="520"/>
                </a:lnTo>
                <a:lnTo>
                  <a:pt x="2666" y="458"/>
                </a:lnTo>
                <a:lnTo>
                  <a:pt x="2570" y="401"/>
                </a:lnTo>
                <a:lnTo>
                  <a:pt x="2472" y="350"/>
                </a:lnTo>
                <a:lnTo>
                  <a:pt x="2371" y="305"/>
                </a:lnTo>
                <a:lnTo>
                  <a:pt x="2269" y="265"/>
                </a:lnTo>
                <a:lnTo>
                  <a:pt x="2164" y="231"/>
                </a:lnTo>
                <a:lnTo>
                  <a:pt x="2058" y="203"/>
                </a:lnTo>
                <a:lnTo>
                  <a:pt x="1951" y="180"/>
                </a:lnTo>
                <a:lnTo>
                  <a:pt x="1844" y="163"/>
                </a:lnTo>
                <a:lnTo>
                  <a:pt x="1736" y="151"/>
                </a:lnTo>
                <a:lnTo>
                  <a:pt x="1628" y="146"/>
                </a:lnTo>
                <a:lnTo>
                  <a:pt x="1520" y="146"/>
                </a:lnTo>
                <a:lnTo>
                  <a:pt x="1410" y="151"/>
                </a:lnTo>
                <a:lnTo>
                  <a:pt x="1302" y="163"/>
                </a:lnTo>
                <a:lnTo>
                  <a:pt x="1195" y="180"/>
                </a:lnTo>
                <a:lnTo>
                  <a:pt x="1088" y="203"/>
                </a:lnTo>
                <a:lnTo>
                  <a:pt x="984" y="231"/>
                </a:lnTo>
                <a:lnTo>
                  <a:pt x="879" y="265"/>
                </a:lnTo>
                <a:lnTo>
                  <a:pt x="776" y="305"/>
                </a:lnTo>
                <a:lnTo>
                  <a:pt x="676" y="350"/>
                </a:lnTo>
                <a:lnTo>
                  <a:pt x="578" y="401"/>
                </a:lnTo>
                <a:lnTo>
                  <a:pt x="480" y="458"/>
                </a:lnTo>
                <a:lnTo>
                  <a:pt x="387" y="520"/>
                </a:lnTo>
                <a:lnTo>
                  <a:pt x="297" y="589"/>
                </a:lnTo>
                <a:lnTo>
                  <a:pt x="208" y="662"/>
                </a:lnTo>
                <a:lnTo>
                  <a:pt x="124" y="741"/>
                </a:lnTo>
                <a:lnTo>
                  <a:pt x="108" y="753"/>
                </a:lnTo>
                <a:lnTo>
                  <a:pt x="91" y="760"/>
                </a:lnTo>
                <a:lnTo>
                  <a:pt x="73" y="763"/>
                </a:lnTo>
                <a:lnTo>
                  <a:pt x="54" y="760"/>
                </a:lnTo>
                <a:lnTo>
                  <a:pt x="37" y="753"/>
                </a:lnTo>
                <a:lnTo>
                  <a:pt x="21" y="741"/>
                </a:lnTo>
                <a:lnTo>
                  <a:pt x="10" y="725"/>
                </a:lnTo>
                <a:lnTo>
                  <a:pt x="3" y="708"/>
                </a:lnTo>
                <a:lnTo>
                  <a:pt x="0" y="690"/>
                </a:lnTo>
                <a:lnTo>
                  <a:pt x="3" y="671"/>
                </a:lnTo>
                <a:lnTo>
                  <a:pt x="10" y="654"/>
                </a:lnTo>
                <a:lnTo>
                  <a:pt x="21" y="638"/>
                </a:lnTo>
                <a:lnTo>
                  <a:pt x="108" y="556"/>
                </a:lnTo>
                <a:lnTo>
                  <a:pt x="200" y="480"/>
                </a:lnTo>
                <a:lnTo>
                  <a:pt x="293" y="408"/>
                </a:lnTo>
                <a:lnTo>
                  <a:pt x="389" y="343"/>
                </a:lnTo>
                <a:lnTo>
                  <a:pt x="489" y="284"/>
                </a:lnTo>
                <a:lnTo>
                  <a:pt x="591" y="230"/>
                </a:lnTo>
                <a:lnTo>
                  <a:pt x="694" y="181"/>
                </a:lnTo>
                <a:lnTo>
                  <a:pt x="800" y="139"/>
                </a:lnTo>
                <a:lnTo>
                  <a:pt x="907" y="103"/>
                </a:lnTo>
                <a:lnTo>
                  <a:pt x="1017" y="71"/>
                </a:lnTo>
                <a:lnTo>
                  <a:pt x="1126" y="46"/>
                </a:lnTo>
                <a:lnTo>
                  <a:pt x="1238" y="25"/>
                </a:lnTo>
                <a:lnTo>
                  <a:pt x="1350" y="12"/>
                </a:lnTo>
                <a:lnTo>
                  <a:pt x="1462" y="4"/>
                </a:lnTo>
                <a:lnTo>
                  <a:pt x="1573"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4" name="Freeform 31"/>
          <p:cNvSpPr>
            <a:spLocks/>
          </p:cNvSpPr>
          <p:nvPr/>
        </p:nvSpPr>
        <p:spPr bwMode="auto">
          <a:xfrm rot="13500000">
            <a:off x="3048925" y="3696822"/>
            <a:ext cx="272051" cy="69793"/>
          </a:xfrm>
          <a:custGeom>
            <a:avLst/>
            <a:gdLst>
              <a:gd name="T0" fmla="*/ 1244 w 2291"/>
              <a:gd name="T1" fmla="*/ 3 h 586"/>
              <a:gd name="T2" fmla="*/ 1435 w 2291"/>
              <a:gd name="T3" fmla="*/ 26 h 586"/>
              <a:gd name="T4" fmla="*/ 1621 w 2291"/>
              <a:gd name="T5" fmla="*/ 71 h 586"/>
              <a:gd name="T6" fmla="*/ 1798 w 2291"/>
              <a:gd name="T7" fmla="*/ 138 h 586"/>
              <a:gd name="T8" fmla="*/ 1966 w 2291"/>
              <a:gd name="T9" fmla="*/ 226 h 586"/>
              <a:gd name="T10" fmla="*/ 2124 w 2291"/>
              <a:gd name="T11" fmla="*/ 334 h 586"/>
              <a:gd name="T12" fmla="*/ 2269 w 2291"/>
              <a:gd name="T13" fmla="*/ 462 h 586"/>
              <a:gd name="T14" fmla="*/ 2288 w 2291"/>
              <a:gd name="T15" fmla="*/ 495 h 586"/>
              <a:gd name="T16" fmla="*/ 2288 w 2291"/>
              <a:gd name="T17" fmla="*/ 532 h 586"/>
              <a:gd name="T18" fmla="*/ 2269 w 2291"/>
              <a:gd name="T19" fmla="*/ 565 h 586"/>
              <a:gd name="T20" fmla="*/ 2236 w 2291"/>
              <a:gd name="T21" fmla="*/ 584 h 586"/>
              <a:gd name="T22" fmla="*/ 2199 w 2291"/>
              <a:gd name="T23" fmla="*/ 584 h 586"/>
              <a:gd name="T24" fmla="*/ 2167 w 2291"/>
              <a:gd name="T25" fmla="*/ 565 h 586"/>
              <a:gd name="T26" fmla="*/ 2023 w 2291"/>
              <a:gd name="T27" fmla="*/ 440 h 586"/>
              <a:gd name="T28" fmla="*/ 1866 w 2291"/>
              <a:gd name="T29" fmla="*/ 335 h 586"/>
              <a:gd name="T30" fmla="*/ 1699 w 2291"/>
              <a:gd name="T31" fmla="*/ 253 h 586"/>
              <a:gd name="T32" fmla="*/ 1521 w 2291"/>
              <a:gd name="T33" fmla="*/ 194 h 586"/>
              <a:gd name="T34" fmla="*/ 1336 w 2291"/>
              <a:gd name="T35" fmla="*/ 157 h 586"/>
              <a:gd name="T36" fmla="*/ 1145 w 2291"/>
              <a:gd name="T37" fmla="*/ 145 h 586"/>
              <a:gd name="T38" fmla="*/ 954 w 2291"/>
              <a:gd name="T39" fmla="*/ 157 h 586"/>
              <a:gd name="T40" fmla="*/ 770 w 2291"/>
              <a:gd name="T41" fmla="*/ 194 h 586"/>
              <a:gd name="T42" fmla="*/ 592 w 2291"/>
              <a:gd name="T43" fmla="*/ 253 h 586"/>
              <a:gd name="T44" fmla="*/ 424 w 2291"/>
              <a:gd name="T45" fmla="*/ 335 h 586"/>
              <a:gd name="T46" fmla="*/ 269 w 2291"/>
              <a:gd name="T47" fmla="*/ 440 h 586"/>
              <a:gd name="T48" fmla="*/ 125 w 2291"/>
              <a:gd name="T49" fmla="*/ 565 h 586"/>
              <a:gd name="T50" fmla="*/ 93 w 2291"/>
              <a:gd name="T51" fmla="*/ 584 h 586"/>
              <a:gd name="T52" fmla="*/ 55 w 2291"/>
              <a:gd name="T53" fmla="*/ 584 h 586"/>
              <a:gd name="T54" fmla="*/ 22 w 2291"/>
              <a:gd name="T55" fmla="*/ 565 h 586"/>
              <a:gd name="T56" fmla="*/ 3 w 2291"/>
              <a:gd name="T57" fmla="*/ 532 h 586"/>
              <a:gd name="T58" fmla="*/ 3 w 2291"/>
              <a:gd name="T59" fmla="*/ 495 h 586"/>
              <a:gd name="T60" fmla="*/ 22 w 2291"/>
              <a:gd name="T61" fmla="*/ 462 h 586"/>
              <a:gd name="T62" fmla="*/ 167 w 2291"/>
              <a:gd name="T63" fmla="*/ 334 h 586"/>
              <a:gd name="T64" fmla="*/ 325 w 2291"/>
              <a:gd name="T65" fmla="*/ 226 h 586"/>
              <a:gd name="T66" fmla="*/ 494 w 2291"/>
              <a:gd name="T67" fmla="*/ 138 h 586"/>
              <a:gd name="T68" fmla="*/ 671 w 2291"/>
              <a:gd name="T69" fmla="*/ 71 h 586"/>
              <a:gd name="T70" fmla="*/ 857 w 2291"/>
              <a:gd name="T71" fmla="*/ 26 h 586"/>
              <a:gd name="T72" fmla="*/ 1048 w 2291"/>
              <a:gd name="T73" fmla="*/ 3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1" h="586">
                <a:moveTo>
                  <a:pt x="1145" y="0"/>
                </a:moveTo>
                <a:lnTo>
                  <a:pt x="1244" y="3"/>
                </a:lnTo>
                <a:lnTo>
                  <a:pt x="1340" y="11"/>
                </a:lnTo>
                <a:lnTo>
                  <a:pt x="1435" y="26"/>
                </a:lnTo>
                <a:lnTo>
                  <a:pt x="1528" y="46"/>
                </a:lnTo>
                <a:lnTo>
                  <a:pt x="1621" y="71"/>
                </a:lnTo>
                <a:lnTo>
                  <a:pt x="1711" y="102"/>
                </a:lnTo>
                <a:lnTo>
                  <a:pt x="1798" y="138"/>
                </a:lnTo>
                <a:lnTo>
                  <a:pt x="1883" y="179"/>
                </a:lnTo>
                <a:lnTo>
                  <a:pt x="1966" y="226"/>
                </a:lnTo>
                <a:lnTo>
                  <a:pt x="2046" y="277"/>
                </a:lnTo>
                <a:lnTo>
                  <a:pt x="2124" y="334"/>
                </a:lnTo>
                <a:lnTo>
                  <a:pt x="2198" y="395"/>
                </a:lnTo>
                <a:lnTo>
                  <a:pt x="2269" y="462"/>
                </a:lnTo>
                <a:lnTo>
                  <a:pt x="2281" y="478"/>
                </a:lnTo>
                <a:lnTo>
                  <a:pt x="2288" y="495"/>
                </a:lnTo>
                <a:lnTo>
                  <a:pt x="2291" y="513"/>
                </a:lnTo>
                <a:lnTo>
                  <a:pt x="2288" y="532"/>
                </a:lnTo>
                <a:lnTo>
                  <a:pt x="2281" y="549"/>
                </a:lnTo>
                <a:lnTo>
                  <a:pt x="2269" y="565"/>
                </a:lnTo>
                <a:lnTo>
                  <a:pt x="2254" y="577"/>
                </a:lnTo>
                <a:lnTo>
                  <a:pt x="2236" y="584"/>
                </a:lnTo>
                <a:lnTo>
                  <a:pt x="2218" y="586"/>
                </a:lnTo>
                <a:lnTo>
                  <a:pt x="2199" y="584"/>
                </a:lnTo>
                <a:lnTo>
                  <a:pt x="2181" y="577"/>
                </a:lnTo>
                <a:lnTo>
                  <a:pt x="2167" y="565"/>
                </a:lnTo>
                <a:lnTo>
                  <a:pt x="2096" y="499"/>
                </a:lnTo>
                <a:lnTo>
                  <a:pt x="2023" y="440"/>
                </a:lnTo>
                <a:lnTo>
                  <a:pt x="1947" y="385"/>
                </a:lnTo>
                <a:lnTo>
                  <a:pt x="1866" y="335"/>
                </a:lnTo>
                <a:lnTo>
                  <a:pt x="1784" y="291"/>
                </a:lnTo>
                <a:lnTo>
                  <a:pt x="1699" y="253"/>
                </a:lnTo>
                <a:lnTo>
                  <a:pt x="1611" y="220"/>
                </a:lnTo>
                <a:lnTo>
                  <a:pt x="1521" y="194"/>
                </a:lnTo>
                <a:lnTo>
                  <a:pt x="1430" y="173"/>
                </a:lnTo>
                <a:lnTo>
                  <a:pt x="1336" y="157"/>
                </a:lnTo>
                <a:lnTo>
                  <a:pt x="1241" y="148"/>
                </a:lnTo>
                <a:lnTo>
                  <a:pt x="1145" y="145"/>
                </a:lnTo>
                <a:lnTo>
                  <a:pt x="1049" y="148"/>
                </a:lnTo>
                <a:lnTo>
                  <a:pt x="954" y="157"/>
                </a:lnTo>
                <a:lnTo>
                  <a:pt x="862" y="173"/>
                </a:lnTo>
                <a:lnTo>
                  <a:pt x="770" y="194"/>
                </a:lnTo>
                <a:lnTo>
                  <a:pt x="681" y="220"/>
                </a:lnTo>
                <a:lnTo>
                  <a:pt x="592" y="253"/>
                </a:lnTo>
                <a:lnTo>
                  <a:pt x="507" y="291"/>
                </a:lnTo>
                <a:lnTo>
                  <a:pt x="424" y="335"/>
                </a:lnTo>
                <a:lnTo>
                  <a:pt x="345" y="385"/>
                </a:lnTo>
                <a:lnTo>
                  <a:pt x="269" y="440"/>
                </a:lnTo>
                <a:lnTo>
                  <a:pt x="195" y="499"/>
                </a:lnTo>
                <a:lnTo>
                  <a:pt x="125" y="565"/>
                </a:lnTo>
                <a:lnTo>
                  <a:pt x="110" y="577"/>
                </a:lnTo>
                <a:lnTo>
                  <a:pt x="93" y="584"/>
                </a:lnTo>
                <a:lnTo>
                  <a:pt x="73" y="586"/>
                </a:lnTo>
                <a:lnTo>
                  <a:pt x="55" y="584"/>
                </a:lnTo>
                <a:lnTo>
                  <a:pt x="38" y="577"/>
                </a:lnTo>
                <a:lnTo>
                  <a:pt x="22" y="565"/>
                </a:lnTo>
                <a:lnTo>
                  <a:pt x="10" y="549"/>
                </a:lnTo>
                <a:lnTo>
                  <a:pt x="3" y="532"/>
                </a:lnTo>
                <a:lnTo>
                  <a:pt x="0" y="513"/>
                </a:lnTo>
                <a:lnTo>
                  <a:pt x="3" y="495"/>
                </a:lnTo>
                <a:lnTo>
                  <a:pt x="10" y="478"/>
                </a:lnTo>
                <a:lnTo>
                  <a:pt x="22" y="462"/>
                </a:lnTo>
                <a:lnTo>
                  <a:pt x="93" y="395"/>
                </a:lnTo>
                <a:lnTo>
                  <a:pt x="167" y="334"/>
                </a:lnTo>
                <a:lnTo>
                  <a:pt x="244" y="277"/>
                </a:lnTo>
                <a:lnTo>
                  <a:pt x="325" y="226"/>
                </a:lnTo>
                <a:lnTo>
                  <a:pt x="407" y="179"/>
                </a:lnTo>
                <a:lnTo>
                  <a:pt x="494" y="138"/>
                </a:lnTo>
                <a:lnTo>
                  <a:pt x="581" y="102"/>
                </a:lnTo>
                <a:lnTo>
                  <a:pt x="671" y="71"/>
                </a:lnTo>
                <a:lnTo>
                  <a:pt x="764" y="46"/>
                </a:lnTo>
                <a:lnTo>
                  <a:pt x="857" y="26"/>
                </a:lnTo>
                <a:lnTo>
                  <a:pt x="952" y="11"/>
                </a:lnTo>
                <a:lnTo>
                  <a:pt x="1048" y="3"/>
                </a:lnTo>
                <a:lnTo>
                  <a:pt x="1145"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5" name="Freeform 32"/>
          <p:cNvSpPr>
            <a:spLocks noEditPoints="1"/>
          </p:cNvSpPr>
          <p:nvPr/>
        </p:nvSpPr>
        <p:spPr bwMode="auto">
          <a:xfrm rot="13500000">
            <a:off x="3200565" y="3602869"/>
            <a:ext cx="113473" cy="112999"/>
          </a:xfrm>
          <a:custGeom>
            <a:avLst/>
            <a:gdLst>
              <a:gd name="T0" fmla="*/ 429 w 955"/>
              <a:gd name="T1" fmla="*/ 149 h 951"/>
              <a:gd name="T2" fmla="*/ 338 w 955"/>
              <a:gd name="T3" fmla="*/ 176 h 951"/>
              <a:gd name="T4" fmla="*/ 260 w 955"/>
              <a:gd name="T5" fmla="*/ 226 h 951"/>
              <a:gd name="T6" fmla="*/ 199 w 955"/>
              <a:gd name="T7" fmla="*/ 296 h 951"/>
              <a:gd name="T8" fmla="*/ 160 w 955"/>
              <a:gd name="T9" fmla="*/ 381 h 951"/>
              <a:gd name="T10" fmla="*/ 145 w 955"/>
              <a:gd name="T11" fmla="*/ 475 h 951"/>
              <a:gd name="T12" fmla="*/ 160 w 955"/>
              <a:gd name="T13" fmla="*/ 571 h 951"/>
              <a:gd name="T14" fmla="*/ 199 w 955"/>
              <a:gd name="T15" fmla="*/ 655 h 951"/>
              <a:gd name="T16" fmla="*/ 260 w 955"/>
              <a:gd name="T17" fmla="*/ 724 h 951"/>
              <a:gd name="T18" fmla="*/ 338 w 955"/>
              <a:gd name="T19" fmla="*/ 775 h 951"/>
              <a:gd name="T20" fmla="*/ 429 w 955"/>
              <a:gd name="T21" fmla="*/ 801 h 951"/>
              <a:gd name="T22" fmla="*/ 527 w 955"/>
              <a:gd name="T23" fmla="*/ 801 h 951"/>
              <a:gd name="T24" fmla="*/ 617 w 955"/>
              <a:gd name="T25" fmla="*/ 775 h 951"/>
              <a:gd name="T26" fmla="*/ 695 w 955"/>
              <a:gd name="T27" fmla="*/ 724 h 951"/>
              <a:gd name="T28" fmla="*/ 756 w 955"/>
              <a:gd name="T29" fmla="*/ 655 h 951"/>
              <a:gd name="T30" fmla="*/ 796 w 955"/>
              <a:gd name="T31" fmla="*/ 571 h 951"/>
              <a:gd name="T32" fmla="*/ 809 w 955"/>
              <a:gd name="T33" fmla="*/ 475 h 951"/>
              <a:gd name="T34" fmla="*/ 796 w 955"/>
              <a:gd name="T35" fmla="*/ 381 h 951"/>
              <a:gd name="T36" fmla="*/ 756 w 955"/>
              <a:gd name="T37" fmla="*/ 296 h 951"/>
              <a:gd name="T38" fmla="*/ 695 w 955"/>
              <a:gd name="T39" fmla="*/ 226 h 951"/>
              <a:gd name="T40" fmla="*/ 617 w 955"/>
              <a:gd name="T41" fmla="*/ 176 h 951"/>
              <a:gd name="T42" fmla="*/ 527 w 955"/>
              <a:gd name="T43" fmla="*/ 149 h 951"/>
              <a:gd name="T44" fmla="*/ 477 w 955"/>
              <a:gd name="T45" fmla="*/ 0 h 951"/>
              <a:gd name="T46" fmla="*/ 595 w 955"/>
              <a:gd name="T47" fmla="*/ 14 h 951"/>
              <a:gd name="T48" fmla="*/ 702 w 955"/>
              <a:gd name="T49" fmla="*/ 56 h 951"/>
              <a:gd name="T50" fmla="*/ 795 w 955"/>
              <a:gd name="T51" fmla="*/ 121 h 951"/>
              <a:gd name="T52" fmla="*/ 870 w 955"/>
              <a:gd name="T53" fmla="*/ 204 h 951"/>
              <a:gd name="T54" fmla="*/ 924 w 955"/>
              <a:gd name="T55" fmla="*/ 303 h 951"/>
              <a:gd name="T56" fmla="*/ 951 w 955"/>
              <a:gd name="T57" fmla="*/ 416 h 951"/>
              <a:gd name="T58" fmla="*/ 951 w 955"/>
              <a:gd name="T59" fmla="*/ 535 h 951"/>
              <a:gd name="T60" fmla="*/ 924 w 955"/>
              <a:gd name="T61" fmla="*/ 647 h 951"/>
              <a:gd name="T62" fmla="*/ 870 w 955"/>
              <a:gd name="T63" fmla="*/ 747 h 951"/>
              <a:gd name="T64" fmla="*/ 795 w 955"/>
              <a:gd name="T65" fmla="*/ 830 h 951"/>
              <a:gd name="T66" fmla="*/ 702 w 955"/>
              <a:gd name="T67" fmla="*/ 895 h 951"/>
              <a:gd name="T68" fmla="*/ 595 w 955"/>
              <a:gd name="T69" fmla="*/ 937 h 951"/>
              <a:gd name="T70" fmla="*/ 477 w 955"/>
              <a:gd name="T71" fmla="*/ 951 h 951"/>
              <a:gd name="T72" fmla="*/ 361 w 955"/>
              <a:gd name="T73" fmla="*/ 937 h 951"/>
              <a:gd name="T74" fmla="*/ 254 w 955"/>
              <a:gd name="T75" fmla="*/ 895 h 951"/>
              <a:gd name="T76" fmla="*/ 160 w 955"/>
              <a:gd name="T77" fmla="*/ 830 h 951"/>
              <a:gd name="T78" fmla="*/ 86 w 955"/>
              <a:gd name="T79" fmla="*/ 747 h 951"/>
              <a:gd name="T80" fmla="*/ 32 w 955"/>
              <a:gd name="T81" fmla="*/ 647 h 951"/>
              <a:gd name="T82" fmla="*/ 3 w 955"/>
              <a:gd name="T83" fmla="*/ 535 h 951"/>
              <a:gd name="T84" fmla="*/ 3 w 955"/>
              <a:gd name="T85" fmla="*/ 416 h 951"/>
              <a:gd name="T86" fmla="*/ 32 w 955"/>
              <a:gd name="T87" fmla="*/ 303 h 951"/>
              <a:gd name="T88" fmla="*/ 86 w 955"/>
              <a:gd name="T89" fmla="*/ 204 h 951"/>
              <a:gd name="T90" fmla="*/ 160 w 955"/>
              <a:gd name="T91" fmla="*/ 121 h 951"/>
              <a:gd name="T92" fmla="*/ 254 w 955"/>
              <a:gd name="T93" fmla="*/ 56 h 951"/>
              <a:gd name="T94" fmla="*/ 361 w 955"/>
              <a:gd name="T95" fmla="*/ 14 h 951"/>
              <a:gd name="T96" fmla="*/ 477 w 955"/>
              <a:gd name="T97"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5" h="951">
                <a:moveTo>
                  <a:pt x="477" y="145"/>
                </a:moveTo>
                <a:lnTo>
                  <a:pt x="429" y="149"/>
                </a:lnTo>
                <a:lnTo>
                  <a:pt x="383" y="160"/>
                </a:lnTo>
                <a:lnTo>
                  <a:pt x="338" y="176"/>
                </a:lnTo>
                <a:lnTo>
                  <a:pt x="297" y="198"/>
                </a:lnTo>
                <a:lnTo>
                  <a:pt x="260" y="226"/>
                </a:lnTo>
                <a:lnTo>
                  <a:pt x="227" y="259"/>
                </a:lnTo>
                <a:lnTo>
                  <a:pt x="199" y="296"/>
                </a:lnTo>
                <a:lnTo>
                  <a:pt x="177" y="336"/>
                </a:lnTo>
                <a:lnTo>
                  <a:pt x="160" y="381"/>
                </a:lnTo>
                <a:lnTo>
                  <a:pt x="149" y="427"/>
                </a:lnTo>
                <a:lnTo>
                  <a:pt x="145" y="475"/>
                </a:lnTo>
                <a:lnTo>
                  <a:pt x="149" y="525"/>
                </a:lnTo>
                <a:lnTo>
                  <a:pt x="160" y="571"/>
                </a:lnTo>
                <a:lnTo>
                  <a:pt x="177" y="614"/>
                </a:lnTo>
                <a:lnTo>
                  <a:pt x="199" y="655"/>
                </a:lnTo>
                <a:lnTo>
                  <a:pt x="227" y="691"/>
                </a:lnTo>
                <a:lnTo>
                  <a:pt x="260" y="724"/>
                </a:lnTo>
                <a:lnTo>
                  <a:pt x="297" y="752"/>
                </a:lnTo>
                <a:lnTo>
                  <a:pt x="338" y="775"/>
                </a:lnTo>
                <a:lnTo>
                  <a:pt x="383" y="792"/>
                </a:lnTo>
                <a:lnTo>
                  <a:pt x="429" y="801"/>
                </a:lnTo>
                <a:lnTo>
                  <a:pt x="477" y="805"/>
                </a:lnTo>
                <a:lnTo>
                  <a:pt x="527" y="801"/>
                </a:lnTo>
                <a:lnTo>
                  <a:pt x="573" y="792"/>
                </a:lnTo>
                <a:lnTo>
                  <a:pt x="617" y="775"/>
                </a:lnTo>
                <a:lnTo>
                  <a:pt x="659" y="752"/>
                </a:lnTo>
                <a:lnTo>
                  <a:pt x="695" y="724"/>
                </a:lnTo>
                <a:lnTo>
                  <a:pt x="728" y="691"/>
                </a:lnTo>
                <a:lnTo>
                  <a:pt x="756" y="655"/>
                </a:lnTo>
                <a:lnTo>
                  <a:pt x="779" y="614"/>
                </a:lnTo>
                <a:lnTo>
                  <a:pt x="796" y="571"/>
                </a:lnTo>
                <a:lnTo>
                  <a:pt x="806" y="525"/>
                </a:lnTo>
                <a:lnTo>
                  <a:pt x="809" y="475"/>
                </a:lnTo>
                <a:lnTo>
                  <a:pt x="806" y="427"/>
                </a:lnTo>
                <a:lnTo>
                  <a:pt x="796" y="381"/>
                </a:lnTo>
                <a:lnTo>
                  <a:pt x="779" y="336"/>
                </a:lnTo>
                <a:lnTo>
                  <a:pt x="756" y="296"/>
                </a:lnTo>
                <a:lnTo>
                  <a:pt x="728" y="259"/>
                </a:lnTo>
                <a:lnTo>
                  <a:pt x="695" y="226"/>
                </a:lnTo>
                <a:lnTo>
                  <a:pt x="659" y="198"/>
                </a:lnTo>
                <a:lnTo>
                  <a:pt x="617" y="176"/>
                </a:lnTo>
                <a:lnTo>
                  <a:pt x="573" y="160"/>
                </a:lnTo>
                <a:lnTo>
                  <a:pt x="527" y="149"/>
                </a:lnTo>
                <a:lnTo>
                  <a:pt x="477" y="145"/>
                </a:lnTo>
                <a:close/>
                <a:moveTo>
                  <a:pt x="477" y="0"/>
                </a:moveTo>
                <a:lnTo>
                  <a:pt x="538" y="4"/>
                </a:lnTo>
                <a:lnTo>
                  <a:pt x="595" y="14"/>
                </a:lnTo>
                <a:lnTo>
                  <a:pt x="650" y="33"/>
                </a:lnTo>
                <a:lnTo>
                  <a:pt x="702" y="56"/>
                </a:lnTo>
                <a:lnTo>
                  <a:pt x="751" y="86"/>
                </a:lnTo>
                <a:lnTo>
                  <a:pt x="795" y="121"/>
                </a:lnTo>
                <a:lnTo>
                  <a:pt x="835" y="160"/>
                </a:lnTo>
                <a:lnTo>
                  <a:pt x="870" y="204"/>
                </a:lnTo>
                <a:lnTo>
                  <a:pt x="899" y="253"/>
                </a:lnTo>
                <a:lnTo>
                  <a:pt x="924" y="303"/>
                </a:lnTo>
                <a:lnTo>
                  <a:pt x="941" y="359"/>
                </a:lnTo>
                <a:lnTo>
                  <a:pt x="951" y="416"/>
                </a:lnTo>
                <a:lnTo>
                  <a:pt x="955" y="475"/>
                </a:lnTo>
                <a:lnTo>
                  <a:pt x="951" y="535"/>
                </a:lnTo>
                <a:lnTo>
                  <a:pt x="941" y="592"/>
                </a:lnTo>
                <a:lnTo>
                  <a:pt x="924" y="647"/>
                </a:lnTo>
                <a:lnTo>
                  <a:pt x="899" y="699"/>
                </a:lnTo>
                <a:lnTo>
                  <a:pt x="870" y="747"/>
                </a:lnTo>
                <a:lnTo>
                  <a:pt x="835" y="791"/>
                </a:lnTo>
                <a:lnTo>
                  <a:pt x="795" y="830"/>
                </a:lnTo>
                <a:lnTo>
                  <a:pt x="751" y="866"/>
                </a:lnTo>
                <a:lnTo>
                  <a:pt x="702" y="895"/>
                </a:lnTo>
                <a:lnTo>
                  <a:pt x="650" y="919"/>
                </a:lnTo>
                <a:lnTo>
                  <a:pt x="595" y="937"/>
                </a:lnTo>
                <a:lnTo>
                  <a:pt x="538" y="948"/>
                </a:lnTo>
                <a:lnTo>
                  <a:pt x="477" y="951"/>
                </a:lnTo>
                <a:lnTo>
                  <a:pt x="418" y="948"/>
                </a:lnTo>
                <a:lnTo>
                  <a:pt x="361" y="937"/>
                </a:lnTo>
                <a:lnTo>
                  <a:pt x="305" y="919"/>
                </a:lnTo>
                <a:lnTo>
                  <a:pt x="254" y="895"/>
                </a:lnTo>
                <a:lnTo>
                  <a:pt x="205" y="866"/>
                </a:lnTo>
                <a:lnTo>
                  <a:pt x="160" y="830"/>
                </a:lnTo>
                <a:lnTo>
                  <a:pt x="121" y="791"/>
                </a:lnTo>
                <a:lnTo>
                  <a:pt x="86" y="747"/>
                </a:lnTo>
                <a:lnTo>
                  <a:pt x="55" y="699"/>
                </a:lnTo>
                <a:lnTo>
                  <a:pt x="32" y="647"/>
                </a:lnTo>
                <a:lnTo>
                  <a:pt x="14" y="592"/>
                </a:lnTo>
                <a:lnTo>
                  <a:pt x="3" y="535"/>
                </a:lnTo>
                <a:lnTo>
                  <a:pt x="0" y="475"/>
                </a:lnTo>
                <a:lnTo>
                  <a:pt x="3" y="416"/>
                </a:lnTo>
                <a:lnTo>
                  <a:pt x="14" y="359"/>
                </a:lnTo>
                <a:lnTo>
                  <a:pt x="32" y="303"/>
                </a:lnTo>
                <a:lnTo>
                  <a:pt x="55" y="253"/>
                </a:lnTo>
                <a:lnTo>
                  <a:pt x="86" y="204"/>
                </a:lnTo>
                <a:lnTo>
                  <a:pt x="121" y="160"/>
                </a:lnTo>
                <a:lnTo>
                  <a:pt x="160" y="121"/>
                </a:lnTo>
                <a:lnTo>
                  <a:pt x="205" y="86"/>
                </a:lnTo>
                <a:lnTo>
                  <a:pt x="254" y="56"/>
                </a:lnTo>
                <a:lnTo>
                  <a:pt x="305" y="33"/>
                </a:lnTo>
                <a:lnTo>
                  <a:pt x="361" y="14"/>
                </a:lnTo>
                <a:lnTo>
                  <a:pt x="418" y="4"/>
                </a:lnTo>
                <a:lnTo>
                  <a:pt x="47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6" name="tv"/>
          <p:cNvSpPr>
            <a:spLocks noEditPoints="1"/>
          </p:cNvSpPr>
          <p:nvPr/>
        </p:nvSpPr>
        <p:spPr bwMode="auto">
          <a:xfrm>
            <a:off x="1903287" y="4336147"/>
            <a:ext cx="581172" cy="485727"/>
          </a:xfrm>
          <a:custGeom>
            <a:avLst/>
            <a:gdLst>
              <a:gd name="T0" fmla="*/ 199 w 3691"/>
              <a:gd name="T1" fmla="*/ 2366 h 3084"/>
              <a:gd name="T2" fmla="*/ 207 w 3691"/>
              <a:gd name="T3" fmla="*/ 2382 h 3084"/>
              <a:gd name="T4" fmla="*/ 3472 w 3691"/>
              <a:gd name="T5" fmla="*/ 2384 h 3084"/>
              <a:gd name="T6" fmla="*/ 3489 w 3691"/>
              <a:gd name="T7" fmla="*/ 2376 h 3084"/>
              <a:gd name="T8" fmla="*/ 3491 w 3691"/>
              <a:gd name="T9" fmla="*/ 200 h 3084"/>
              <a:gd name="T10" fmla="*/ 199 w 3691"/>
              <a:gd name="T11" fmla="*/ 0 h 3084"/>
              <a:gd name="T12" fmla="*/ 3491 w 3691"/>
              <a:gd name="T13" fmla="*/ 6 h 3084"/>
              <a:gd name="T14" fmla="*/ 3564 w 3691"/>
              <a:gd name="T15" fmla="*/ 25 h 3084"/>
              <a:gd name="T16" fmla="*/ 3625 w 3691"/>
              <a:gd name="T17" fmla="*/ 67 h 3084"/>
              <a:gd name="T18" fmla="*/ 3669 w 3691"/>
              <a:gd name="T19" fmla="*/ 128 h 3084"/>
              <a:gd name="T20" fmla="*/ 3691 w 3691"/>
              <a:gd name="T21" fmla="*/ 200 h 3084"/>
              <a:gd name="T22" fmla="*/ 3689 w 3691"/>
              <a:gd name="T23" fmla="*/ 2395 h 3084"/>
              <a:gd name="T24" fmla="*/ 3673 w 3691"/>
              <a:gd name="T25" fmla="*/ 2449 h 3084"/>
              <a:gd name="T26" fmla="*/ 3642 w 3691"/>
              <a:gd name="T27" fmla="*/ 2503 h 3084"/>
              <a:gd name="T28" fmla="*/ 3596 w 3691"/>
              <a:gd name="T29" fmla="*/ 2548 h 3084"/>
              <a:gd name="T30" fmla="*/ 3539 w 3691"/>
              <a:gd name="T31" fmla="*/ 2575 h 3084"/>
              <a:gd name="T32" fmla="*/ 3472 w 3691"/>
              <a:gd name="T33" fmla="*/ 2584 h 3084"/>
              <a:gd name="T34" fmla="*/ 2284 w 3691"/>
              <a:gd name="T35" fmla="*/ 2885 h 3084"/>
              <a:gd name="T36" fmla="*/ 2534 w 3691"/>
              <a:gd name="T37" fmla="*/ 2887 h 3084"/>
              <a:gd name="T38" fmla="*/ 2573 w 3691"/>
              <a:gd name="T39" fmla="*/ 2906 h 3084"/>
              <a:gd name="T40" fmla="*/ 2601 w 3691"/>
              <a:gd name="T41" fmla="*/ 2940 h 3084"/>
              <a:gd name="T42" fmla="*/ 2611 w 3691"/>
              <a:gd name="T43" fmla="*/ 2984 h 3084"/>
              <a:gd name="T44" fmla="*/ 2601 w 3691"/>
              <a:gd name="T45" fmla="*/ 3029 h 3084"/>
              <a:gd name="T46" fmla="*/ 2573 w 3691"/>
              <a:gd name="T47" fmla="*/ 3062 h 3084"/>
              <a:gd name="T48" fmla="*/ 2534 w 3691"/>
              <a:gd name="T49" fmla="*/ 3081 h 3084"/>
              <a:gd name="T50" fmla="*/ 1179 w 3691"/>
              <a:gd name="T51" fmla="*/ 3084 h 3084"/>
              <a:gd name="T52" fmla="*/ 1135 w 3691"/>
              <a:gd name="T53" fmla="*/ 3074 h 3084"/>
              <a:gd name="T54" fmla="*/ 1101 w 3691"/>
              <a:gd name="T55" fmla="*/ 3047 h 3084"/>
              <a:gd name="T56" fmla="*/ 1082 w 3691"/>
              <a:gd name="T57" fmla="*/ 3007 h 3084"/>
              <a:gd name="T58" fmla="*/ 1082 w 3691"/>
              <a:gd name="T59" fmla="*/ 2961 h 3084"/>
              <a:gd name="T60" fmla="*/ 1101 w 3691"/>
              <a:gd name="T61" fmla="*/ 2922 h 3084"/>
              <a:gd name="T62" fmla="*/ 1135 w 3691"/>
              <a:gd name="T63" fmla="*/ 2895 h 3084"/>
              <a:gd name="T64" fmla="*/ 1179 w 3691"/>
              <a:gd name="T65" fmla="*/ 2885 h 3084"/>
              <a:gd name="T66" fmla="*/ 1405 w 3691"/>
              <a:gd name="T67" fmla="*/ 2584 h 3084"/>
              <a:gd name="T68" fmla="*/ 182 w 3691"/>
              <a:gd name="T69" fmla="*/ 2582 h 3084"/>
              <a:gd name="T70" fmla="*/ 120 w 3691"/>
              <a:gd name="T71" fmla="*/ 2564 h 3084"/>
              <a:gd name="T72" fmla="*/ 70 w 3691"/>
              <a:gd name="T73" fmla="*/ 2528 h 3084"/>
              <a:gd name="T74" fmla="*/ 29 w 3691"/>
              <a:gd name="T75" fmla="*/ 2474 h 3084"/>
              <a:gd name="T76" fmla="*/ 8 w 3691"/>
              <a:gd name="T77" fmla="*/ 2424 h 3084"/>
              <a:gd name="T78" fmla="*/ 0 w 3691"/>
              <a:gd name="T79" fmla="*/ 2366 h 3084"/>
              <a:gd name="T80" fmla="*/ 7 w 3691"/>
              <a:gd name="T81" fmla="*/ 168 h 3084"/>
              <a:gd name="T82" fmla="*/ 34 w 3691"/>
              <a:gd name="T83" fmla="*/ 106 h 3084"/>
              <a:gd name="T84" fmla="*/ 76 w 3691"/>
              <a:gd name="T85" fmla="*/ 56 h 3084"/>
              <a:gd name="T86" fmla="*/ 133 w 3691"/>
              <a:gd name="T87" fmla="*/ 21 h 3084"/>
              <a:gd name="T88" fmla="*/ 199 w 3691"/>
              <a:gd name="T89" fmla="*/ 6 h 3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91" h="3084">
                <a:moveTo>
                  <a:pt x="199" y="200"/>
                </a:moveTo>
                <a:lnTo>
                  <a:pt x="199" y="2366"/>
                </a:lnTo>
                <a:lnTo>
                  <a:pt x="200" y="2376"/>
                </a:lnTo>
                <a:lnTo>
                  <a:pt x="207" y="2382"/>
                </a:lnTo>
                <a:lnTo>
                  <a:pt x="217" y="2384"/>
                </a:lnTo>
                <a:lnTo>
                  <a:pt x="3472" y="2384"/>
                </a:lnTo>
                <a:lnTo>
                  <a:pt x="3483" y="2382"/>
                </a:lnTo>
                <a:lnTo>
                  <a:pt x="3489" y="2376"/>
                </a:lnTo>
                <a:lnTo>
                  <a:pt x="3491" y="2366"/>
                </a:lnTo>
                <a:lnTo>
                  <a:pt x="3491" y="200"/>
                </a:lnTo>
                <a:lnTo>
                  <a:pt x="199" y="200"/>
                </a:lnTo>
                <a:close/>
                <a:moveTo>
                  <a:pt x="199" y="0"/>
                </a:moveTo>
                <a:lnTo>
                  <a:pt x="3491" y="0"/>
                </a:lnTo>
                <a:lnTo>
                  <a:pt x="3491" y="6"/>
                </a:lnTo>
                <a:lnTo>
                  <a:pt x="3528" y="12"/>
                </a:lnTo>
                <a:lnTo>
                  <a:pt x="3564" y="25"/>
                </a:lnTo>
                <a:lnTo>
                  <a:pt x="3596" y="44"/>
                </a:lnTo>
                <a:lnTo>
                  <a:pt x="3625" y="67"/>
                </a:lnTo>
                <a:lnTo>
                  <a:pt x="3650" y="96"/>
                </a:lnTo>
                <a:lnTo>
                  <a:pt x="3669" y="128"/>
                </a:lnTo>
                <a:lnTo>
                  <a:pt x="3683" y="163"/>
                </a:lnTo>
                <a:lnTo>
                  <a:pt x="3691" y="200"/>
                </a:lnTo>
                <a:lnTo>
                  <a:pt x="3691" y="2366"/>
                </a:lnTo>
                <a:lnTo>
                  <a:pt x="3689" y="2395"/>
                </a:lnTo>
                <a:lnTo>
                  <a:pt x="3682" y="2422"/>
                </a:lnTo>
                <a:lnTo>
                  <a:pt x="3673" y="2449"/>
                </a:lnTo>
                <a:lnTo>
                  <a:pt x="3661" y="2474"/>
                </a:lnTo>
                <a:lnTo>
                  <a:pt x="3642" y="2503"/>
                </a:lnTo>
                <a:lnTo>
                  <a:pt x="3620" y="2528"/>
                </a:lnTo>
                <a:lnTo>
                  <a:pt x="3596" y="2548"/>
                </a:lnTo>
                <a:lnTo>
                  <a:pt x="3569" y="2564"/>
                </a:lnTo>
                <a:lnTo>
                  <a:pt x="3539" y="2575"/>
                </a:lnTo>
                <a:lnTo>
                  <a:pt x="3508" y="2582"/>
                </a:lnTo>
                <a:lnTo>
                  <a:pt x="3472" y="2584"/>
                </a:lnTo>
                <a:lnTo>
                  <a:pt x="2284" y="2584"/>
                </a:lnTo>
                <a:lnTo>
                  <a:pt x="2284" y="2885"/>
                </a:lnTo>
                <a:lnTo>
                  <a:pt x="2510" y="2885"/>
                </a:lnTo>
                <a:lnTo>
                  <a:pt x="2534" y="2887"/>
                </a:lnTo>
                <a:lnTo>
                  <a:pt x="2554" y="2895"/>
                </a:lnTo>
                <a:lnTo>
                  <a:pt x="2573" y="2906"/>
                </a:lnTo>
                <a:lnTo>
                  <a:pt x="2589" y="2922"/>
                </a:lnTo>
                <a:lnTo>
                  <a:pt x="2601" y="2940"/>
                </a:lnTo>
                <a:lnTo>
                  <a:pt x="2608" y="2961"/>
                </a:lnTo>
                <a:lnTo>
                  <a:pt x="2611" y="2984"/>
                </a:lnTo>
                <a:lnTo>
                  <a:pt x="2608" y="3007"/>
                </a:lnTo>
                <a:lnTo>
                  <a:pt x="2601" y="3029"/>
                </a:lnTo>
                <a:lnTo>
                  <a:pt x="2589" y="3047"/>
                </a:lnTo>
                <a:lnTo>
                  <a:pt x="2573" y="3062"/>
                </a:lnTo>
                <a:lnTo>
                  <a:pt x="2554" y="3074"/>
                </a:lnTo>
                <a:lnTo>
                  <a:pt x="2534" y="3081"/>
                </a:lnTo>
                <a:lnTo>
                  <a:pt x="2510" y="3084"/>
                </a:lnTo>
                <a:lnTo>
                  <a:pt x="1179" y="3084"/>
                </a:lnTo>
                <a:lnTo>
                  <a:pt x="1156" y="3081"/>
                </a:lnTo>
                <a:lnTo>
                  <a:pt x="1135" y="3074"/>
                </a:lnTo>
                <a:lnTo>
                  <a:pt x="1117" y="3062"/>
                </a:lnTo>
                <a:lnTo>
                  <a:pt x="1101" y="3047"/>
                </a:lnTo>
                <a:lnTo>
                  <a:pt x="1090" y="3029"/>
                </a:lnTo>
                <a:lnTo>
                  <a:pt x="1082" y="3007"/>
                </a:lnTo>
                <a:lnTo>
                  <a:pt x="1080" y="2984"/>
                </a:lnTo>
                <a:lnTo>
                  <a:pt x="1082" y="2961"/>
                </a:lnTo>
                <a:lnTo>
                  <a:pt x="1090" y="2940"/>
                </a:lnTo>
                <a:lnTo>
                  <a:pt x="1101" y="2922"/>
                </a:lnTo>
                <a:lnTo>
                  <a:pt x="1117" y="2906"/>
                </a:lnTo>
                <a:lnTo>
                  <a:pt x="1135" y="2895"/>
                </a:lnTo>
                <a:lnTo>
                  <a:pt x="1156" y="2887"/>
                </a:lnTo>
                <a:lnTo>
                  <a:pt x="1179" y="2885"/>
                </a:lnTo>
                <a:lnTo>
                  <a:pt x="1405" y="2885"/>
                </a:lnTo>
                <a:lnTo>
                  <a:pt x="1405" y="2584"/>
                </a:lnTo>
                <a:lnTo>
                  <a:pt x="217" y="2584"/>
                </a:lnTo>
                <a:lnTo>
                  <a:pt x="182" y="2582"/>
                </a:lnTo>
                <a:lnTo>
                  <a:pt x="149" y="2575"/>
                </a:lnTo>
                <a:lnTo>
                  <a:pt x="120" y="2564"/>
                </a:lnTo>
                <a:lnTo>
                  <a:pt x="93" y="2548"/>
                </a:lnTo>
                <a:lnTo>
                  <a:pt x="70" y="2528"/>
                </a:lnTo>
                <a:lnTo>
                  <a:pt x="48" y="2503"/>
                </a:lnTo>
                <a:lnTo>
                  <a:pt x="29" y="2474"/>
                </a:lnTo>
                <a:lnTo>
                  <a:pt x="17" y="2450"/>
                </a:lnTo>
                <a:lnTo>
                  <a:pt x="8" y="2424"/>
                </a:lnTo>
                <a:lnTo>
                  <a:pt x="2" y="2397"/>
                </a:lnTo>
                <a:lnTo>
                  <a:pt x="0" y="2366"/>
                </a:lnTo>
                <a:lnTo>
                  <a:pt x="0" y="200"/>
                </a:lnTo>
                <a:lnTo>
                  <a:pt x="7" y="168"/>
                </a:lnTo>
                <a:lnTo>
                  <a:pt x="18" y="135"/>
                </a:lnTo>
                <a:lnTo>
                  <a:pt x="34" y="106"/>
                </a:lnTo>
                <a:lnTo>
                  <a:pt x="53" y="80"/>
                </a:lnTo>
                <a:lnTo>
                  <a:pt x="76" y="56"/>
                </a:lnTo>
                <a:lnTo>
                  <a:pt x="102" y="37"/>
                </a:lnTo>
                <a:lnTo>
                  <a:pt x="133" y="21"/>
                </a:lnTo>
                <a:lnTo>
                  <a:pt x="164" y="11"/>
                </a:lnTo>
                <a:lnTo>
                  <a:pt x="199" y="6"/>
                </a:lnTo>
                <a:lnTo>
                  <a:pt x="199"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7" name="Freeform 76"/>
          <p:cNvSpPr>
            <a:spLocks/>
          </p:cNvSpPr>
          <p:nvPr/>
        </p:nvSpPr>
        <p:spPr bwMode="auto">
          <a:xfrm>
            <a:off x="1080335" y="5195132"/>
            <a:ext cx="300168" cy="271805"/>
          </a:xfrm>
          <a:custGeom>
            <a:avLst/>
            <a:gdLst>
              <a:gd name="T0" fmla="*/ 445 w 1852"/>
              <a:gd name="T1" fmla="*/ 17 h 1677"/>
              <a:gd name="T2" fmla="*/ 477 w 1852"/>
              <a:gd name="T3" fmla="*/ 75 h 1677"/>
              <a:gd name="T4" fmla="*/ 497 w 1852"/>
              <a:gd name="T5" fmla="*/ 162 h 1677"/>
              <a:gd name="T6" fmla="*/ 518 w 1852"/>
              <a:gd name="T7" fmla="*/ 263 h 1677"/>
              <a:gd name="T8" fmla="*/ 545 w 1852"/>
              <a:gd name="T9" fmla="*/ 367 h 1677"/>
              <a:gd name="T10" fmla="*/ 588 w 1852"/>
              <a:gd name="T11" fmla="*/ 459 h 1677"/>
              <a:gd name="T12" fmla="*/ 655 w 1852"/>
              <a:gd name="T13" fmla="*/ 526 h 1677"/>
              <a:gd name="T14" fmla="*/ 755 w 1852"/>
              <a:gd name="T15" fmla="*/ 554 h 1677"/>
              <a:gd name="T16" fmla="*/ 897 w 1852"/>
              <a:gd name="T17" fmla="*/ 509 h 1677"/>
              <a:gd name="T18" fmla="*/ 1021 w 1852"/>
              <a:gd name="T19" fmla="*/ 306 h 1677"/>
              <a:gd name="T20" fmla="*/ 1157 w 1852"/>
              <a:gd name="T21" fmla="*/ 126 h 1677"/>
              <a:gd name="T22" fmla="*/ 1299 w 1852"/>
              <a:gd name="T23" fmla="*/ 46 h 1677"/>
              <a:gd name="T24" fmla="*/ 1446 w 1852"/>
              <a:gd name="T25" fmla="*/ 61 h 1677"/>
              <a:gd name="T26" fmla="*/ 1592 w 1852"/>
              <a:gd name="T27" fmla="*/ 163 h 1677"/>
              <a:gd name="T28" fmla="*/ 1732 w 1852"/>
              <a:gd name="T29" fmla="*/ 344 h 1677"/>
              <a:gd name="T30" fmla="*/ 1820 w 1852"/>
              <a:gd name="T31" fmla="*/ 540 h 1677"/>
              <a:gd name="T32" fmla="*/ 1851 w 1852"/>
              <a:gd name="T33" fmla="*/ 666 h 1677"/>
              <a:gd name="T34" fmla="*/ 1843 w 1852"/>
              <a:gd name="T35" fmla="*/ 736 h 1677"/>
              <a:gd name="T36" fmla="*/ 1802 w 1852"/>
              <a:gd name="T37" fmla="*/ 761 h 1677"/>
              <a:gd name="T38" fmla="*/ 1735 w 1852"/>
              <a:gd name="T39" fmla="*/ 753 h 1677"/>
              <a:gd name="T40" fmla="*/ 1649 w 1852"/>
              <a:gd name="T41" fmla="*/ 727 h 1677"/>
              <a:gd name="T42" fmla="*/ 1551 w 1852"/>
              <a:gd name="T43" fmla="*/ 694 h 1677"/>
              <a:gd name="T44" fmla="*/ 1447 w 1852"/>
              <a:gd name="T45" fmla="*/ 666 h 1677"/>
              <a:gd name="T46" fmla="*/ 1346 w 1852"/>
              <a:gd name="T47" fmla="*/ 658 h 1677"/>
              <a:gd name="T48" fmla="*/ 1254 w 1852"/>
              <a:gd name="T49" fmla="*/ 680 h 1677"/>
              <a:gd name="T50" fmla="*/ 1176 w 1852"/>
              <a:gd name="T51" fmla="*/ 747 h 1677"/>
              <a:gd name="T52" fmla="*/ 1119 w 1852"/>
              <a:gd name="T53" fmla="*/ 854 h 1677"/>
              <a:gd name="T54" fmla="*/ 1168 w 1852"/>
              <a:gd name="T55" fmla="*/ 955 h 1677"/>
              <a:gd name="T56" fmla="*/ 1316 w 1852"/>
              <a:gd name="T57" fmla="*/ 1171 h 1677"/>
              <a:gd name="T58" fmla="*/ 1376 w 1852"/>
              <a:gd name="T59" fmla="*/ 1349 h 1677"/>
              <a:gd name="T60" fmla="*/ 1355 w 1852"/>
              <a:gd name="T61" fmla="*/ 1490 h 1677"/>
              <a:gd name="T62" fmla="*/ 1261 w 1852"/>
              <a:gd name="T63" fmla="*/ 1591 h 1677"/>
              <a:gd name="T64" fmla="*/ 1100 w 1852"/>
              <a:gd name="T65" fmla="*/ 1653 h 1677"/>
              <a:gd name="T66" fmla="*/ 880 w 1852"/>
              <a:gd name="T67" fmla="*/ 1677 h 1677"/>
              <a:gd name="T68" fmla="*/ 648 w 1852"/>
              <a:gd name="T69" fmla="*/ 1648 h 1677"/>
              <a:gd name="T70" fmla="*/ 517 w 1852"/>
              <a:gd name="T71" fmla="*/ 1605 h 1677"/>
              <a:gd name="T72" fmla="*/ 474 w 1852"/>
              <a:gd name="T73" fmla="*/ 1553 h 1677"/>
              <a:gd name="T74" fmla="*/ 495 w 1852"/>
              <a:gd name="T75" fmla="*/ 1496 h 1677"/>
              <a:gd name="T76" fmla="*/ 561 w 1852"/>
              <a:gd name="T77" fmla="*/ 1431 h 1677"/>
              <a:gd name="T78" fmla="*/ 649 w 1852"/>
              <a:gd name="T79" fmla="*/ 1358 h 1677"/>
              <a:gd name="T80" fmla="*/ 737 w 1852"/>
              <a:gd name="T81" fmla="*/ 1275 h 1677"/>
              <a:gd name="T82" fmla="*/ 803 w 1852"/>
              <a:gd name="T83" fmla="*/ 1185 h 1677"/>
              <a:gd name="T84" fmla="*/ 826 w 1852"/>
              <a:gd name="T85" fmla="*/ 1084 h 1677"/>
              <a:gd name="T86" fmla="*/ 783 w 1852"/>
              <a:gd name="T87" fmla="*/ 973 h 1677"/>
              <a:gd name="T88" fmla="*/ 689 w 1852"/>
              <a:gd name="T89" fmla="*/ 874 h 1677"/>
              <a:gd name="T90" fmla="*/ 413 w 1852"/>
              <a:gd name="T91" fmla="*/ 903 h 1677"/>
              <a:gd name="T92" fmla="*/ 210 w 1852"/>
              <a:gd name="T93" fmla="*/ 880 h 1677"/>
              <a:gd name="T94" fmla="*/ 76 w 1852"/>
              <a:gd name="T95" fmla="*/ 811 h 1677"/>
              <a:gd name="T96" fmla="*/ 9 w 1852"/>
              <a:gd name="T97" fmla="*/ 701 h 1677"/>
              <a:gd name="T98" fmla="*/ 6 w 1852"/>
              <a:gd name="T99" fmla="*/ 555 h 1677"/>
              <a:gd name="T100" fmla="*/ 64 w 1852"/>
              <a:gd name="T101" fmla="*/ 378 h 1677"/>
              <a:gd name="T102" fmla="*/ 182 w 1852"/>
              <a:gd name="T103" fmla="*/ 186 h 1677"/>
              <a:gd name="T104" fmla="*/ 301 w 1852"/>
              <a:gd name="T105" fmla="*/ 59 h 1677"/>
              <a:gd name="T106" fmla="*/ 382 w 1852"/>
              <a:gd name="T107" fmla="*/ 5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2" h="1677">
                <a:moveTo>
                  <a:pt x="412" y="0"/>
                </a:moveTo>
                <a:lnTo>
                  <a:pt x="425" y="2"/>
                </a:lnTo>
                <a:lnTo>
                  <a:pt x="436" y="9"/>
                </a:lnTo>
                <a:lnTo>
                  <a:pt x="445" y="17"/>
                </a:lnTo>
                <a:lnTo>
                  <a:pt x="455" y="29"/>
                </a:lnTo>
                <a:lnTo>
                  <a:pt x="463" y="42"/>
                </a:lnTo>
                <a:lnTo>
                  <a:pt x="470" y="58"/>
                </a:lnTo>
                <a:lnTo>
                  <a:pt x="477" y="75"/>
                </a:lnTo>
                <a:lnTo>
                  <a:pt x="482" y="95"/>
                </a:lnTo>
                <a:lnTo>
                  <a:pt x="488" y="116"/>
                </a:lnTo>
                <a:lnTo>
                  <a:pt x="493" y="139"/>
                </a:lnTo>
                <a:lnTo>
                  <a:pt x="497" y="162"/>
                </a:lnTo>
                <a:lnTo>
                  <a:pt x="503" y="186"/>
                </a:lnTo>
                <a:lnTo>
                  <a:pt x="507" y="212"/>
                </a:lnTo>
                <a:lnTo>
                  <a:pt x="512" y="237"/>
                </a:lnTo>
                <a:lnTo>
                  <a:pt x="518" y="263"/>
                </a:lnTo>
                <a:lnTo>
                  <a:pt x="523" y="289"/>
                </a:lnTo>
                <a:lnTo>
                  <a:pt x="530" y="316"/>
                </a:lnTo>
                <a:lnTo>
                  <a:pt x="537" y="342"/>
                </a:lnTo>
                <a:lnTo>
                  <a:pt x="545" y="367"/>
                </a:lnTo>
                <a:lnTo>
                  <a:pt x="555" y="391"/>
                </a:lnTo>
                <a:lnTo>
                  <a:pt x="564" y="415"/>
                </a:lnTo>
                <a:lnTo>
                  <a:pt x="576" y="437"/>
                </a:lnTo>
                <a:lnTo>
                  <a:pt x="588" y="459"/>
                </a:lnTo>
                <a:lnTo>
                  <a:pt x="602" y="478"/>
                </a:lnTo>
                <a:lnTo>
                  <a:pt x="618" y="496"/>
                </a:lnTo>
                <a:lnTo>
                  <a:pt x="636" y="511"/>
                </a:lnTo>
                <a:lnTo>
                  <a:pt x="655" y="526"/>
                </a:lnTo>
                <a:lnTo>
                  <a:pt x="677" y="537"/>
                </a:lnTo>
                <a:lnTo>
                  <a:pt x="700" y="546"/>
                </a:lnTo>
                <a:lnTo>
                  <a:pt x="726" y="551"/>
                </a:lnTo>
                <a:lnTo>
                  <a:pt x="755" y="554"/>
                </a:lnTo>
                <a:lnTo>
                  <a:pt x="787" y="535"/>
                </a:lnTo>
                <a:lnTo>
                  <a:pt x="822" y="522"/>
                </a:lnTo>
                <a:lnTo>
                  <a:pt x="858" y="512"/>
                </a:lnTo>
                <a:lnTo>
                  <a:pt x="897" y="509"/>
                </a:lnTo>
                <a:lnTo>
                  <a:pt x="928" y="511"/>
                </a:lnTo>
                <a:lnTo>
                  <a:pt x="958" y="436"/>
                </a:lnTo>
                <a:lnTo>
                  <a:pt x="989" y="368"/>
                </a:lnTo>
                <a:lnTo>
                  <a:pt x="1021" y="306"/>
                </a:lnTo>
                <a:lnTo>
                  <a:pt x="1054" y="252"/>
                </a:lnTo>
                <a:lnTo>
                  <a:pt x="1087" y="202"/>
                </a:lnTo>
                <a:lnTo>
                  <a:pt x="1121" y="162"/>
                </a:lnTo>
                <a:lnTo>
                  <a:pt x="1157" y="126"/>
                </a:lnTo>
                <a:lnTo>
                  <a:pt x="1191" y="97"/>
                </a:lnTo>
                <a:lnTo>
                  <a:pt x="1227" y="74"/>
                </a:lnTo>
                <a:lnTo>
                  <a:pt x="1262" y="57"/>
                </a:lnTo>
                <a:lnTo>
                  <a:pt x="1299" y="46"/>
                </a:lnTo>
                <a:lnTo>
                  <a:pt x="1336" y="42"/>
                </a:lnTo>
                <a:lnTo>
                  <a:pt x="1373" y="42"/>
                </a:lnTo>
                <a:lnTo>
                  <a:pt x="1409" y="50"/>
                </a:lnTo>
                <a:lnTo>
                  <a:pt x="1446" y="61"/>
                </a:lnTo>
                <a:lnTo>
                  <a:pt x="1483" y="79"/>
                </a:lnTo>
                <a:lnTo>
                  <a:pt x="1520" y="102"/>
                </a:lnTo>
                <a:lnTo>
                  <a:pt x="1556" y="129"/>
                </a:lnTo>
                <a:lnTo>
                  <a:pt x="1592" y="163"/>
                </a:lnTo>
                <a:lnTo>
                  <a:pt x="1628" y="200"/>
                </a:lnTo>
                <a:lnTo>
                  <a:pt x="1663" y="243"/>
                </a:lnTo>
                <a:lnTo>
                  <a:pt x="1698" y="291"/>
                </a:lnTo>
                <a:lnTo>
                  <a:pt x="1732" y="344"/>
                </a:lnTo>
                <a:lnTo>
                  <a:pt x="1766" y="400"/>
                </a:lnTo>
                <a:lnTo>
                  <a:pt x="1788" y="452"/>
                </a:lnTo>
                <a:lnTo>
                  <a:pt x="1805" y="498"/>
                </a:lnTo>
                <a:lnTo>
                  <a:pt x="1820" y="540"/>
                </a:lnTo>
                <a:lnTo>
                  <a:pt x="1832" y="577"/>
                </a:lnTo>
                <a:lnTo>
                  <a:pt x="1842" y="611"/>
                </a:lnTo>
                <a:lnTo>
                  <a:pt x="1848" y="641"/>
                </a:lnTo>
                <a:lnTo>
                  <a:pt x="1851" y="666"/>
                </a:lnTo>
                <a:lnTo>
                  <a:pt x="1852" y="688"/>
                </a:lnTo>
                <a:lnTo>
                  <a:pt x="1851" y="707"/>
                </a:lnTo>
                <a:lnTo>
                  <a:pt x="1848" y="723"/>
                </a:lnTo>
                <a:lnTo>
                  <a:pt x="1843" y="736"/>
                </a:lnTo>
                <a:lnTo>
                  <a:pt x="1836" y="746"/>
                </a:lnTo>
                <a:lnTo>
                  <a:pt x="1826" y="753"/>
                </a:lnTo>
                <a:lnTo>
                  <a:pt x="1815" y="757"/>
                </a:lnTo>
                <a:lnTo>
                  <a:pt x="1802" y="761"/>
                </a:lnTo>
                <a:lnTo>
                  <a:pt x="1788" y="762"/>
                </a:lnTo>
                <a:lnTo>
                  <a:pt x="1771" y="760"/>
                </a:lnTo>
                <a:lnTo>
                  <a:pt x="1754" y="757"/>
                </a:lnTo>
                <a:lnTo>
                  <a:pt x="1735" y="753"/>
                </a:lnTo>
                <a:lnTo>
                  <a:pt x="1715" y="748"/>
                </a:lnTo>
                <a:lnTo>
                  <a:pt x="1694" y="742"/>
                </a:lnTo>
                <a:lnTo>
                  <a:pt x="1672" y="734"/>
                </a:lnTo>
                <a:lnTo>
                  <a:pt x="1649" y="727"/>
                </a:lnTo>
                <a:lnTo>
                  <a:pt x="1625" y="719"/>
                </a:lnTo>
                <a:lnTo>
                  <a:pt x="1601" y="710"/>
                </a:lnTo>
                <a:lnTo>
                  <a:pt x="1576" y="702"/>
                </a:lnTo>
                <a:lnTo>
                  <a:pt x="1551" y="694"/>
                </a:lnTo>
                <a:lnTo>
                  <a:pt x="1525" y="685"/>
                </a:lnTo>
                <a:lnTo>
                  <a:pt x="1499" y="678"/>
                </a:lnTo>
                <a:lnTo>
                  <a:pt x="1473" y="672"/>
                </a:lnTo>
                <a:lnTo>
                  <a:pt x="1447" y="666"/>
                </a:lnTo>
                <a:lnTo>
                  <a:pt x="1421" y="662"/>
                </a:lnTo>
                <a:lnTo>
                  <a:pt x="1396" y="659"/>
                </a:lnTo>
                <a:lnTo>
                  <a:pt x="1370" y="657"/>
                </a:lnTo>
                <a:lnTo>
                  <a:pt x="1346" y="658"/>
                </a:lnTo>
                <a:lnTo>
                  <a:pt x="1322" y="660"/>
                </a:lnTo>
                <a:lnTo>
                  <a:pt x="1298" y="664"/>
                </a:lnTo>
                <a:lnTo>
                  <a:pt x="1275" y="671"/>
                </a:lnTo>
                <a:lnTo>
                  <a:pt x="1254" y="680"/>
                </a:lnTo>
                <a:lnTo>
                  <a:pt x="1232" y="693"/>
                </a:lnTo>
                <a:lnTo>
                  <a:pt x="1213" y="707"/>
                </a:lnTo>
                <a:lnTo>
                  <a:pt x="1193" y="726"/>
                </a:lnTo>
                <a:lnTo>
                  <a:pt x="1176" y="747"/>
                </a:lnTo>
                <a:lnTo>
                  <a:pt x="1160" y="772"/>
                </a:lnTo>
                <a:lnTo>
                  <a:pt x="1146" y="800"/>
                </a:lnTo>
                <a:lnTo>
                  <a:pt x="1133" y="829"/>
                </a:lnTo>
                <a:lnTo>
                  <a:pt x="1119" y="854"/>
                </a:lnTo>
                <a:lnTo>
                  <a:pt x="1101" y="879"/>
                </a:lnTo>
                <a:lnTo>
                  <a:pt x="1109" y="887"/>
                </a:lnTo>
                <a:lnTo>
                  <a:pt x="1118" y="896"/>
                </a:lnTo>
                <a:lnTo>
                  <a:pt x="1168" y="955"/>
                </a:lnTo>
                <a:lnTo>
                  <a:pt x="1214" y="1013"/>
                </a:lnTo>
                <a:lnTo>
                  <a:pt x="1254" y="1069"/>
                </a:lnTo>
                <a:lnTo>
                  <a:pt x="1287" y="1121"/>
                </a:lnTo>
                <a:lnTo>
                  <a:pt x="1316" y="1171"/>
                </a:lnTo>
                <a:lnTo>
                  <a:pt x="1339" y="1219"/>
                </a:lnTo>
                <a:lnTo>
                  <a:pt x="1356" y="1265"/>
                </a:lnTo>
                <a:lnTo>
                  <a:pt x="1368" y="1308"/>
                </a:lnTo>
                <a:lnTo>
                  <a:pt x="1376" y="1349"/>
                </a:lnTo>
                <a:lnTo>
                  <a:pt x="1378" y="1388"/>
                </a:lnTo>
                <a:lnTo>
                  <a:pt x="1375" y="1425"/>
                </a:lnTo>
                <a:lnTo>
                  <a:pt x="1367" y="1458"/>
                </a:lnTo>
                <a:lnTo>
                  <a:pt x="1355" y="1490"/>
                </a:lnTo>
                <a:lnTo>
                  <a:pt x="1338" y="1519"/>
                </a:lnTo>
                <a:lnTo>
                  <a:pt x="1316" y="1545"/>
                </a:lnTo>
                <a:lnTo>
                  <a:pt x="1291" y="1569"/>
                </a:lnTo>
                <a:lnTo>
                  <a:pt x="1261" y="1591"/>
                </a:lnTo>
                <a:lnTo>
                  <a:pt x="1227" y="1610"/>
                </a:lnTo>
                <a:lnTo>
                  <a:pt x="1188" y="1627"/>
                </a:lnTo>
                <a:lnTo>
                  <a:pt x="1146" y="1641"/>
                </a:lnTo>
                <a:lnTo>
                  <a:pt x="1100" y="1653"/>
                </a:lnTo>
                <a:lnTo>
                  <a:pt x="1051" y="1662"/>
                </a:lnTo>
                <a:lnTo>
                  <a:pt x="997" y="1670"/>
                </a:lnTo>
                <a:lnTo>
                  <a:pt x="940" y="1674"/>
                </a:lnTo>
                <a:lnTo>
                  <a:pt x="880" y="1677"/>
                </a:lnTo>
                <a:lnTo>
                  <a:pt x="816" y="1676"/>
                </a:lnTo>
                <a:lnTo>
                  <a:pt x="753" y="1668"/>
                </a:lnTo>
                <a:lnTo>
                  <a:pt x="697" y="1658"/>
                </a:lnTo>
                <a:lnTo>
                  <a:pt x="648" y="1648"/>
                </a:lnTo>
                <a:lnTo>
                  <a:pt x="606" y="1637"/>
                </a:lnTo>
                <a:lnTo>
                  <a:pt x="571" y="1627"/>
                </a:lnTo>
                <a:lnTo>
                  <a:pt x="541" y="1616"/>
                </a:lnTo>
                <a:lnTo>
                  <a:pt x="517" y="1605"/>
                </a:lnTo>
                <a:lnTo>
                  <a:pt x="499" y="1592"/>
                </a:lnTo>
                <a:lnTo>
                  <a:pt x="485" y="1580"/>
                </a:lnTo>
                <a:lnTo>
                  <a:pt x="478" y="1567"/>
                </a:lnTo>
                <a:lnTo>
                  <a:pt x="474" y="1553"/>
                </a:lnTo>
                <a:lnTo>
                  <a:pt x="474" y="1540"/>
                </a:lnTo>
                <a:lnTo>
                  <a:pt x="478" y="1526"/>
                </a:lnTo>
                <a:lnTo>
                  <a:pt x="485" y="1512"/>
                </a:lnTo>
                <a:lnTo>
                  <a:pt x="495" y="1496"/>
                </a:lnTo>
                <a:lnTo>
                  <a:pt x="509" y="1481"/>
                </a:lnTo>
                <a:lnTo>
                  <a:pt x="524" y="1464"/>
                </a:lnTo>
                <a:lnTo>
                  <a:pt x="542" y="1448"/>
                </a:lnTo>
                <a:lnTo>
                  <a:pt x="561" y="1431"/>
                </a:lnTo>
                <a:lnTo>
                  <a:pt x="582" y="1413"/>
                </a:lnTo>
                <a:lnTo>
                  <a:pt x="604" y="1395"/>
                </a:lnTo>
                <a:lnTo>
                  <a:pt x="626" y="1376"/>
                </a:lnTo>
                <a:lnTo>
                  <a:pt x="649" y="1358"/>
                </a:lnTo>
                <a:lnTo>
                  <a:pt x="671" y="1338"/>
                </a:lnTo>
                <a:lnTo>
                  <a:pt x="694" y="1318"/>
                </a:lnTo>
                <a:lnTo>
                  <a:pt x="716" y="1297"/>
                </a:lnTo>
                <a:lnTo>
                  <a:pt x="737" y="1275"/>
                </a:lnTo>
                <a:lnTo>
                  <a:pt x="757" y="1254"/>
                </a:lnTo>
                <a:lnTo>
                  <a:pt x="774" y="1231"/>
                </a:lnTo>
                <a:lnTo>
                  <a:pt x="789" y="1208"/>
                </a:lnTo>
                <a:lnTo>
                  <a:pt x="803" y="1185"/>
                </a:lnTo>
                <a:lnTo>
                  <a:pt x="814" y="1160"/>
                </a:lnTo>
                <a:lnTo>
                  <a:pt x="820" y="1136"/>
                </a:lnTo>
                <a:lnTo>
                  <a:pt x="825" y="1109"/>
                </a:lnTo>
                <a:lnTo>
                  <a:pt x="826" y="1084"/>
                </a:lnTo>
                <a:lnTo>
                  <a:pt x="822" y="1057"/>
                </a:lnTo>
                <a:lnTo>
                  <a:pt x="814" y="1030"/>
                </a:lnTo>
                <a:lnTo>
                  <a:pt x="801" y="1003"/>
                </a:lnTo>
                <a:lnTo>
                  <a:pt x="783" y="973"/>
                </a:lnTo>
                <a:lnTo>
                  <a:pt x="760" y="944"/>
                </a:lnTo>
                <a:lnTo>
                  <a:pt x="733" y="924"/>
                </a:lnTo>
                <a:lnTo>
                  <a:pt x="709" y="900"/>
                </a:lnTo>
                <a:lnTo>
                  <a:pt x="689" y="874"/>
                </a:lnTo>
                <a:lnTo>
                  <a:pt x="613" y="886"/>
                </a:lnTo>
                <a:lnTo>
                  <a:pt x="542" y="895"/>
                </a:lnTo>
                <a:lnTo>
                  <a:pt x="475" y="901"/>
                </a:lnTo>
                <a:lnTo>
                  <a:pt x="413" y="903"/>
                </a:lnTo>
                <a:lnTo>
                  <a:pt x="356" y="902"/>
                </a:lnTo>
                <a:lnTo>
                  <a:pt x="303" y="898"/>
                </a:lnTo>
                <a:lnTo>
                  <a:pt x="254" y="890"/>
                </a:lnTo>
                <a:lnTo>
                  <a:pt x="210" y="880"/>
                </a:lnTo>
                <a:lnTo>
                  <a:pt x="170" y="867"/>
                </a:lnTo>
                <a:lnTo>
                  <a:pt x="134" y="852"/>
                </a:lnTo>
                <a:lnTo>
                  <a:pt x="103" y="833"/>
                </a:lnTo>
                <a:lnTo>
                  <a:pt x="76" y="811"/>
                </a:lnTo>
                <a:lnTo>
                  <a:pt x="53" y="788"/>
                </a:lnTo>
                <a:lnTo>
                  <a:pt x="35" y="761"/>
                </a:lnTo>
                <a:lnTo>
                  <a:pt x="20" y="732"/>
                </a:lnTo>
                <a:lnTo>
                  <a:pt x="9" y="701"/>
                </a:lnTo>
                <a:lnTo>
                  <a:pt x="2" y="667"/>
                </a:lnTo>
                <a:lnTo>
                  <a:pt x="0" y="632"/>
                </a:lnTo>
                <a:lnTo>
                  <a:pt x="1" y="595"/>
                </a:lnTo>
                <a:lnTo>
                  <a:pt x="6" y="555"/>
                </a:lnTo>
                <a:lnTo>
                  <a:pt x="15" y="513"/>
                </a:lnTo>
                <a:lnTo>
                  <a:pt x="27" y="471"/>
                </a:lnTo>
                <a:lnTo>
                  <a:pt x="45" y="426"/>
                </a:lnTo>
                <a:lnTo>
                  <a:pt x="64" y="378"/>
                </a:lnTo>
                <a:lnTo>
                  <a:pt x="88" y="330"/>
                </a:lnTo>
                <a:lnTo>
                  <a:pt x="115" y="281"/>
                </a:lnTo>
                <a:lnTo>
                  <a:pt x="146" y="230"/>
                </a:lnTo>
                <a:lnTo>
                  <a:pt x="182" y="186"/>
                </a:lnTo>
                <a:lnTo>
                  <a:pt x="215" y="146"/>
                </a:lnTo>
                <a:lnTo>
                  <a:pt x="247" y="112"/>
                </a:lnTo>
                <a:lnTo>
                  <a:pt x="275" y="83"/>
                </a:lnTo>
                <a:lnTo>
                  <a:pt x="301" y="59"/>
                </a:lnTo>
                <a:lnTo>
                  <a:pt x="323" y="39"/>
                </a:lnTo>
                <a:lnTo>
                  <a:pt x="345" y="23"/>
                </a:lnTo>
                <a:lnTo>
                  <a:pt x="364" y="12"/>
                </a:lnTo>
                <a:lnTo>
                  <a:pt x="382" y="5"/>
                </a:lnTo>
                <a:lnTo>
                  <a:pt x="398" y="0"/>
                </a:lnTo>
                <a:lnTo>
                  <a:pt x="412" y="0"/>
                </a:lnTo>
                <a:close/>
              </a:path>
            </a:pathLst>
          </a:custGeom>
          <a:solidFill>
            <a:schemeClr val="tx1"/>
          </a:solidFill>
          <a:ln w="0">
            <a:solidFill>
              <a:srgbClr val="231F2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38" name="Freeform 77"/>
          <p:cNvSpPr>
            <a:spLocks noEditPoints="1"/>
          </p:cNvSpPr>
          <p:nvPr/>
        </p:nvSpPr>
        <p:spPr bwMode="auto">
          <a:xfrm>
            <a:off x="999067" y="5085888"/>
            <a:ext cx="476500" cy="591089"/>
          </a:xfrm>
          <a:custGeom>
            <a:avLst/>
            <a:gdLst>
              <a:gd name="T0" fmla="*/ 1083 w 2495"/>
              <a:gd name="T1" fmla="*/ 241 h 3095"/>
              <a:gd name="T2" fmla="*/ 854 w 2495"/>
              <a:gd name="T3" fmla="*/ 305 h 3095"/>
              <a:gd name="T4" fmla="*/ 649 w 2495"/>
              <a:gd name="T5" fmla="*/ 417 h 3095"/>
              <a:gd name="T6" fmla="*/ 479 w 2495"/>
              <a:gd name="T7" fmla="*/ 571 h 3095"/>
              <a:gd name="T8" fmla="*/ 349 w 2495"/>
              <a:gd name="T9" fmla="*/ 758 h 3095"/>
              <a:gd name="T10" fmla="*/ 265 w 2495"/>
              <a:gd name="T11" fmla="*/ 973 h 3095"/>
              <a:gd name="T12" fmla="*/ 235 w 2495"/>
              <a:gd name="T13" fmla="*/ 1209 h 3095"/>
              <a:gd name="T14" fmla="*/ 265 w 2495"/>
              <a:gd name="T15" fmla="*/ 1444 h 3095"/>
              <a:gd name="T16" fmla="*/ 349 w 2495"/>
              <a:gd name="T17" fmla="*/ 1659 h 3095"/>
              <a:gd name="T18" fmla="*/ 479 w 2495"/>
              <a:gd name="T19" fmla="*/ 1847 h 3095"/>
              <a:gd name="T20" fmla="*/ 649 w 2495"/>
              <a:gd name="T21" fmla="*/ 2000 h 3095"/>
              <a:gd name="T22" fmla="*/ 854 w 2495"/>
              <a:gd name="T23" fmla="*/ 2112 h 3095"/>
              <a:gd name="T24" fmla="*/ 1083 w 2495"/>
              <a:gd name="T25" fmla="*/ 2176 h 3095"/>
              <a:gd name="T26" fmla="*/ 1330 w 2495"/>
              <a:gd name="T27" fmla="*/ 2187 h 3095"/>
              <a:gd name="T28" fmla="*/ 1568 w 2495"/>
              <a:gd name="T29" fmla="*/ 2140 h 3095"/>
              <a:gd name="T30" fmla="*/ 1781 w 2495"/>
              <a:gd name="T31" fmla="*/ 2042 h 3095"/>
              <a:gd name="T32" fmla="*/ 1963 w 2495"/>
              <a:gd name="T33" fmla="*/ 1902 h 3095"/>
              <a:gd name="T34" fmla="*/ 2108 w 2495"/>
              <a:gd name="T35" fmla="*/ 1725 h 3095"/>
              <a:gd name="T36" fmla="*/ 2208 w 2495"/>
              <a:gd name="T37" fmla="*/ 1519 h 3095"/>
              <a:gd name="T38" fmla="*/ 2256 w 2495"/>
              <a:gd name="T39" fmla="*/ 1289 h 3095"/>
              <a:gd name="T40" fmla="*/ 2247 w 2495"/>
              <a:gd name="T41" fmla="*/ 1049 h 3095"/>
              <a:gd name="T42" fmla="*/ 2181 w 2495"/>
              <a:gd name="T43" fmla="*/ 826 h 3095"/>
              <a:gd name="T44" fmla="*/ 2064 w 2495"/>
              <a:gd name="T45" fmla="*/ 629 h 3095"/>
              <a:gd name="T46" fmla="*/ 1906 w 2495"/>
              <a:gd name="T47" fmla="*/ 464 h 3095"/>
              <a:gd name="T48" fmla="*/ 1713 w 2495"/>
              <a:gd name="T49" fmla="*/ 337 h 3095"/>
              <a:gd name="T50" fmla="*/ 1491 w 2495"/>
              <a:gd name="T51" fmla="*/ 257 h 3095"/>
              <a:gd name="T52" fmla="*/ 1247 w 2495"/>
              <a:gd name="T53" fmla="*/ 228 h 3095"/>
              <a:gd name="T54" fmla="*/ 1432 w 2495"/>
              <a:gd name="T55" fmla="*/ 13 h 3095"/>
              <a:gd name="T56" fmla="*/ 1692 w 2495"/>
              <a:gd name="T57" fmla="*/ 79 h 3095"/>
              <a:gd name="T58" fmla="*/ 1927 w 2495"/>
              <a:gd name="T59" fmla="*/ 195 h 3095"/>
              <a:gd name="T60" fmla="*/ 2130 w 2495"/>
              <a:gd name="T61" fmla="*/ 354 h 3095"/>
              <a:gd name="T62" fmla="*/ 2294 w 2495"/>
              <a:gd name="T63" fmla="*/ 551 h 3095"/>
              <a:gd name="T64" fmla="*/ 2414 w 2495"/>
              <a:gd name="T65" fmla="*/ 778 h 3095"/>
              <a:gd name="T66" fmla="*/ 2481 w 2495"/>
              <a:gd name="T67" fmla="*/ 1030 h 3095"/>
              <a:gd name="T68" fmla="*/ 2492 w 2495"/>
              <a:gd name="T69" fmla="*/ 1298 h 3095"/>
              <a:gd name="T70" fmla="*/ 2443 w 2495"/>
              <a:gd name="T71" fmla="*/ 1553 h 3095"/>
              <a:gd name="T72" fmla="*/ 2343 w 2495"/>
              <a:gd name="T73" fmla="*/ 1787 h 3095"/>
              <a:gd name="T74" fmla="*/ 2197 w 2495"/>
              <a:gd name="T75" fmla="*/ 1993 h 3095"/>
              <a:gd name="T76" fmla="*/ 2010 w 2495"/>
              <a:gd name="T77" fmla="*/ 2166 h 3095"/>
              <a:gd name="T78" fmla="*/ 1791 w 2495"/>
              <a:gd name="T79" fmla="*/ 2298 h 3095"/>
              <a:gd name="T80" fmla="*/ 1543 w 2495"/>
              <a:gd name="T81" fmla="*/ 2384 h 3095"/>
              <a:gd name="T82" fmla="*/ 1366 w 2495"/>
              <a:gd name="T83" fmla="*/ 2857 h 3095"/>
              <a:gd name="T84" fmla="*/ 799 w 2495"/>
              <a:gd name="T85" fmla="*/ 3095 h 3095"/>
              <a:gd name="T86" fmla="*/ 1158 w 2495"/>
              <a:gd name="T87" fmla="*/ 2414 h 3095"/>
              <a:gd name="T88" fmla="*/ 890 w 2495"/>
              <a:gd name="T89" fmla="*/ 2367 h 3095"/>
              <a:gd name="T90" fmla="*/ 646 w 2495"/>
              <a:gd name="T91" fmla="*/ 2267 h 3095"/>
              <a:gd name="T92" fmla="*/ 431 w 2495"/>
              <a:gd name="T93" fmla="*/ 2122 h 3095"/>
              <a:gd name="T94" fmla="*/ 253 w 2495"/>
              <a:gd name="T95" fmla="*/ 1938 h 3095"/>
              <a:gd name="T96" fmla="*/ 117 w 2495"/>
              <a:gd name="T97" fmla="*/ 1719 h 3095"/>
              <a:gd name="T98" fmla="*/ 30 w 2495"/>
              <a:gd name="T99" fmla="*/ 1474 h 3095"/>
              <a:gd name="T100" fmla="*/ 0 w 2495"/>
              <a:gd name="T101" fmla="*/ 1209 h 3095"/>
              <a:gd name="T102" fmla="*/ 30 w 2495"/>
              <a:gd name="T103" fmla="*/ 944 h 3095"/>
              <a:gd name="T104" fmla="*/ 117 w 2495"/>
              <a:gd name="T105" fmla="*/ 699 h 3095"/>
              <a:gd name="T106" fmla="*/ 252 w 2495"/>
              <a:gd name="T107" fmla="*/ 481 h 3095"/>
              <a:gd name="T108" fmla="*/ 429 w 2495"/>
              <a:gd name="T109" fmla="*/ 296 h 3095"/>
              <a:gd name="T110" fmla="*/ 643 w 2495"/>
              <a:gd name="T111" fmla="*/ 151 h 3095"/>
              <a:gd name="T112" fmla="*/ 887 w 2495"/>
              <a:gd name="T113" fmla="*/ 51 h 3095"/>
              <a:gd name="T114" fmla="*/ 1154 w 2495"/>
              <a:gd name="T115" fmla="*/ 3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95" h="3095">
                <a:moveTo>
                  <a:pt x="1247" y="228"/>
                </a:moveTo>
                <a:lnTo>
                  <a:pt x="1165" y="232"/>
                </a:lnTo>
                <a:lnTo>
                  <a:pt x="1083" y="241"/>
                </a:lnTo>
                <a:lnTo>
                  <a:pt x="1004" y="257"/>
                </a:lnTo>
                <a:lnTo>
                  <a:pt x="927" y="278"/>
                </a:lnTo>
                <a:lnTo>
                  <a:pt x="854" y="305"/>
                </a:lnTo>
                <a:lnTo>
                  <a:pt x="782" y="337"/>
                </a:lnTo>
                <a:lnTo>
                  <a:pt x="714" y="375"/>
                </a:lnTo>
                <a:lnTo>
                  <a:pt x="649" y="417"/>
                </a:lnTo>
                <a:lnTo>
                  <a:pt x="589" y="464"/>
                </a:lnTo>
                <a:lnTo>
                  <a:pt x="532" y="515"/>
                </a:lnTo>
                <a:lnTo>
                  <a:pt x="479" y="571"/>
                </a:lnTo>
                <a:lnTo>
                  <a:pt x="431" y="629"/>
                </a:lnTo>
                <a:lnTo>
                  <a:pt x="387" y="692"/>
                </a:lnTo>
                <a:lnTo>
                  <a:pt x="349" y="758"/>
                </a:lnTo>
                <a:lnTo>
                  <a:pt x="315" y="826"/>
                </a:lnTo>
                <a:lnTo>
                  <a:pt x="287" y="899"/>
                </a:lnTo>
                <a:lnTo>
                  <a:pt x="265" y="973"/>
                </a:lnTo>
                <a:lnTo>
                  <a:pt x="248" y="1049"/>
                </a:lnTo>
                <a:lnTo>
                  <a:pt x="239" y="1128"/>
                </a:lnTo>
                <a:lnTo>
                  <a:pt x="235" y="1209"/>
                </a:lnTo>
                <a:lnTo>
                  <a:pt x="239" y="1289"/>
                </a:lnTo>
                <a:lnTo>
                  <a:pt x="248" y="1368"/>
                </a:lnTo>
                <a:lnTo>
                  <a:pt x="265" y="1444"/>
                </a:lnTo>
                <a:lnTo>
                  <a:pt x="287" y="1519"/>
                </a:lnTo>
                <a:lnTo>
                  <a:pt x="315" y="1591"/>
                </a:lnTo>
                <a:lnTo>
                  <a:pt x="349" y="1659"/>
                </a:lnTo>
                <a:lnTo>
                  <a:pt x="387" y="1725"/>
                </a:lnTo>
                <a:lnTo>
                  <a:pt x="431" y="1788"/>
                </a:lnTo>
                <a:lnTo>
                  <a:pt x="479" y="1847"/>
                </a:lnTo>
                <a:lnTo>
                  <a:pt x="532" y="1902"/>
                </a:lnTo>
                <a:lnTo>
                  <a:pt x="589" y="1953"/>
                </a:lnTo>
                <a:lnTo>
                  <a:pt x="649" y="2000"/>
                </a:lnTo>
                <a:lnTo>
                  <a:pt x="714" y="2042"/>
                </a:lnTo>
                <a:lnTo>
                  <a:pt x="782" y="2080"/>
                </a:lnTo>
                <a:lnTo>
                  <a:pt x="854" y="2112"/>
                </a:lnTo>
                <a:lnTo>
                  <a:pt x="927" y="2140"/>
                </a:lnTo>
                <a:lnTo>
                  <a:pt x="1004" y="2161"/>
                </a:lnTo>
                <a:lnTo>
                  <a:pt x="1083" y="2176"/>
                </a:lnTo>
                <a:lnTo>
                  <a:pt x="1165" y="2187"/>
                </a:lnTo>
                <a:lnTo>
                  <a:pt x="1247" y="2190"/>
                </a:lnTo>
                <a:lnTo>
                  <a:pt x="1330" y="2187"/>
                </a:lnTo>
                <a:lnTo>
                  <a:pt x="1411" y="2176"/>
                </a:lnTo>
                <a:lnTo>
                  <a:pt x="1491" y="2161"/>
                </a:lnTo>
                <a:lnTo>
                  <a:pt x="1568" y="2140"/>
                </a:lnTo>
                <a:lnTo>
                  <a:pt x="1641" y="2112"/>
                </a:lnTo>
                <a:lnTo>
                  <a:pt x="1713" y="2080"/>
                </a:lnTo>
                <a:lnTo>
                  <a:pt x="1781" y="2042"/>
                </a:lnTo>
                <a:lnTo>
                  <a:pt x="1846" y="2000"/>
                </a:lnTo>
                <a:lnTo>
                  <a:pt x="1906" y="1953"/>
                </a:lnTo>
                <a:lnTo>
                  <a:pt x="1963" y="1902"/>
                </a:lnTo>
                <a:lnTo>
                  <a:pt x="2016" y="1847"/>
                </a:lnTo>
                <a:lnTo>
                  <a:pt x="2064" y="1788"/>
                </a:lnTo>
                <a:lnTo>
                  <a:pt x="2108" y="1725"/>
                </a:lnTo>
                <a:lnTo>
                  <a:pt x="2147" y="1659"/>
                </a:lnTo>
                <a:lnTo>
                  <a:pt x="2181" y="1591"/>
                </a:lnTo>
                <a:lnTo>
                  <a:pt x="2208" y="1519"/>
                </a:lnTo>
                <a:lnTo>
                  <a:pt x="2230" y="1444"/>
                </a:lnTo>
                <a:lnTo>
                  <a:pt x="2247" y="1368"/>
                </a:lnTo>
                <a:lnTo>
                  <a:pt x="2256" y="1289"/>
                </a:lnTo>
                <a:lnTo>
                  <a:pt x="2260" y="1209"/>
                </a:lnTo>
                <a:lnTo>
                  <a:pt x="2256" y="1128"/>
                </a:lnTo>
                <a:lnTo>
                  <a:pt x="2247" y="1049"/>
                </a:lnTo>
                <a:lnTo>
                  <a:pt x="2230" y="973"/>
                </a:lnTo>
                <a:lnTo>
                  <a:pt x="2208" y="899"/>
                </a:lnTo>
                <a:lnTo>
                  <a:pt x="2181" y="826"/>
                </a:lnTo>
                <a:lnTo>
                  <a:pt x="2147" y="758"/>
                </a:lnTo>
                <a:lnTo>
                  <a:pt x="2108" y="692"/>
                </a:lnTo>
                <a:lnTo>
                  <a:pt x="2064" y="629"/>
                </a:lnTo>
                <a:lnTo>
                  <a:pt x="2016" y="571"/>
                </a:lnTo>
                <a:lnTo>
                  <a:pt x="1963" y="515"/>
                </a:lnTo>
                <a:lnTo>
                  <a:pt x="1906" y="464"/>
                </a:lnTo>
                <a:lnTo>
                  <a:pt x="1846" y="417"/>
                </a:lnTo>
                <a:lnTo>
                  <a:pt x="1781" y="375"/>
                </a:lnTo>
                <a:lnTo>
                  <a:pt x="1713" y="337"/>
                </a:lnTo>
                <a:lnTo>
                  <a:pt x="1641" y="305"/>
                </a:lnTo>
                <a:lnTo>
                  <a:pt x="1568" y="278"/>
                </a:lnTo>
                <a:lnTo>
                  <a:pt x="1491" y="257"/>
                </a:lnTo>
                <a:lnTo>
                  <a:pt x="1411" y="241"/>
                </a:lnTo>
                <a:lnTo>
                  <a:pt x="1330" y="232"/>
                </a:lnTo>
                <a:lnTo>
                  <a:pt x="1247" y="228"/>
                </a:lnTo>
                <a:close/>
                <a:moveTo>
                  <a:pt x="1247" y="0"/>
                </a:moveTo>
                <a:lnTo>
                  <a:pt x="1341" y="3"/>
                </a:lnTo>
                <a:lnTo>
                  <a:pt x="1432" y="13"/>
                </a:lnTo>
                <a:lnTo>
                  <a:pt x="1520" y="29"/>
                </a:lnTo>
                <a:lnTo>
                  <a:pt x="1608" y="51"/>
                </a:lnTo>
                <a:lnTo>
                  <a:pt x="1692" y="79"/>
                </a:lnTo>
                <a:lnTo>
                  <a:pt x="1773" y="112"/>
                </a:lnTo>
                <a:lnTo>
                  <a:pt x="1852" y="151"/>
                </a:lnTo>
                <a:lnTo>
                  <a:pt x="1927" y="195"/>
                </a:lnTo>
                <a:lnTo>
                  <a:pt x="1998" y="243"/>
                </a:lnTo>
                <a:lnTo>
                  <a:pt x="2066" y="296"/>
                </a:lnTo>
                <a:lnTo>
                  <a:pt x="2130" y="354"/>
                </a:lnTo>
                <a:lnTo>
                  <a:pt x="2189" y="416"/>
                </a:lnTo>
                <a:lnTo>
                  <a:pt x="2244" y="481"/>
                </a:lnTo>
                <a:lnTo>
                  <a:pt x="2294" y="551"/>
                </a:lnTo>
                <a:lnTo>
                  <a:pt x="2339" y="623"/>
                </a:lnTo>
                <a:lnTo>
                  <a:pt x="2379" y="699"/>
                </a:lnTo>
                <a:lnTo>
                  <a:pt x="2414" y="778"/>
                </a:lnTo>
                <a:lnTo>
                  <a:pt x="2442" y="860"/>
                </a:lnTo>
                <a:lnTo>
                  <a:pt x="2465" y="944"/>
                </a:lnTo>
                <a:lnTo>
                  <a:pt x="2481" y="1030"/>
                </a:lnTo>
                <a:lnTo>
                  <a:pt x="2492" y="1119"/>
                </a:lnTo>
                <a:lnTo>
                  <a:pt x="2495" y="1209"/>
                </a:lnTo>
                <a:lnTo>
                  <a:pt x="2492" y="1298"/>
                </a:lnTo>
                <a:lnTo>
                  <a:pt x="2482" y="1385"/>
                </a:lnTo>
                <a:lnTo>
                  <a:pt x="2466" y="1470"/>
                </a:lnTo>
                <a:lnTo>
                  <a:pt x="2443" y="1553"/>
                </a:lnTo>
                <a:lnTo>
                  <a:pt x="2415" y="1634"/>
                </a:lnTo>
                <a:lnTo>
                  <a:pt x="2382" y="1712"/>
                </a:lnTo>
                <a:lnTo>
                  <a:pt x="2343" y="1787"/>
                </a:lnTo>
                <a:lnTo>
                  <a:pt x="2299" y="1859"/>
                </a:lnTo>
                <a:lnTo>
                  <a:pt x="2250" y="1928"/>
                </a:lnTo>
                <a:lnTo>
                  <a:pt x="2197" y="1993"/>
                </a:lnTo>
                <a:lnTo>
                  <a:pt x="2138" y="2055"/>
                </a:lnTo>
                <a:lnTo>
                  <a:pt x="2076" y="2112"/>
                </a:lnTo>
                <a:lnTo>
                  <a:pt x="2010" y="2166"/>
                </a:lnTo>
                <a:lnTo>
                  <a:pt x="1941" y="2214"/>
                </a:lnTo>
                <a:lnTo>
                  <a:pt x="1867" y="2258"/>
                </a:lnTo>
                <a:lnTo>
                  <a:pt x="1791" y="2298"/>
                </a:lnTo>
                <a:lnTo>
                  <a:pt x="1711" y="2331"/>
                </a:lnTo>
                <a:lnTo>
                  <a:pt x="1628" y="2361"/>
                </a:lnTo>
                <a:lnTo>
                  <a:pt x="1543" y="2384"/>
                </a:lnTo>
                <a:lnTo>
                  <a:pt x="1456" y="2400"/>
                </a:lnTo>
                <a:lnTo>
                  <a:pt x="1366" y="2412"/>
                </a:lnTo>
                <a:lnTo>
                  <a:pt x="1366" y="2857"/>
                </a:lnTo>
                <a:lnTo>
                  <a:pt x="1695" y="2857"/>
                </a:lnTo>
                <a:lnTo>
                  <a:pt x="1695" y="3095"/>
                </a:lnTo>
                <a:lnTo>
                  <a:pt x="799" y="3095"/>
                </a:lnTo>
                <a:lnTo>
                  <a:pt x="799" y="2857"/>
                </a:lnTo>
                <a:lnTo>
                  <a:pt x="1158" y="2857"/>
                </a:lnTo>
                <a:lnTo>
                  <a:pt x="1158" y="2414"/>
                </a:lnTo>
                <a:lnTo>
                  <a:pt x="1068" y="2405"/>
                </a:lnTo>
                <a:lnTo>
                  <a:pt x="978" y="2389"/>
                </a:lnTo>
                <a:lnTo>
                  <a:pt x="890" y="2367"/>
                </a:lnTo>
                <a:lnTo>
                  <a:pt x="806" y="2340"/>
                </a:lnTo>
                <a:lnTo>
                  <a:pt x="724" y="2306"/>
                </a:lnTo>
                <a:lnTo>
                  <a:pt x="646" y="2267"/>
                </a:lnTo>
                <a:lnTo>
                  <a:pt x="570" y="2223"/>
                </a:lnTo>
                <a:lnTo>
                  <a:pt x="499" y="2175"/>
                </a:lnTo>
                <a:lnTo>
                  <a:pt x="431" y="2122"/>
                </a:lnTo>
                <a:lnTo>
                  <a:pt x="367" y="2064"/>
                </a:lnTo>
                <a:lnTo>
                  <a:pt x="307" y="2002"/>
                </a:lnTo>
                <a:lnTo>
                  <a:pt x="253" y="1938"/>
                </a:lnTo>
                <a:lnTo>
                  <a:pt x="202" y="1868"/>
                </a:lnTo>
                <a:lnTo>
                  <a:pt x="157" y="1795"/>
                </a:lnTo>
                <a:lnTo>
                  <a:pt x="117" y="1719"/>
                </a:lnTo>
                <a:lnTo>
                  <a:pt x="82" y="1640"/>
                </a:lnTo>
                <a:lnTo>
                  <a:pt x="53" y="1558"/>
                </a:lnTo>
                <a:lnTo>
                  <a:pt x="30" y="1474"/>
                </a:lnTo>
                <a:lnTo>
                  <a:pt x="14" y="1388"/>
                </a:lnTo>
                <a:lnTo>
                  <a:pt x="3" y="1299"/>
                </a:lnTo>
                <a:lnTo>
                  <a:pt x="0" y="1209"/>
                </a:lnTo>
                <a:lnTo>
                  <a:pt x="3" y="1119"/>
                </a:lnTo>
                <a:lnTo>
                  <a:pt x="14" y="1030"/>
                </a:lnTo>
                <a:lnTo>
                  <a:pt x="30" y="944"/>
                </a:lnTo>
                <a:lnTo>
                  <a:pt x="53" y="860"/>
                </a:lnTo>
                <a:lnTo>
                  <a:pt x="82" y="778"/>
                </a:lnTo>
                <a:lnTo>
                  <a:pt x="117" y="699"/>
                </a:lnTo>
                <a:lnTo>
                  <a:pt x="156" y="623"/>
                </a:lnTo>
                <a:lnTo>
                  <a:pt x="201" y="551"/>
                </a:lnTo>
                <a:lnTo>
                  <a:pt x="252" y="481"/>
                </a:lnTo>
                <a:lnTo>
                  <a:pt x="306" y="416"/>
                </a:lnTo>
                <a:lnTo>
                  <a:pt x="365" y="354"/>
                </a:lnTo>
                <a:lnTo>
                  <a:pt x="429" y="296"/>
                </a:lnTo>
                <a:lnTo>
                  <a:pt x="497" y="243"/>
                </a:lnTo>
                <a:lnTo>
                  <a:pt x="568" y="195"/>
                </a:lnTo>
                <a:lnTo>
                  <a:pt x="643" y="151"/>
                </a:lnTo>
                <a:lnTo>
                  <a:pt x="722" y="112"/>
                </a:lnTo>
                <a:lnTo>
                  <a:pt x="803" y="79"/>
                </a:lnTo>
                <a:lnTo>
                  <a:pt x="887" y="51"/>
                </a:lnTo>
                <a:lnTo>
                  <a:pt x="974" y="29"/>
                </a:lnTo>
                <a:lnTo>
                  <a:pt x="1063" y="13"/>
                </a:lnTo>
                <a:lnTo>
                  <a:pt x="1154" y="3"/>
                </a:lnTo>
                <a:lnTo>
                  <a:pt x="1247" y="0"/>
                </a:lnTo>
                <a:close/>
              </a:path>
            </a:pathLst>
          </a:custGeom>
          <a:solidFill>
            <a:schemeClr val="tx1"/>
          </a:solidFill>
          <a:ln w="0">
            <a:solidFill>
              <a:srgbClr val="231F2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0" name="phone"/>
          <p:cNvSpPr>
            <a:spLocks noEditPoints="1"/>
          </p:cNvSpPr>
          <p:nvPr/>
        </p:nvSpPr>
        <p:spPr bwMode="auto">
          <a:xfrm>
            <a:off x="10263795" y="2838111"/>
            <a:ext cx="1518100" cy="2553168"/>
          </a:xfrm>
          <a:custGeom>
            <a:avLst/>
            <a:gdLst>
              <a:gd name="T0" fmla="*/ 964 w 1981"/>
              <a:gd name="T1" fmla="*/ 2996 h 3330"/>
              <a:gd name="T2" fmla="*/ 919 w 1981"/>
              <a:gd name="T3" fmla="*/ 3017 h 3330"/>
              <a:gd name="T4" fmla="*/ 888 w 1981"/>
              <a:gd name="T5" fmla="*/ 3056 h 3330"/>
              <a:gd name="T6" fmla="*/ 875 w 1981"/>
              <a:gd name="T7" fmla="*/ 3105 h 3330"/>
              <a:gd name="T8" fmla="*/ 888 w 1981"/>
              <a:gd name="T9" fmla="*/ 3154 h 3330"/>
              <a:gd name="T10" fmla="*/ 919 w 1981"/>
              <a:gd name="T11" fmla="*/ 3193 h 3330"/>
              <a:gd name="T12" fmla="*/ 964 w 1981"/>
              <a:gd name="T13" fmla="*/ 3215 h 3330"/>
              <a:gd name="T14" fmla="*/ 1017 w 1981"/>
              <a:gd name="T15" fmla="*/ 3215 h 3330"/>
              <a:gd name="T16" fmla="*/ 1062 w 1981"/>
              <a:gd name="T17" fmla="*/ 3193 h 3330"/>
              <a:gd name="T18" fmla="*/ 1094 w 1981"/>
              <a:gd name="T19" fmla="*/ 3154 h 3330"/>
              <a:gd name="T20" fmla="*/ 1106 w 1981"/>
              <a:gd name="T21" fmla="*/ 3105 h 3330"/>
              <a:gd name="T22" fmla="*/ 1094 w 1981"/>
              <a:gd name="T23" fmla="*/ 3056 h 3330"/>
              <a:gd name="T24" fmla="*/ 1062 w 1981"/>
              <a:gd name="T25" fmla="*/ 3017 h 3330"/>
              <a:gd name="T26" fmla="*/ 1017 w 1981"/>
              <a:gd name="T27" fmla="*/ 2996 h 3330"/>
              <a:gd name="T28" fmla="*/ 160 w 1981"/>
              <a:gd name="T29" fmla="*/ 357 h 3330"/>
              <a:gd name="T30" fmla="*/ 1821 w 1981"/>
              <a:gd name="T31" fmla="*/ 2914 h 3330"/>
              <a:gd name="T32" fmla="*/ 160 w 1981"/>
              <a:gd name="T33" fmla="*/ 357 h 3330"/>
              <a:gd name="T34" fmla="*/ 737 w 1981"/>
              <a:gd name="T35" fmla="*/ 164 h 3330"/>
              <a:gd name="T36" fmla="*/ 721 w 1981"/>
              <a:gd name="T37" fmla="*/ 179 h 3330"/>
              <a:gd name="T38" fmla="*/ 721 w 1981"/>
              <a:gd name="T39" fmla="*/ 200 h 3330"/>
              <a:gd name="T40" fmla="*/ 737 w 1981"/>
              <a:gd name="T41" fmla="*/ 214 h 3330"/>
              <a:gd name="T42" fmla="*/ 1234 w 1981"/>
              <a:gd name="T43" fmla="*/ 216 h 3330"/>
              <a:gd name="T44" fmla="*/ 1254 w 1981"/>
              <a:gd name="T45" fmla="*/ 209 h 3330"/>
              <a:gd name="T46" fmla="*/ 1262 w 1981"/>
              <a:gd name="T47" fmla="*/ 190 h 3330"/>
              <a:gd name="T48" fmla="*/ 1254 w 1981"/>
              <a:gd name="T49" fmla="*/ 171 h 3330"/>
              <a:gd name="T50" fmla="*/ 1234 w 1981"/>
              <a:gd name="T51" fmla="*/ 162 h 3330"/>
              <a:gd name="T52" fmla="*/ 230 w 1981"/>
              <a:gd name="T53" fmla="*/ 0 h 3330"/>
              <a:gd name="T54" fmla="*/ 1788 w 1981"/>
              <a:gd name="T55" fmla="*/ 3 h 3330"/>
              <a:gd name="T56" fmla="*/ 1857 w 1981"/>
              <a:gd name="T57" fmla="*/ 25 h 3330"/>
              <a:gd name="T58" fmla="*/ 1914 w 1981"/>
              <a:gd name="T59" fmla="*/ 67 h 3330"/>
              <a:gd name="T60" fmla="*/ 1955 w 1981"/>
              <a:gd name="T61" fmla="*/ 122 h 3330"/>
              <a:gd name="T62" fmla="*/ 1978 w 1981"/>
              <a:gd name="T63" fmla="*/ 189 h 3330"/>
              <a:gd name="T64" fmla="*/ 1981 w 1981"/>
              <a:gd name="T65" fmla="*/ 3105 h 3330"/>
              <a:gd name="T66" fmla="*/ 1970 w 1981"/>
              <a:gd name="T67" fmla="*/ 3176 h 3330"/>
              <a:gd name="T68" fmla="*/ 1937 w 1981"/>
              <a:gd name="T69" fmla="*/ 3237 h 3330"/>
              <a:gd name="T70" fmla="*/ 1887 w 1981"/>
              <a:gd name="T71" fmla="*/ 3287 h 3330"/>
              <a:gd name="T72" fmla="*/ 1824 w 1981"/>
              <a:gd name="T73" fmla="*/ 3319 h 3330"/>
              <a:gd name="T74" fmla="*/ 1751 w 1981"/>
              <a:gd name="T75" fmla="*/ 3330 h 3330"/>
              <a:gd name="T76" fmla="*/ 193 w 1981"/>
              <a:gd name="T77" fmla="*/ 3327 h 3330"/>
              <a:gd name="T78" fmla="*/ 125 w 1981"/>
              <a:gd name="T79" fmla="*/ 3305 h 3330"/>
              <a:gd name="T80" fmla="*/ 68 w 1981"/>
              <a:gd name="T81" fmla="*/ 3263 h 3330"/>
              <a:gd name="T82" fmla="*/ 26 w 1981"/>
              <a:gd name="T83" fmla="*/ 3208 h 3330"/>
              <a:gd name="T84" fmla="*/ 3 w 1981"/>
              <a:gd name="T85" fmla="*/ 3141 h 3330"/>
              <a:gd name="T86" fmla="*/ 0 w 1981"/>
              <a:gd name="T87" fmla="*/ 225 h 3330"/>
              <a:gd name="T88" fmla="*/ 12 w 1981"/>
              <a:gd name="T89" fmla="*/ 154 h 3330"/>
              <a:gd name="T90" fmla="*/ 44 w 1981"/>
              <a:gd name="T91" fmla="*/ 93 h 3330"/>
              <a:gd name="T92" fmla="*/ 95 w 1981"/>
              <a:gd name="T93" fmla="*/ 43 h 3330"/>
              <a:gd name="T94" fmla="*/ 158 w 1981"/>
              <a:gd name="T95" fmla="*/ 11 h 3330"/>
              <a:gd name="T96" fmla="*/ 230 w 1981"/>
              <a:gd name="T97" fmla="*/ 0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1" h="3330">
                <a:moveTo>
                  <a:pt x="991" y="2993"/>
                </a:moveTo>
                <a:lnTo>
                  <a:pt x="964" y="2996"/>
                </a:lnTo>
                <a:lnTo>
                  <a:pt x="940" y="3004"/>
                </a:lnTo>
                <a:lnTo>
                  <a:pt x="919" y="3017"/>
                </a:lnTo>
                <a:lnTo>
                  <a:pt x="901" y="3034"/>
                </a:lnTo>
                <a:lnTo>
                  <a:pt x="888" y="3056"/>
                </a:lnTo>
                <a:lnTo>
                  <a:pt x="878" y="3080"/>
                </a:lnTo>
                <a:lnTo>
                  <a:pt x="875" y="3105"/>
                </a:lnTo>
                <a:lnTo>
                  <a:pt x="878" y="3131"/>
                </a:lnTo>
                <a:lnTo>
                  <a:pt x="888" y="3154"/>
                </a:lnTo>
                <a:lnTo>
                  <a:pt x="901" y="3176"/>
                </a:lnTo>
                <a:lnTo>
                  <a:pt x="919" y="3193"/>
                </a:lnTo>
                <a:lnTo>
                  <a:pt x="940" y="3206"/>
                </a:lnTo>
                <a:lnTo>
                  <a:pt x="964" y="3215"/>
                </a:lnTo>
                <a:lnTo>
                  <a:pt x="991" y="3218"/>
                </a:lnTo>
                <a:lnTo>
                  <a:pt x="1017" y="3215"/>
                </a:lnTo>
                <a:lnTo>
                  <a:pt x="1042" y="3206"/>
                </a:lnTo>
                <a:lnTo>
                  <a:pt x="1062" y="3193"/>
                </a:lnTo>
                <a:lnTo>
                  <a:pt x="1081" y="3176"/>
                </a:lnTo>
                <a:lnTo>
                  <a:pt x="1094" y="3154"/>
                </a:lnTo>
                <a:lnTo>
                  <a:pt x="1103" y="3131"/>
                </a:lnTo>
                <a:lnTo>
                  <a:pt x="1106" y="3105"/>
                </a:lnTo>
                <a:lnTo>
                  <a:pt x="1103" y="3080"/>
                </a:lnTo>
                <a:lnTo>
                  <a:pt x="1094" y="3056"/>
                </a:lnTo>
                <a:lnTo>
                  <a:pt x="1081" y="3034"/>
                </a:lnTo>
                <a:lnTo>
                  <a:pt x="1062" y="3017"/>
                </a:lnTo>
                <a:lnTo>
                  <a:pt x="1042" y="3004"/>
                </a:lnTo>
                <a:lnTo>
                  <a:pt x="1017" y="2996"/>
                </a:lnTo>
                <a:lnTo>
                  <a:pt x="991" y="2993"/>
                </a:lnTo>
                <a:close/>
                <a:moveTo>
                  <a:pt x="160" y="357"/>
                </a:moveTo>
                <a:lnTo>
                  <a:pt x="160" y="2914"/>
                </a:lnTo>
                <a:lnTo>
                  <a:pt x="1821" y="2914"/>
                </a:lnTo>
                <a:lnTo>
                  <a:pt x="1821" y="357"/>
                </a:lnTo>
                <a:lnTo>
                  <a:pt x="160" y="357"/>
                </a:lnTo>
                <a:close/>
                <a:moveTo>
                  <a:pt x="748" y="162"/>
                </a:moveTo>
                <a:lnTo>
                  <a:pt x="737" y="164"/>
                </a:lnTo>
                <a:lnTo>
                  <a:pt x="728" y="171"/>
                </a:lnTo>
                <a:lnTo>
                  <a:pt x="721" y="179"/>
                </a:lnTo>
                <a:lnTo>
                  <a:pt x="719" y="190"/>
                </a:lnTo>
                <a:lnTo>
                  <a:pt x="721" y="200"/>
                </a:lnTo>
                <a:lnTo>
                  <a:pt x="728" y="209"/>
                </a:lnTo>
                <a:lnTo>
                  <a:pt x="737" y="214"/>
                </a:lnTo>
                <a:lnTo>
                  <a:pt x="748" y="216"/>
                </a:lnTo>
                <a:lnTo>
                  <a:pt x="1234" y="216"/>
                </a:lnTo>
                <a:lnTo>
                  <a:pt x="1245" y="214"/>
                </a:lnTo>
                <a:lnTo>
                  <a:pt x="1254" y="209"/>
                </a:lnTo>
                <a:lnTo>
                  <a:pt x="1260" y="200"/>
                </a:lnTo>
                <a:lnTo>
                  <a:pt x="1262" y="190"/>
                </a:lnTo>
                <a:lnTo>
                  <a:pt x="1260" y="179"/>
                </a:lnTo>
                <a:lnTo>
                  <a:pt x="1254" y="171"/>
                </a:lnTo>
                <a:lnTo>
                  <a:pt x="1245" y="164"/>
                </a:lnTo>
                <a:lnTo>
                  <a:pt x="1234" y="162"/>
                </a:lnTo>
                <a:lnTo>
                  <a:pt x="748" y="162"/>
                </a:lnTo>
                <a:close/>
                <a:moveTo>
                  <a:pt x="230" y="0"/>
                </a:moveTo>
                <a:lnTo>
                  <a:pt x="1751" y="0"/>
                </a:lnTo>
                <a:lnTo>
                  <a:pt x="1788" y="3"/>
                </a:lnTo>
                <a:lnTo>
                  <a:pt x="1824" y="11"/>
                </a:lnTo>
                <a:lnTo>
                  <a:pt x="1857" y="25"/>
                </a:lnTo>
                <a:lnTo>
                  <a:pt x="1887" y="43"/>
                </a:lnTo>
                <a:lnTo>
                  <a:pt x="1914" y="67"/>
                </a:lnTo>
                <a:lnTo>
                  <a:pt x="1937" y="93"/>
                </a:lnTo>
                <a:lnTo>
                  <a:pt x="1955" y="122"/>
                </a:lnTo>
                <a:lnTo>
                  <a:pt x="1970" y="154"/>
                </a:lnTo>
                <a:lnTo>
                  <a:pt x="1978" y="189"/>
                </a:lnTo>
                <a:lnTo>
                  <a:pt x="1981" y="225"/>
                </a:lnTo>
                <a:lnTo>
                  <a:pt x="1981" y="3105"/>
                </a:lnTo>
                <a:lnTo>
                  <a:pt x="1978" y="3141"/>
                </a:lnTo>
                <a:lnTo>
                  <a:pt x="1970" y="3176"/>
                </a:lnTo>
                <a:lnTo>
                  <a:pt x="1955" y="3208"/>
                </a:lnTo>
                <a:lnTo>
                  <a:pt x="1937" y="3237"/>
                </a:lnTo>
                <a:lnTo>
                  <a:pt x="1914" y="3263"/>
                </a:lnTo>
                <a:lnTo>
                  <a:pt x="1887" y="3287"/>
                </a:lnTo>
                <a:lnTo>
                  <a:pt x="1857" y="3305"/>
                </a:lnTo>
                <a:lnTo>
                  <a:pt x="1824" y="3319"/>
                </a:lnTo>
                <a:lnTo>
                  <a:pt x="1788" y="3327"/>
                </a:lnTo>
                <a:lnTo>
                  <a:pt x="1751" y="3330"/>
                </a:lnTo>
                <a:lnTo>
                  <a:pt x="230" y="3330"/>
                </a:lnTo>
                <a:lnTo>
                  <a:pt x="193" y="3327"/>
                </a:lnTo>
                <a:lnTo>
                  <a:pt x="158" y="3319"/>
                </a:lnTo>
                <a:lnTo>
                  <a:pt x="125" y="3305"/>
                </a:lnTo>
                <a:lnTo>
                  <a:pt x="95" y="3287"/>
                </a:lnTo>
                <a:lnTo>
                  <a:pt x="68" y="3263"/>
                </a:lnTo>
                <a:lnTo>
                  <a:pt x="44" y="3237"/>
                </a:lnTo>
                <a:lnTo>
                  <a:pt x="26" y="3208"/>
                </a:lnTo>
                <a:lnTo>
                  <a:pt x="12" y="3176"/>
                </a:lnTo>
                <a:lnTo>
                  <a:pt x="3" y="3141"/>
                </a:lnTo>
                <a:lnTo>
                  <a:pt x="0" y="3105"/>
                </a:lnTo>
                <a:lnTo>
                  <a:pt x="0" y="225"/>
                </a:lnTo>
                <a:lnTo>
                  <a:pt x="3" y="189"/>
                </a:lnTo>
                <a:lnTo>
                  <a:pt x="12" y="154"/>
                </a:lnTo>
                <a:lnTo>
                  <a:pt x="26" y="122"/>
                </a:lnTo>
                <a:lnTo>
                  <a:pt x="44" y="93"/>
                </a:lnTo>
                <a:lnTo>
                  <a:pt x="68" y="67"/>
                </a:lnTo>
                <a:lnTo>
                  <a:pt x="95" y="43"/>
                </a:lnTo>
                <a:lnTo>
                  <a:pt x="125" y="25"/>
                </a:lnTo>
                <a:lnTo>
                  <a:pt x="158" y="11"/>
                </a:lnTo>
                <a:lnTo>
                  <a:pt x="193" y="3"/>
                </a:lnTo>
                <a:lnTo>
                  <a:pt x="23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graphicFrame>
        <p:nvGraphicFramePr>
          <p:cNvPr id="41" name="app1"/>
          <p:cNvGraphicFramePr>
            <a:graphicFrameLocks noGrp="1"/>
          </p:cNvGraphicFramePr>
          <p:nvPr>
            <p:extLst>
              <p:ext uri="{D42A27DB-BD31-4B8C-83A1-F6EECF244321}">
                <p14:modId xmlns:p14="http://schemas.microsoft.com/office/powerpoint/2010/main" val="2067794660"/>
              </p:ext>
            </p:extLst>
          </p:nvPr>
        </p:nvGraphicFramePr>
        <p:xfrm>
          <a:off x="10389419" y="3126031"/>
          <a:ext cx="1272784" cy="1918782"/>
        </p:xfrm>
        <a:graphic>
          <a:graphicData uri="http://schemas.openxmlformats.org/drawingml/2006/table">
            <a:tbl>
              <a:tblPr firstRow="1" bandRow="1">
                <a:tableStyleId>{5202B0CA-FC54-4496-8BCA-5EF66A818D29}</a:tableStyleId>
              </a:tblPr>
              <a:tblGrid>
                <a:gridCol w="636392">
                  <a:extLst>
                    <a:ext uri="{9D8B030D-6E8A-4147-A177-3AD203B41FA5}">
                      <a16:colId xmlns:a16="http://schemas.microsoft.com/office/drawing/2014/main" val="1178407311"/>
                    </a:ext>
                  </a:extLst>
                </a:gridCol>
                <a:gridCol w="636392">
                  <a:extLst>
                    <a:ext uri="{9D8B030D-6E8A-4147-A177-3AD203B41FA5}">
                      <a16:colId xmlns:a16="http://schemas.microsoft.com/office/drawing/2014/main" val="1979409211"/>
                    </a:ext>
                  </a:extLst>
                </a:gridCol>
              </a:tblGrid>
              <a:tr h="319797">
                <a:tc>
                  <a:txBody>
                    <a:bodyPr/>
                    <a:lstStyle/>
                    <a:p>
                      <a:pPr algn="ctr"/>
                      <a:r>
                        <a:rPr lang="en-US" altLang="zh-TW" sz="1200" dirty="0"/>
                        <a:t>Device</a:t>
                      </a:r>
                      <a:endParaRPr lang="zh-TW" altLang="en-US" sz="1200" dirty="0"/>
                    </a:p>
                  </a:txBody>
                  <a:tcPr marL="60591" marR="60591" marT="30295" marB="30295" anchor="ctr"/>
                </a:tc>
                <a:tc>
                  <a:txBody>
                    <a:bodyPr/>
                    <a:lstStyle/>
                    <a:p>
                      <a:pPr algn="ctr"/>
                      <a:r>
                        <a:rPr lang="en-US" altLang="zh-TW" sz="1200" dirty="0"/>
                        <a:t>Status</a:t>
                      </a:r>
                      <a:endParaRPr lang="zh-TW" altLang="en-US" sz="1200" dirty="0"/>
                    </a:p>
                  </a:txBody>
                  <a:tcPr marL="60591" marR="60591" marT="30295" marB="30295" anchor="ctr"/>
                </a:tc>
                <a:extLst>
                  <a:ext uri="{0D108BD9-81ED-4DB2-BD59-A6C34878D82A}">
                    <a16:rowId xmlns:a16="http://schemas.microsoft.com/office/drawing/2014/main" val="2150783757"/>
                  </a:ext>
                </a:extLst>
              </a:tr>
              <a:tr h="319797">
                <a:tc>
                  <a:txBody>
                    <a:bodyPr/>
                    <a:lstStyle/>
                    <a:p>
                      <a:pPr algn="ctr"/>
                      <a:r>
                        <a:rPr lang="en-US" altLang="zh-TW" sz="800" dirty="0"/>
                        <a:t>Air conditioner</a:t>
                      </a:r>
                      <a:endParaRPr lang="zh-TW" altLang="en-US" sz="800" dirty="0"/>
                    </a:p>
                  </a:txBody>
                  <a:tcPr marL="60591" marR="60591" marT="30295" marB="30295" anchor="ctr"/>
                </a:tc>
                <a:tc>
                  <a:txBody>
                    <a:bodyPr/>
                    <a:lstStyle/>
                    <a:p>
                      <a:pPr algn="ctr"/>
                      <a:r>
                        <a:rPr lang="en-US" altLang="zh-TW" sz="1200" dirty="0"/>
                        <a:t>OFF</a:t>
                      </a:r>
                      <a:endParaRPr lang="zh-TW" altLang="en-US" sz="1200" dirty="0"/>
                    </a:p>
                  </a:txBody>
                  <a:tcPr marL="60591" marR="60591" marT="30295" marB="30295" anchor="ctr"/>
                </a:tc>
                <a:extLst>
                  <a:ext uri="{0D108BD9-81ED-4DB2-BD59-A6C34878D82A}">
                    <a16:rowId xmlns:a16="http://schemas.microsoft.com/office/drawing/2014/main" val="189339247"/>
                  </a:ext>
                </a:extLst>
              </a:tr>
              <a:tr h="319797">
                <a:tc>
                  <a:txBody>
                    <a:bodyPr/>
                    <a:lstStyle/>
                    <a:p>
                      <a:pPr algn="ctr"/>
                      <a:r>
                        <a:rPr lang="en-US" altLang="zh-TW" sz="800" dirty="0"/>
                        <a:t>Temperature</a:t>
                      </a:r>
                      <a:endParaRPr lang="zh-TW" altLang="en-US" sz="800" dirty="0"/>
                    </a:p>
                  </a:txBody>
                  <a:tcPr marL="60591" marR="60591" marT="30295" marB="30295" anchor="ctr"/>
                </a:tc>
                <a:tc>
                  <a:txBody>
                    <a:bodyPr/>
                    <a:lstStyle/>
                    <a:p>
                      <a:pPr algn="ctr"/>
                      <a:r>
                        <a:rPr lang="en-US" altLang="zh-TW" sz="1200" dirty="0"/>
                        <a:t>28</a:t>
                      </a:r>
                      <a:endParaRPr lang="zh-TW" altLang="en-US" sz="1200" dirty="0"/>
                    </a:p>
                  </a:txBody>
                  <a:tcPr marL="60591" marR="60591" marT="30295" marB="30295" anchor="ctr"/>
                </a:tc>
                <a:extLst>
                  <a:ext uri="{0D108BD9-81ED-4DB2-BD59-A6C34878D82A}">
                    <a16:rowId xmlns:a16="http://schemas.microsoft.com/office/drawing/2014/main" val="233151296"/>
                  </a:ext>
                </a:extLst>
              </a:tr>
              <a:tr h="319797">
                <a:tc>
                  <a:txBody>
                    <a:bodyPr/>
                    <a:lstStyle/>
                    <a:p>
                      <a:pPr algn="ctr"/>
                      <a:r>
                        <a:rPr lang="en-US" altLang="zh-TW" sz="1200" dirty="0"/>
                        <a:t>TV</a:t>
                      </a:r>
                      <a:endParaRPr lang="zh-TW" altLang="en-US" sz="1200" dirty="0"/>
                    </a:p>
                  </a:txBody>
                  <a:tcPr marL="60591" marR="60591" marT="30295" marB="30295" anchor="ctr"/>
                </a:tc>
                <a:tc>
                  <a:txBody>
                    <a:bodyPr/>
                    <a:lstStyle/>
                    <a:p>
                      <a:pPr algn="ctr"/>
                      <a:r>
                        <a:rPr lang="en-US" altLang="zh-TW" sz="1200" dirty="0"/>
                        <a:t>OFF</a:t>
                      </a:r>
                      <a:endParaRPr lang="zh-TW" altLang="en-US" sz="1200" dirty="0"/>
                    </a:p>
                  </a:txBody>
                  <a:tcPr marL="60591" marR="60591" marT="30295" marB="30295" anchor="ctr"/>
                </a:tc>
                <a:extLst>
                  <a:ext uri="{0D108BD9-81ED-4DB2-BD59-A6C34878D82A}">
                    <a16:rowId xmlns:a16="http://schemas.microsoft.com/office/drawing/2014/main" val="3891005744"/>
                  </a:ext>
                </a:extLst>
              </a:tr>
              <a:tr h="319797">
                <a:tc>
                  <a:txBody>
                    <a:bodyPr/>
                    <a:lstStyle/>
                    <a:p>
                      <a:pPr algn="ctr"/>
                      <a:r>
                        <a:rPr lang="en-US" altLang="zh-TW" sz="1200" dirty="0"/>
                        <a:t>Lock</a:t>
                      </a:r>
                      <a:endParaRPr lang="zh-TW" altLang="en-US" sz="1200" dirty="0"/>
                    </a:p>
                  </a:txBody>
                  <a:tcPr marL="60591" marR="60591" marT="30295" marB="30295" anchor="ctr"/>
                </a:tc>
                <a:tc>
                  <a:txBody>
                    <a:bodyPr/>
                    <a:lstStyle/>
                    <a:p>
                      <a:pPr algn="ctr"/>
                      <a:r>
                        <a:rPr lang="en-US" altLang="zh-TW" sz="1200" dirty="0"/>
                        <a:t>LOCKED</a:t>
                      </a:r>
                      <a:endParaRPr lang="zh-TW" altLang="en-US" sz="1200" dirty="0"/>
                    </a:p>
                  </a:txBody>
                  <a:tcPr marL="60591" marR="60591" marT="30295" marB="30295" anchor="ctr"/>
                </a:tc>
                <a:extLst>
                  <a:ext uri="{0D108BD9-81ED-4DB2-BD59-A6C34878D82A}">
                    <a16:rowId xmlns:a16="http://schemas.microsoft.com/office/drawing/2014/main" val="3683271874"/>
                  </a:ext>
                </a:extLst>
              </a:tr>
              <a:tr h="319797">
                <a:tc>
                  <a:txBody>
                    <a:bodyPr/>
                    <a:lstStyle/>
                    <a:p>
                      <a:pPr algn="ctr"/>
                      <a:r>
                        <a:rPr lang="en-US" altLang="zh-TW" sz="1200" dirty="0"/>
                        <a:t>Camera</a:t>
                      </a:r>
                      <a:endParaRPr lang="zh-TW" altLang="en-US" sz="1200" dirty="0"/>
                    </a:p>
                  </a:txBody>
                  <a:tcPr marL="60591" marR="60591" marT="30295" marB="30295" anchor="ctr"/>
                </a:tc>
                <a:tc>
                  <a:txBody>
                    <a:bodyPr/>
                    <a:lstStyle/>
                    <a:p>
                      <a:pPr algn="ctr"/>
                      <a:r>
                        <a:rPr lang="en-US" altLang="zh-TW" sz="1200" dirty="0"/>
                        <a:t>OFF</a:t>
                      </a:r>
                      <a:endParaRPr lang="zh-TW" altLang="en-US" sz="1200" dirty="0"/>
                    </a:p>
                  </a:txBody>
                  <a:tcPr marL="60591" marR="60591" marT="30295" marB="30295" anchor="ctr"/>
                </a:tc>
                <a:extLst>
                  <a:ext uri="{0D108BD9-81ED-4DB2-BD59-A6C34878D82A}">
                    <a16:rowId xmlns:a16="http://schemas.microsoft.com/office/drawing/2014/main" val="3710258093"/>
                  </a:ext>
                </a:extLst>
              </a:tr>
            </a:tbl>
          </a:graphicData>
        </a:graphic>
      </p:graphicFrame>
      <p:sp>
        <p:nvSpPr>
          <p:cNvPr id="44" name="Freeform 11"/>
          <p:cNvSpPr>
            <a:spLocks/>
          </p:cNvSpPr>
          <p:nvPr/>
        </p:nvSpPr>
        <p:spPr bwMode="auto">
          <a:xfrm>
            <a:off x="11478044" y="4926351"/>
            <a:ext cx="488517" cy="744531"/>
          </a:xfrm>
          <a:custGeom>
            <a:avLst/>
            <a:gdLst>
              <a:gd name="T0" fmla="*/ 688 w 2245"/>
              <a:gd name="T1" fmla="*/ 9 h 3421"/>
              <a:gd name="T2" fmla="*/ 755 w 2245"/>
              <a:gd name="T3" fmla="*/ 48 h 3421"/>
              <a:gd name="T4" fmla="*/ 801 w 2245"/>
              <a:gd name="T5" fmla="*/ 115 h 3421"/>
              <a:gd name="T6" fmla="*/ 825 w 2245"/>
              <a:gd name="T7" fmla="*/ 203 h 3421"/>
              <a:gd name="T8" fmla="*/ 950 w 2245"/>
              <a:gd name="T9" fmla="*/ 1377 h 3421"/>
              <a:gd name="T10" fmla="*/ 992 w 2245"/>
              <a:gd name="T11" fmla="*/ 1277 h 3421"/>
              <a:gd name="T12" fmla="*/ 1075 w 2245"/>
              <a:gd name="T13" fmla="*/ 1206 h 3421"/>
              <a:gd name="T14" fmla="*/ 1183 w 2245"/>
              <a:gd name="T15" fmla="*/ 1180 h 3421"/>
              <a:gd name="T16" fmla="*/ 1291 w 2245"/>
              <a:gd name="T17" fmla="*/ 1206 h 3421"/>
              <a:gd name="T18" fmla="*/ 1374 w 2245"/>
              <a:gd name="T19" fmla="*/ 1277 h 3421"/>
              <a:gd name="T20" fmla="*/ 1416 w 2245"/>
              <a:gd name="T21" fmla="*/ 1377 h 3421"/>
              <a:gd name="T22" fmla="*/ 1422 w 2245"/>
              <a:gd name="T23" fmla="*/ 1495 h 3421"/>
              <a:gd name="T24" fmla="*/ 1464 w 2245"/>
              <a:gd name="T25" fmla="*/ 1394 h 3421"/>
              <a:gd name="T26" fmla="*/ 1546 w 2245"/>
              <a:gd name="T27" fmla="*/ 1324 h 3421"/>
              <a:gd name="T28" fmla="*/ 1655 w 2245"/>
              <a:gd name="T29" fmla="*/ 1298 h 3421"/>
              <a:gd name="T30" fmla="*/ 1763 w 2245"/>
              <a:gd name="T31" fmla="*/ 1324 h 3421"/>
              <a:gd name="T32" fmla="*/ 1845 w 2245"/>
              <a:gd name="T33" fmla="*/ 1394 h 3421"/>
              <a:gd name="T34" fmla="*/ 1888 w 2245"/>
              <a:gd name="T35" fmla="*/ 1495 h 3421"/>
              <a:gd name="T36" fmla="*/ 1894 w 2245"/>
              <a:gd name="T37" fmla="*/ 1679 h 3421"/>
              <a:gd name="T38" fmla="*/ 1933 w 2245"/>
              <a:gd name="T39" fmla="*/ 1598 h 3421"/>
              <a:gd name="T40" fmla="*/ 2007 w 2245"/>
              <a:gd name="T41" fmla="*/ 1545 h 3421"/>
              <a:gd name="T42" fmla="*/ 2098 w 2245"/>
              <a:gd name="T43" fmla="*/ 1537 h 3421"/>
              <a:gd name="T44" fmla="*/ 2180 w 2245"/>
              <a:gd name="T45" fmla="*/ 1578 h 3421"/>
              <a:gd name="T46" fmla="*/ 2233 w 2245"/>
              <a:gd name="T47" fmla="*/ 1652 h 3421"/>
              <a:gd name="T48" fmla="*/ 2245 w 2245"/>
              <a:gd name="T49" fmla="*/ 2477 h 3421"/>
              <a:gd name="T50" fmla="*/ 2234 w 2245"/>
              <a:gd name="T51" fmla="*/ 2656 h 3421"/>
              <a:gd name="T52" fmla="*/ 2208 w 2245"/>
              <a:gd name="T53" fmla="*/ 2798 h 3421"/>
              <a:gd name="T54" fmla="*/ 2170 w 2245"/>
              <a:gd name="T55" fmla="*/ 2916 h 3421"/>
              <a:gd name="T56" fmla="*/ 2126 w 2245"/>
              <a:gd name="T57" fmla="*/ 3024 h 3421"/>
              <a:gd name="T58" fmla="*/ 2081 w 2245"/>
              <a:gd name="T59" fmla="*/ 3135 h 3421"/>
              <a:gd name="T60" fmla="*/ 2040 w 2245"/>
              <a:gd name="T61" fmla="*/ 3263 h 3421"/>
              <a:gd name="T62" fmla="*/ 2009 w 2245"/>
              <a:gd name="T63" fmla="*/ 3421 h 3421"/>
              <a:gd name="T64" fmla="*/ 551 w 2245"/>
              <a:gd name="T65" fmla="*/ 3249 h 3421"/>
              <a:gd name="T66" fmla="*/ 454 w 2245"/>
              <a:gd name="T67" fmla="*/ 2980 h 3421"/>
              <a:gd name="T68" fmla="*/ 329 w 2245"/>
              <a:gd name="T69" fmla="*/ 2708 h 3421"/>
              <a:gd name="T70" fmla="*/ 188 w 2245"/>
              <a:gd name="T71" fmla="*/ 2444 h 3421"/>
              <a:gd name="T72" fmla="*/ 91 w 2245"/>
              <a:gd name="T73" fmla="*/ 2277 h 3421"/>
              <a:gd name="T74" fmla="*/ 29 w 2245"/>
              <a:gd name="T75" fmla="*/ 2165 h 3421"/>
              <a:gd name="T76" fmla="*/ 2 w 2245"/>
              <a:gd name="T77" fmla="*/ 2054 h 3421"/>
              <a:gd name="T78" fmla="*/ 6 w 2245"/>
              <a:gd name="T79" fmla="*/ 1945 h 3421"/>
              <a:gd name="T80" fmla="*/ 38 w 2245"/>
              <a:gd name="T81" fmla="*/ 1846 h 3421"/>
              <a:gd name="T82" fmla="*/ 98 w 2245"/>
              <a:gd name="T83" fmla="*/ 1768 h 3421"/>
              <a:gd name="T84" fmla="*/ 185 w 2245"/>
              <a:gd name="T85" fmla="*/ 1720 h 3421"/>
              <a:gd name="T86" fmla="*/ 261 w 2245"/>
              <a:gd name="T87" fmla="*/ 1711 h 3421"/>
              <a:gd name="T88" fmla="*/ 304 w 2245"/>
              <a:gd name="T89" fmla="*/ 1713 h 3421"/>
              <a:gd name="T90" fmla="*/ 374 w 2245"/>
              <a:gd name="T91" fmla="*/ 1726 h 3421"/>
              <a:gd name="T92" fmla="*/ 449 w 2245"/>
              <a:gd name="T93" fmla="*/ 1755 h 3421"/>
              <a:gd name="T94" fmla="*/ 418 w 2245"/>
              <a:gd name="T95" fmla="*/ 202 h 3421"/>
              <a:gd name="T96" fmla="*/ 448 w 2245"/>
              <a:gd name="T97" fmla="*/ 108 h 3421"/>
              <a:gd name="T98" fmla="*/ 508 w 2245"/>
              <a:gd name="T99" fmla="*/ 38 h 3421"/>
              <a:gd name="T100" fmla="*/ 594 w 2245"/>
              <a:gd name="T101" fmla="*/ 2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45" h="3421">
                <a:moveTo>
                  <a:pt x="629" y="0"/>
                </a:moveTo>
                <a:lnTo>
                  <a:pt x="660" y="2"/>
                </a:lnTo>
                <a:lnTo>
                  <a:pt x="688" y="9"/>
                </a:lnTo>
                <a:lnTo>
                  <a:pt x="713" y="18"/>
                </a:lnTo>
                <a:lnTo>
                  <a:pt x="735" y="31"/>
                </a:lnTo>
                <a:lnTo>
                  <a:pt x="755" y="48"/>
                </a:lnTo>
                <a:lnTo>
                  <a:pt x="773" y="68"/>
                </a:lnTo>
                <a:lnTo>
                  <a:pt x="788" y="90"/>
                </a:lnTo>
                <a:lnTo>
                  <a:pt x="801" y="115"/>
                </a:lnTo>
                <a:lnTo>
                  <a:pt x="811" y="143"/>
                </a:lnTo>
                <a:lnTo>
                  <a:pt x="820" y="172"/>
                </a:lnTo>
                <a:lnTo>
                  <a:pt x="825" y="203"/>
                </a:lnTo>
                <a:lnTo>
                  <a:pt x="829" y="236"/>
                </a:lnTo>
                <a:lnTo>
                  <a:pt x="947" y="1416"/>
                </a:lnTo>
                <a:lnTo>
                  <a:pt x="950" y="1377"/>
                </a:lnTo>
                <a:lnTo>
                  <a:pt x="960" y="1341"/>
                </a:lnTo>
                <a:lnTo>
                  <a:pt x="973" y="1308"/>
                </a:lnTo>
                <a:lnTo>
                  <a:pt x="992" y="1277"/>
                </a:lnTo>
                <a:lnTo>
                  <a:pt x="1017" y="1249"/>
                </a:lnTo>
                <a:lnTo>
                  <a:pt x="1044" y="1225"/>
                </a:lnTo>
                <a:lnTo>
                  <a:pt x="1075" y="1206"/>
                </a:lnTo>
                <a:lnTo>
                  <a:pt x="1108" y="1192"/>
                </a:lnTo>
                <a:lnTo>
                  <a:pt x="1145" y="1183"/>
                </a:lnTo>
                <a:lnTo>
                  <a:pt x="1183" y="1180"/>
                </a:lnTo>
                <a:lnTo>
                  <a:pt x="1221" y="1183"/>
                </a:lnTo>
                <a:lnTo>
                  <a:pt x="1258" y="1192"/>
                </a:lnTo>
                <a:lnTo>
                  <a:pt x="1291" y="1206"/>
                </a:lnTo>
                <a:lnTo>
                  <a:pt x="1322" y="1225"/>
                </a:lnTo>
                <a:lnTo>
                  <a:pt x="1349" y="1249"/>
                </a:lnTo>
                <a:lnTo>
                  <a:pt x="1374" y="1277"/>
                </a:lnTo>
                <a:lnTo>
                  <a:pt x="1393" y="1308"/>
                </a:lnTo>
                <a:lnTo>
                  <a:pt x="1407" y="1341"/>
                </a:lnTo>
                <a:lnTo>
                  <a:pt x="1416" y="1377"/>
                </a:lnTo>
                <a:lnTo>
                  <a:pt x="1419" y="1416"/>
                </a:lnTo>
                <a:lnTo>
                  <a:pt x="1419" y="1534"/>
                </a:lnTo>
                <a:lnTo>
                  <a:pt x="1422" y="1495"/>
                </a:lnTo>
                <a:lnTo>
                  <a:pt x="1431" y="1459"/>
                </a:lnTo>
                <a:lnTo>
                  <a:pt x="1445" y="1425"/>
                </a:lnTo>
                <a:lnTo>
                  <a:pt x="1464" y="1394"/>
                </a:lnTo>
                <a:lnTo>
                  <a:pt x="1488" y="1367"/>
                </a:lnTo>
                <a:lnTo>
                  <a:pt x="1516" y="1343"/>
                </a:lnTo>
                <a:lnTo>
                  <a:pt x="1546" y="1324"/>
                </a:lnTo>
                <a:lnTo>
                  <a:pt x="1580" y="1310"/>
                </a:lnTo>
                <a:lnTo>
                  <a:pt x="1617" y="1301"/>
                </a:lnTo>
                <a:lnTo>
                  <a:pt x="1655" y="1298"/>
                </a:lnTo>
                <a:lnTo>
                  <a:pt x="1693" y="1301"/>
                </a:lnTo>
                <a:lnTo>
                  <a:pt x="1730" y="1310"/>
                </a:lnTo>
                <a:lnTo>
                  <a:pt x="1763" y="1324"/>
                </a:lnTo>
                <a:lnTo>
                  <a:pt x="1794" y="1343"/>
                </a:lnTo>
                <a:lnTo>
                  <a:pt x="1821" y="1367"/>
                </a:lnTo>
                <a:lnTo>
                  <a:pt x="1845" y="1394"/>
                </a:lnTo>
                <a:lnTo>
                  <a:pt x="1864" y="1425"/>
                </a:lnTo>
                <a:lnTo>
                  <a:pt x="1878" y="1459"/>
                </a:lnTo>
                <a:lnTo>
                  <a:pt x="1888" y="1495"/>
                </a:lnTo>
                <a:lnTo>
                  <a:pt x="1891" y="1534"/>
                </a:lnTo>
                <a:lnTo>
                  <a:pt x="1891" y="1710"/>
                </a:lnTo>
                <a:lnTo>
                  <a:pt x="1894" y="1679"/>
                </a:lnTo>
                <a:lnTo>
                  <a:pt x="1902" y="1650"/>
                </a:lnTo>
                <a:lnTo>
                  <a:pt x="1915" y="1622"/>
                </a:lnTo>
                <a:lnTo>
                  <a:pt x="1933" y="1598"/>
                </a:lnTo>
                <a:lnTo>
                  <a:pt x="1955" y="1576"/>
                </a:lnTo>
                <a:lnTo>
                  <a:pt x="1979" y="1558"/>
                </a:lnTo>
                <a:lnTo>
                  <a:pt x="2007" y="1545"/>
                </a:lnTo>
                <a:lnTo>
                  <a:pt x="2036" y="1536"/>
                </a:lnTo>
                <a:lnTo>
                  <a:pt x="2068" y="1534"/>
                </a:lnTo>
                <a:lnTo>
                  <a:pt x="2098" y="1537"/>
                </a:lnTo>
                <a:lnTo>
                  <a:pt x="2128" y="1546"/>
                </a:lnTo>
                <a:lnTo>
                  <a:pt x="2155" y="1559"/>
                </a:lnTo>
                <a:lnTo>
                  <a:pt x="2180" y="1578"/>
                </a:lnTo>
                <a:lnTo>
                  <a:pt x="2201" y="1600"/>
                </a:lnTo>
                <a:lnTo>
                  <a:pt x="2219" y="1626"/>
                </a:lnTo>
                <a:lnTo>
                  <a:pt x="2233" y="1652"/>
                </a:lnTo>
                <a:lnTo>
                  <a:pt x="2241" y="1681"/>
                </a:lnTo>
                <a:lnTo>
                  <a:pt x="2245" y="1710"/>
                </a:lnTo>
                <a:lnTo>
                  <a:pt x="2245" y="2477"/>
                </a:lnTo>
                <a:lnTo>
                  <a:pt x="2244" y="2542"/>
                </a:lnTo>
                <a:lnTo>
                  <a:pt x="2239" y="2601"/>
                </a:lnTo>
                <a:lnTo>
                  <a:pt x="2234" y="2656"/>
                </a:lnTo>
                <a:lnTo>
                  <a:pt x="2227" y="2707"/>
                </a:lnTo>
                <a:lnTo>
                  <a:pt x="2218" y="2754"/>
                </a:lnTo>
                <a:lnTo>
                  <a:pt x="2208" y="2798"/>
                </a:lnTo>
                <a:lnTo>
                  <a:pt x="2196" y="2839"/>
                </a:lnTo>
                <a:lnTo>
                  <a:pt x="2183" y="2879"/>
                </a:lnTo>
                <a:lnTo>
                  <a:pt x="2170" y="2916"/>
                </a:lnTo>
                <a:lnTo>
                  <a:pt x="2156" y="2953"/>
                </a:lnTo>
                <a:lnTo>
                  <a:pt x="2141" y="2989"/>
                </a:lnTo>
                <a:lnTo>
                  <a:pt x="2126" y="3024"/>
                </a:lnTo>
                <a:lnTo>
                  <a:pt x="2111" y="3060"/>
                </a:lnTo>
                <a:lnTo>
                  <a:pt x="2096" y="3097"/>
                </a:lnTo>
                <a:lnTo>
                  <a:pt x="2081" y="3135"/>
                </a:lnTo>
                <a:lnTo>
                  <a:pt x="2067" y="3175"/>
                </a:lnTo>
                <a:lnTo>
                  <a:pt x="2053" y="3218"/>
                </a:lnTo>
                <a:lnTo>
                  <a:pt x="2040" y="3263"/>
                </a:lnTo>
                <a:lnTo>
                  <a:pt x="2029" y="3312"/>
                </a:lnTo>
                <a:lnTo>
                  <a:pt x="2018" y="3364"/>
                </a:lnTo>
                <a:lnTo>
                  <a:pt x="2009" y="3421"/>
                </a:lnTo>
                <a:lnTo>
                  <a:pt x="593" y="3421"/>
                </a:lnTo>
                <a:lnTo>
                  <a:pt x="574" y="3335"/>
                </a:lnTo>
                <a:lnTo>
                  <a:pt x="551" y="3249"/>
                </a:lnTo>
                <a:lnTo>
                  <a:pt x="523" y="3160"/>
                </a:lnTo>
                <a:lnTo>
                  <a:pt x="490" y="3071"/>
                </a:lnTo>
                <a:lnTo>
                  <a:pt x="454" y="2980"/>
                </a:lnTo>
                <a:lnTo>
                  <a:pt x="415" y="2890"/>
                </a:lnTo>
                <a:lnTo>
                  <a:pt x="373" y="2799"/>
                </a:lnTo>
                <a:lnTo>
                  <a:pt x="329" y="2708"/>
                </a:lnTo>
                <a:lnTo>
                  <a:pt x="284" y="2619"/>
                </a:lnTo>
                <a:lnTo>
                  <a:pt x="236" y="2531"/>
                </a:lnTo>
                <a:lnTo>
                  <a:pt x="188" y="2444"/>
                </a:lnTo>
                <a:lnTo>
                  <a:pt x="139" y="2359"/>
                </a:lnTo>
                <a:lnTo>
                  <a:pt x="116" y="2318"/>
                </a:lnTo>
                <a:lnTo>
                  <a:pt x="91" y="2277"/>
                </a:lnTo>
                <a:lnTo>
                  <a:pt x="63" y="2236"/>
                </a:lnTo>
                <a:lnTo>
                  <a:pt x="45" y="2201"/>
                </a:lnTo>
                <a:lnTo>
                  <a:pt x="29" y="2165"/>
                </a:lnTo>
                <a:lnTo>
                  <a:pt x="17" y="2129"/>
                </a:lnTo>
                <a:lnTo>
                  <a:pt x="8" y="2091"/>
                </a:lnTo>
                <a:lnTo>
                  <a:pt x="2" y="2054"/>
                </a:lnTo>
                <a:lnTo>
                  <a:pt x="0" y="2017"/>
                </a:lnTo>
                <a:lnTo>
                  <a:pt x="1" y="1981"/>
                </a:lnTo>
                <a:lnTo>
                  <a:pt x="6" y="1945"/>
                </a:lnTo>
                <a:lnTo>
                  <a:pt x="14" y="1910"/>
                </a:lnTo>
                <a:lnTo>
                  <a:pt x="25" y="1877"/>
                </a:lnTo>
                <a:lnTo>
                  <a:pt x="38" y="1846"/>
                </a:lnTo>
                <a:lnTo>
                  <a:pt x="55" y="1817"/>
                </a:lnTo>
                <a:lnTo>
                  <a:pt x="75" y="1791"/>
                </a:lnTo>
                <a:lnTo>
                  <a:pt x="98" y="1768"/>
                </a:lnTo>
                <a:lnTo>
                  <a:pt x="124" y="1748"/>
                </a:lnTo>
                <a:lnTo>
                  <a:pt x="153" y="1732"/>
                </a:lnTo>
                <a:lnTo>
                  <a:pt x="185" y="1720"/>
                </a:lnTo>
                <a:lnTo>
                  <a:pt x="219" y="1713"/>
                </a:lnTo>
                <a:lnTo>
                  <a:pt x="257" y="1710"/>
                </a:lnTo>
                <a:lnTo>
                  <a:pt x="261" y="1711"/>
                </a:lnTo>
                <a:lnTo>
                  <a:pt x="270" y="1711"/>
                </a:lnTo>
                <a:lnTo>
                  <a:pt x="285" y="1711"/>
                </a:lnTo>
                <a:lnTo>
                  <a:pt x="304" y="1713"/>
                </a:lnTo>
                <a:lnTo>
                  <a:pt x="325" y="1716"/>
                </a:lnTo>
                <a:lnTo>
                  <a:pt x="349" y="1720"/>
                </a:lnTo>
                <a:lnTo>
                  <a:pt x="374" y="1726"/>
                </a:lnTo>
                <a:lnTo>
                  <a:pt x="401" y="1733"/>
                </a:lnTo>
                <a:lnTo>
                  <a:pt x="426" y="1743"/>
                </a:lnTo>
                <a:lnTo>
                  <a:pt x="449" y="1755"/>
                </a:lnTo>
                <a:lnTo>
                  <a:pt x="470" y="1769"/>
                </a:lnTo>
                <a:lnTo>
                  <a:pt x="416" y="236"/>
                </a:lnTo>
                <a:lnTo>
                  <a:pt x="418" y="202"/>
                </a:lnTo>
                <a:lnTo>
                  <a:pt x="425" y="168"/>
                </a:lnTo>
                <a:lnTo>
                  <a:pt x="434" y="137"/>
                </a:lnTo>
                <a:lnTo>
                  <a:pt x="448" y="108"/>
                </a:lnTo>
                <a:lnTo>
                  <a:pt x="465" y="81"/>
                </a:lnTo>
                <a:lnTo>
                  <a:pt x="485" y="58"/>
                </a:lnTo>
                <a:lnTo>
                  <a:pt x="508" y="38"/>
                </a:lnTo>
                <a:lnTo>
                  <a:pt x="534" y="22"/>
                </a:lnTo>
                <a:lnTo>
                  <a:pt x="563" y="10"/>
                </a:lnTo>
                <a:lnTo>
                  <a:pt x="594" y="2"/>
                </a:lnTo>
                <a:lnTo>
                  <a:pt x="629" y="0"/>
                </a:lnTo>
                <a:close/>
              </a:path>
            </a:pathLst>
          </a:custGeom>
          <a:solidFill>
            <a:srgbClr val="FFCB9E"/>
          </a:solidFill>
          <a:ln w="0">
            <a:solidFill>
              <a:srgbClr val="FFCB9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2"/>
          <p:cNvSpPr>
            <a:spLocks/>
          </p:cNvSpPr>
          <p:nvPr/>
        </p:nvSpPr>
        <p:spPr bwMode="auto">
          <a:xfrm>
            <a:off x="11471948" y="4921126"/>
            <a:ext cx="499837" cy="755851"/>
          </a:xfrm>
          <a:custGeom>
            <a:avLst/>
            <a:gdLst>
              <a:gd name="T0" fmla="*/ 772 w 2295"/>
              <a:gd name="T1" fmla="*/ 36 h 3473"/>
              <a:gd name="T2" fmla="*/ 864 w 2295"/>
              <a:gd name="T3" fmla="*/ 176 h 3473"/>
              <a:gd name="T4" fmla="*/ 1034 w 2295"/>
              <a:gd name="T5" fmla="*/ 1243 h 3473"/>
              <a:gd name="T6" fmla="*/ 1204 w 2295"/>
              <a:gd name="T7" fmla="*/ 1179 h 3473"/>
              <a:gd name="T8" fmla="*/ 1376 w 2295"/>
              <a:gd name="T9" fmla="*/ 1242 h 3473"/>
              <a:gd name="T10" fmla="*/ 1464 w 2295"/>
              <a:gd name="T11" fmla="*/ 1403 h 3473"/>
              <a:gd name="T12" fmla="*/ 1603 w 2295"/>
              <a:gd name="T13" fmla="*/ 1306 h 3473"/>
              <a:gd name="T14" fmla="*/ 1788 w 2295"/>
              <a:gd name="T15" fmla="*/ 1321 h 3473"/>
              <a:gd name="T16" fmla="*/ 1917 w 2295"/>
              <a:gd name="T17" fmla="*/ 1451 h 3473"/>
              <a:gd name="T18" fmla="*/ 1960 w 2295"/>
              <a:gd name="T19" fmla="*/ 1579 h 3473"/>
              <a:gd name="T20" fmla="*/ 2088 w 2295"/>
              <a:gd name="T21" fmla="*/ 1533 h 3473"/>
              <a:gd name="T22" fmla="*/ 2244 w 2295"/>
              <a:gd name="T23" fmla="*/ 1610 h 3473"/>
              <a:gd name="T24" fmla="*/ 2295 w 2295"/>
              <a:gd name="T25" fmla="*/ 2506 h 3473"/>
              <a:gd name="T26" fmla="*/ 2268 w 2295"/>
              <a:gd name="T27" fmla="*/ 2787 h 3473"/>
              <a:gd name="T28" fmla="*/ 2206 w 2295"/>
              <a:gd name="T29" fmla="*/ 2988 h 3473"/>
              <a:gd name="T30" fmla="*/ 2125 w 2295"/>
              <a:gd name="T31" fmla="*/ 3184 h 3473"/>
              <a:gd name="T32" fmla="*/ 2059 w 2295"/>
              <a:gd name="T33" fmla="*/ 3450 h 3473"/>
              <a:gd name="T34" fmla="*/ 2036 w 2295"/>
              <a:gd name="T35" fmla="*/ 3473 h 3473"/>
              <a:gd name="T36" fmla="*/ 573 w 2295"/>
              <a:gd name="T37" fmla="*/ 3371 h 3473"/>
              <a:gd name="T38" fmla="*/ 415 w 2295"/>
              <a:gd name="T39" fmla="*/ 2925 h 3473"/>
              <a:gd name="T40" fmla="*/ 143 w 2295"/>
              <a:gd name="T41" fmla="*/ 2400 h 3473"/>
              <a:gd name="T42" fmla="*/ 26 w 2295"/>
              <a:gd name="T43" fmla="*/ 2191 h 3473"/>
              <a:gd name="T44" fmla="*/ 5 w 2295"/>
              <a:gd name="T45" fmla="*/ 1968 h 3473"/>
              <a:gd name="T46" fmla="*/ 94 w 2295"/>
              <a:gd name="T47" fmla="*/ 1786 h 3473"/>
              <a:gd name="T48" fmla="*/ 247 w 2295"/>
              <a:gd name="T49" fmla="*/ 1707 h 3473"/>
              <a:gd name="T50" fmla="*/ 314 w 2295"/>
              <a:gd name="T51" fmla="*/ 1733 h 3473"/>
              <a:gd name="T52" fmla="*/ 251 w 2295"/>
              <a:gd name="T53" fmla="*/ 1764 h 3473"/>
              <a:gd name="T54" fmla="*/ 134 w 2295"/>
              <a:gd name="T55" fmla="*/ 1822 h 3473"/>
              <a:gd name="T56" fmla="*/ 66 w 2295"/>
              <a:gd name="T57" fmla="*/ 1951 h 3473"/>
              <a:gd name="T58" fmla="*/ 76 w 2295"/>
              <a:gd name="T59" fmla="*/ 2164 h 3473"/>
              <a:gd name="T60" fmla="*/ 191 w 2295"/>
              <a:gd name="T61" fmla="*/ 2370 h 3473"/>
              <a:gd name="T62" fmla="*/ 459 w 2295"/>
              <a:gd name="T63" fmla="*/ 2891 h 3473"/>
              <a:gd name="T64" fmla="*/ 620 w 2295"/>
              <a:gd name="T65" fmla="*/ 3335 h 3473"/>
              <a:gd name="T66" fmla="*/ 2050 w 2295"/>
              <a:gd name="T67" fmla="*/ 3228 h 3473"/>
              <a:gd name="T68" fmla="*/ 2139 w 2295"/>
              <a:gd name="T69" fmla="*/ 2996 h 3473"/>
              <a:gd name="T70" fmla="*/ 2202 w 2295"/>
              <a:gd name="T71" fmla="*/ 2809 h 3473"/>
              <a:gd name="T72" fmla="*/ 2235 w 2295"/>
              <a:gd name="T73" fmla="*/ 2562 h 3473"/>
              <a:gd name="T74" fmla="*/ 2209 w 2295"/>
              <a:gd name="T75" fmla="*/ 1653 h 3473"/>
              <a:gd name="T76" fmla="*/ 2088 w 2295"/>
              <a:gd name="T77" fmla="*/ 1586 h 3473"/>
              <a:gd name="T78" fmla="*/ 1967 w 2295"/>
              <a:gd name="T79" fmla="*/ 1653 h 3473"/>
              <a:gd name="T80" fmla="*/ 1934 w 2295"/>
              <a:gd name="T81" fmla="*/ 1755 h 3473"/>
              <a:gd name="T82" fmla="*/ 1884 w 2295"/>
              <a:gd name="T83" fmla="*/ 1746 h 3473"/>
              <a:gd name="T84" fmla="*/ 1853 w 2295"/>
              <a:gd name="T85" fmla="*/ 1453 h 3473"/>
              <a:gd name="T86" fmla="*/ 1712 w 2295"/>
              <a:gd name="T87" fmla="*/ 1354 h 3473"/>
              <a:gd name="T88" fmla="*/ 1544 w 2295"/>
              <a:gd name="T89" fmla="*/ 1399 h 3473"/>
              <a:gd name="T90" fmla="*/ 1469 w 2295"/>
              <a:gd name="T91" fmla="*/ 1557 h 3473"/>
              <a:gd name="T92" fmla="*/ 1428 w 2295"/>
              <a:gd name="T93" fmla="*/ 1584 h 3473"/>
              <a:gd name="T94" fmla="*/ 1407 w 2295"/>
              <a:gd name="T95" fmla="*/ 1402 h 3473"/>
              <a:gd name="T96" fmla="*/ 1308 w 2295"/>
              <a:gd name="T97" fmla="*/ 1261 h 3473"/>
              <a:gd name="T98" fmla="*/ 1133 w 2295"/>
              <a:gd name="T99" fmla="*/ 1245 h 3473"/>
              <a:gd name="T100" fmla="*/ 1011 w 2295"/>
              <a:gd name="T101" fmla="*/ 1367 h 3473"/>
              <a:gd name="T102" fmla="*/ 980 w 2295"/>
              <a:gd name="T103" fmla="*/ 1466 h 3473"/>
              <a:gd name="T104" fmla="*/ 939 w 2295"/>
              <a:gd name="T105" fmla="*/ 1444 h 3473"/>
              <a:gd name="T106" fmla="*/ 775 w 2295"/>
              <a:gd name="T107" fmla="*/ 120 h 3473"/>
              <a:gd name="T108" fmla="*/ 650 w 2295"/>
              <a:gd name="T109" fmla="*/ 59 h 3473"/>
              <a:gd name="T110" fmla="*/ 519 w 2295"/>
              <a:gd name="T111" fmla="*/ 115 h 3473"/>
              <a:gd name="T112" fmla="*/ 468 w 2295"/>
              <a:gd name="T113" fmla="*/ 265 h 3473"/>
              <a:gd name="T114" fmla="*/ 497 w 2295"/>
              <a:gd name="T115" fmla="*/ 1946 h 3473"/>
              <a:gd name="T116" fmla="*/ 409 w 2295"/>
              <a:gd name="T117" fmla="*/ 265 h 3473"/>
              <a:gd name="T118" fmla="*/ 464 w 2295"/>
              <a:gd name="T119" fmla="*/ 89 h 3473"/>
              <a:gd name="T120" fmla="*/ 613 w 2295"/>
              <a:gd name="T121" fmla="*/ 2 h 3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5" h="3473">
                <a:moveTo>
                  <a:pt x="650" y="0"/>
                </a:moveTo>
                <a:lnTo>
                  <a:pt x="685" y="2"/>
                </a:lnTo>
                <a:lnTo>
                  <a:pt x="716" y="9"/>
                </a:lnTo>
                <a:lnTo>
                  <a:pt x="746" y="20"/>
                </a:lnTo>
                <a:lnTo>
                  <a:pt x="772" y="36"/>
                </a:lnTo>
                <a:lnTo>
                  <a:pt x="796" y="56"/>
                </a:lnTo>
                <a:lnTo>
                  <a:pt x="817" y="80"/>
                </a:lnTo>
                <a:lnTo>
                  <a:pt x="836" y="109"/>
                </a:lnTo>
                <a:lnTo>
                  <a:pt x="851" y="140"/>
                </a:lnTo>
                <a:lnTo>
                  <a:pt x="864" y="176"/>
                </a:lnTo>
                <a:lnTo>
                  <a:pt x="873" y="216"/>
                </a:lnTo>
                <a:lnTo>
                  <a:pt x="880" y="259"/>
                </a:lnTo>
                <a:lnTo>
                  <a:pt x="986" y="1297"/>
                </a:lnTo>
                <a:lnTo>
                  <a:pt x="1008" y="1268"/>
                </a:lnTo>
                <a:lnTo>
                  <a:pt x="1034" y="1243"/>
                </a:lnTo>
                <a:lnTo>
                  <a:pt x="1064" y="1221"/>
                </a:lnTo>
                <a:lnTo>
                  <a:pt x="1096" y="1203"/>
                </a:lnTo>
                <a:lnTo>
                  <a:pt x="1130" y="1190"/>
                </a:lnTo>
                <a:lnTo>
                  <a:pt x="1167" y="1182"/>
                </a:lnTo>
                <a:lnTo>
                  <a:pt x="1204" y="1179"/>
                </a:lnTo>
                <a:lnTo>
                  <a:pt x="1243" y="1182"/>
                </a:lnTo>
                <a:lnTo>
                  <a:pt x="1280" y="1190"/>
                </a:lnTo>
                <a:lnTo>
                  <a:pt x="1314" y="1203"/>
                </a:lnTo>
                <a:lnTo>
                  <a:pt x="1347" y="1221"/>
                </a:lnTo>
                <a:lnTo>
                  <a:pt x="1376" y="1242"/>
                </a:lnTo>
                <a:lnTo>
                  <a:pt x="1402" y="1268"/>
                </a:lnTo>
                <a:lnTo>
                  <a:pt x="1424" y="1298"/>
                </a:lnTo>
                <a:lnTo>
                  <a:pt x="1443" y="1331"/>
                </a:lnTo>
                <a:lnTo>
                  <a:pt x="1455" y="1365"/>
                </a:lnTo>
                <a:lnTo>
                  <a:pt x="1464" y="1403"/>
                </a:lnTo>
                <a:lnTo>
                  <a:pt x="1486" y="1377"/>
                </a:lnTo>
                <a:lnTo>
                  <a:pt x="1511" y="1354"/>
                </a:lnTo>
                <a:lnTo>
                  <a:pt x="1539" y="1334"/>
                </a:lnTo>
                <a:lnTo>
                  <a:pt x="1570" y="1318"/>
                </a:lnTo>
                <a:lnTo>
                  <a:pt x="1603" y="1306"/>
                </a:lnTo>
                <a:lnTo>
                  <a:pt x="1639" y="1300"/>
                </a:lnTo>
                <a:lnTo>
                  <a:pt x="1676" y="1297"/>
                </a:lnTo>
                <a:lnTo>
                  <a:pt x="1716" y="1300"/>
                </a:lnTo>
                <a:lnTo>
                  <a:pt x="1752" y="1308"/>
                </a:lnTo>
                <a:lnTo>
                  <a:pt x="1788" y="1321"/>
                </a:lnTo>
                <a:lnTo>
                  <a:pt x="1821" y="1340"/>
                </a:lnTo>
                <a:lnTo>
                  <a:pt x="1850" y="1362"/>
                </a:lnTo>
                <a:lnTo>
                  <a:pt x="1877" y="1387"/>
                </a:lnTo>
                <a:lnTo>
                  <a:pt x="1899" y="1418"/>
                </a:lnTo>
                <a:lnTo>
                  <a:pt x="1917" y="1451"/>
                </a:lnTo>
                <a:lnTo>
                  <a:pt x="1930" y="1485"/>
                </a:lnTo>
                <a:lnTo>
                  <a:pt x="1939" y="1523"/>
                </a:lnTo>
                <a:lnTo>
                  <a:pt x="1941" y="1562"/>
                </a:lnTo>
                <a:lnTo>
                  <a:pt x="1941" y="1598"/>
                </a:lnTo>
                <a:lnTo>
                  <a:pt x="1960" y="1579"/>
                </a:lnTo>
                <a:lnTo>
                  <a:pt x="1982" y="1562"/>
                </a:lnTo>
                <a:lnTo>
                  <a:pt x="2006" y="1550"/>
                </a:lnTo>
                <a:lnTo>
                  <a:pt x="2033" y="1540"/>
                </a:lnTo>
                <a:lnTo>
                  <a:pt x="2060" y="1535"/>
                </a:lnTo>
                <a:lnTo>
                  <a:pt x="2088" y="1533"/>
                </a:lnTo>
                <a:lnTo>
                  <a:pt x="2123" y="1537"/>
                </a:lnTo>
                <a:lnTo>
                  <a:pt x="2158" y="1546"/>
                </a:lnTo>
                <a:lnTo>
                  <a:pt x="2189" y="1563"/>
                </a:lnTo>
                <a:lnTo>
                  <a:pt x="2218" y="1584"/>
                </a:lnTo>
                <a:lnTo>
                  <a:pt x="2244" y="1610"/>
                </a:lnTo>
                <a:lnTo>
                  <a:pt x="2265" y="1638"/>
                </a:lnTo>
                <a:lnTo>
                  <a:pt x="2281" y="1671"/>
                </a:lnTo>
                <a:lnTo>
                  <a:pt x="2292" y="1704"/>
                </a:lnTo>
                <a:lnTo>
                  <a:pt x="2295" y="1739"/>
                </a:lnTo>
                <a:lnTo>
                  <a:pt x="2295" y="2506"/>
                </a:lnTo>
                <a:lnTo>
                  <a:pt x="2294" y="2571"/>
                </a:lnTo>
                <a:lnTo>
                  <a:pt x="2291" y="2631"/>
                </a:lnTo>
                <a:lnTo>
                  <a:pt x="2285" y="2687"/>
                </a:lnTo>
                <a:lnTo>
                  <a:pt x="2278" y="2739"/>
                </a:lnTo>
                <a:lnTo>
                  <a:pt x="2268" y="2787"/>
                </a:lnTo>
                <a:lnTo>
                  <a:pt x="2258" y="2832"/>
                </a:lnTo>
                <a:lnTo>
                  <a:pt x="2246" y="2874"/>
                </a:lnTo>
                <a:lnTo>
                  <a:pt x="2234" y="2914"/>
                </a:lnTo>
                <a:lnTo>
                  <a:pt x="2220" y="2952"/>
                </a:lnTo>
                <a:lnTo>
                  <a:pt x="2206" y="2988"/>
                </a:lnTo>
                <a:lnTo>
                  <a:pt x="2192" y="3024"/>
                </a:lnTo>
                <a:lnTo>
                  <a:pt x="2177" y="3060"/>
                </a:lnTo>
                <a:lnTo>
                  <a:pt x="2159" y="3100"/>
                </a:lnTo>
                <a:lnTo>
                  <a:pt x="2142" y="3142"/>
                </a:lnTo>
                <a:lnTo>
                  <a:pt x="2125" y="3184"/>
                </a:lnTo>
                <a:lnTo>
                  <a:pt x="2109" y="3231"/>
                </a:lnTo>
                <a:lnTo>
                  <a:pt x="2095" y="3279"/>
                </a:lnTo>
                <a:lnTo>
                  <a:pt x="2081" y="3332"/>
                </a:lnTo>
                <a:lnTo>
                  <a:pt x="2069" y="3388"/>
                </a:lnTo>
                <a:lnTo>
                  <a:pt x="2059" y="3450"/>
                </a:lnTo>
                <a:lnTo>
                  <a:pt x="2060" y="3456"/>
                </a:lnTo>
                <a:lnTo>
                  <a:pt x="2057" y="3462"/>
                </a:lnTo>
                <a:lnTo>
                  <a:pt x="2050" y="3468"/>
                </a:lnTo>
                <a:lnTo>
                  <a:pt x="2043" y="3472"/>
                </a:lnTo>
                <a:lnTo>
                  <a:pt x="2036" y="3473"/>
                </a:lnTo>
                <a:lnTo>
                  <a:pt x="620" y="3473"/>
                </a:lnTo>
                <a:lnTo>
                  <a:pt x="609" y="3470"/>
                </a:lnTo>
                <a:lnTo>
                  <a:pt x="598" y="3460"/>
                </a:lnTo>
                <a:lnTo>
                  <a:pt x="591" y="3450"/>
                </a:lnTo>
                <a:lnTo>
                  <a:pt x="573" y="3371"/>
                </a:lnTo>
                <a:lnTo>
                  <a:pt x="550" y="3288"/>
                </a:lnTo>
                <a:lnTo>
                  <a:pt x="523" y="3202"/>
                </a:lnTo>
                <a:lnTo>
                  <a:pt x="492" y="3113"/>
                </a:lnTo>
                <a:lnTo>
                  <a:pt x="455" y="3021"/>
                </a:lnTo>
                <a:lnTo>
                  <a:pt x="415" y="2925"/>
                </a:lnTo>
                <a:lnTo>
                  <a:pt x="370" y="2826"/>
                </a:lnTo>
                <a:lnTo>
                  <a:pt x="320" y="2724"/>
                </a:lnTo>
                <a:lnTo>
                  <a:pt x="265" y="2619"/>
                </a:lnTo>
                <a:lnTo>
                  <a:pt x="206" y="2511"/>
                </a:lnTo>
                <a:lnTo>
                  <a:pt x="143" y="2400"/>
                </a:lnTo>
                <a:lnTo>
                  <a:pt x="119" y="2359"/>
                </a:lnTo>
                <a:lnTo>
                  <a:pt x="94" y="2317"/>
                </a:lnTo>
                <a:lnTo>
                  <a:pt x="66" y="2276"/>
                </a:lnTo>
                <a:lnTo>
                  <a:pt x="44" y="2234"/>
                </a:lnTo>
                <a:lnTo>
                  <a:pt x="26" y="2191"/>
                </a:lnTo>
                <a:lnTo>
                  <a:pt x="13" y="2147"/>
                </a:lnTo>
                <a:lnTo>
                  <a:pt x="4" y="2102"/>
                </a:lnTo>
                <a:lnTo>
                  <a:pt x="0" y="2056"/>
                </a:lnTo>
                <a:lnTo>
                  <a:pt x="0" y="2011"/>
                </a:lnTo>
                <a:lnTo>
                  <a:pt x="5" y="1968"/>
                </a:lnTo>
                <a:lnTo>
                  <a:pt x="16" y="1925"/>
                </a:lnTo>
                <a:lnTo>
                  <a:pt x="29" y="1884"/>
                </a:lnTo>
                <a:lnTo>
                  <a:pt x="48" y="1846"/>
                </a:lnTo>
                <a:lnTo>
                  <a:pt x="70" y="1814"/>
                </a:lnTo>
                <a:lnTo>
                  <a:pt x="94" y="1786"/>
                </a:lnTo>
                <a:lnTo>
                  <a:pt x="120" y="1761"/>
                </a:lnTo>
                <a:lnTo>
                  <a:pt x="148" y="1741"/>
                </a:lnTo>
                <a:lnTo>
                  <a:pt x="180" y="1726"/>
                </a:lnTo>
                <a:lnTo>
                  <a:pt x="213" y="1714"/>
                </a:lnTo>
                <a:lnTo>
                  <a:pt x="247" y="1707"/>
                </a:lnTo>
                <a:lnTo>
                  <a:pt x="284" y="1703"/>
                </a:lnTo>
                <a:lnTo>
                  <a:pt x="297" y="1706"/>
                </a:lnTo>
                <a:lnTo>
                  <a:pt x="305" y="1712"/>
                </a:lnTo>
                <a:lnTo>
                  <a:pt x="312" y="1721"/>
                </a:lnTo>
                <a:lnTo>
                  <a:pt x="314" y="1733"/>
                </a:lnTo>
                <a:lnTo>
                  <a:pt x="312" y="1746"/>
                </a:lnTo>
                <a:lnTo>
                  <a:pt x="305" y="1755"/>
                </a:lnTo>
                <a:lnTo>
                  <a:pt x="297" y="1760"/>
                </a:lnTo>
                <a:lnTo>
                  <a:pt x="284" y="1762"/>
                </a:lnTo>
                <a:lnTo>
                  <a:pt x="251" y="1764"/>
                </a:lnTo>
                <a:lnTo>
                  <a:pt x="221" y="1771"/>
                </a:lnTo>
                <a:lnTo>
                  <a:pt x="195" y="1780"/>
                </a:lnTo>
                <a:lnTo>
                  <a:pt x="172" y="1792"/>
                </a:lnTo>
                <a:lnTo>
                  <a:pt x="152" y="1807"/>
                </a:lnTo>
                <a:lnTo>
                  <a:pt x="134" y="1822"/>
                </a:lnTo>
                <a:lnTo>
                  <a:pt x="119" y="1839"/>
                </a:lnTo>
                <a:lnTo>
                  <a:pt x="106" y="1857"/>
                </a:lnTo>
                <a:lnTo>
                  <a:pt x="96" y="1875"/>
                </a:lnTo>
                <a:lnTo>
                  <a:pt x="79" y="1912"/>
                </a:lnTo>
                <a:lnTo>
                  <a:pt x="66" y="1951"/>
                </a:lnTo>
                <a:lnTo>
                  <a:pt x="58" y="1992"/>
                </a:lnTo>
                <a:lnTo>
                  <a:pt x="56" y="2035"/>
                </a:lnTo>
                <a:lnTo>
                  <a:pt x="58" y="2078"/>
                </a:lnTo>
                <a:lnTo>
                  <a:pt x="64" y="2122"/>
                </a:lnTo>
                <a:lnTo>
                  <a:pt x="76" y="2164"/>
                </a:lnTo>
                <a:lnTo>
                  <a:pt x="93" y="2206"/>
                </a:lnTo>
                <a:lnTo>
                  <a:pt x="114" y="2247"/>
                </a:lnTo>
                <a:lnTo>
                  <a:pt x="139" y="2288"/>
                </a:lnTo>
                <a:lnTo>
                  <a:pt x="165" y="2329"/>
                </a:lnTo>
                <a:lnTo>
                  <a:pt x="191" y="2370"/>
                </a:lnTo>
                <a:lnTo>
                  <a:pt x="253" y="2480"/>
                </a:lnTo>
                <a:lnTo>
                  <a:pt x="311" y="2587"/>
                </a:lnTo>
                <a:lnTo>
                  <a:pt x="364" y="2691"/>
                </a:lnTo>
                <a:lnTo>
                  <a:pt x="414" y="2793"/>
                </a:lnTo>
                <a:lnTo>
                  <a:pt x="459" y="2891"/>
                </a:lnTo>
                <a:lnTo>
                  <a:pt x="500" y="2986"/>
                </a:lnTo>
                <a:lnTo>
                  <a:pt x="537" y="3078"/>
                </a:lnTo>
                <a:lnTo>
                  <a:pt x="569" y="3168"/>
                </a:lnTo>
                <a:lnTo>
                  <a:pt x="597" y="3253"/>
                </a:lnTo>
                <a:lnTo>
                  <a:pt x="620" y="3335"/>
                </a:lnTo>
                <a:lnTo>
                  <a:pt x="638" y="3414"/>
                </a:lnTo>
                <a:lnTo>
                  <a:pt x="2006" y="3414"/>
                </a:lnTo>
                <a:lnTo>
                  <a:pt x="2020" y="3347"/>
                </a:lnTo>
                <a:lnTo>
                  <a:pt x="2034" y="3284"/>
                </a:lnTo>
                <a:lnTo>
                  <a:pt x="2050" y="3228"/>
                </a:lnTo>
                <a:lnTo>
                  <a:pt x="2067" y="3174"/>
                </a:lnTo>
                <a:lnTo>
                  <a:pt x="2085" y="3124"/>
                </a:lnTo>
                <a:lnTo>
                  <a:pt x="2104" y="3077"/>
                </a:lnTo>
                <a:lnTo>
                  <a:pt x="2124" y="3031"/>
                </a:lnTo>
                <a:lnTo>
                  <a:pt x="2139" y="2996"/>
                </a:lnTo>
                <a:lnTo>
                  <a:pt x="2153" y="2960"/>
                </a:lnTo>
                <a:lnTo>
                  <a:pt x="2166" y="2924"/>
                </a:lnTo>
                <a:lnTo>
                  <a:pt x="2179" y="2888"/>
                </a:lnTo>
                <a:lnTo>
                  <a:pt x="2192" y="2849"/>
                </a:lnTo>
                <a:lnTo>
                  <a:pt x="2202" y="2809"/>
                </a:lnTo>
                <a:lnTo>
                  <a:pt x="2212" y="2767"/>
                </a:lnTo>
                <a:lnTo>
                  <a:pt x="2220" y="2722"/>
                </a:lnTo>
                <a:lnTo>
                  <a:pt x="2226" y="2672"/>
                </a:lnTo>
                <a:lnTo>
                  <a:pt x="2232" y="2620"/>
                </a:lnTo>
                <a:lnTo>
                  <a:pt x="2235" y="2562"/>
                </a:lnTo>
                <a:lnTo>
                  <a:pt x="2236" y="2500"/>
                </a:lnTo>
                <a:lnTo>
                  <a:pt x="2236" y="1733"/>
                </a:lnTo>
                <a:lnTo>
                  <a:pt x="2233" y="1706"/>
                </a:lnTo>
                <a:lnTo>
                  <a:pt x="2224" y="1678"/>
                </a:lnTo>
                <a:lnTo>
                  <a:pt x="2209" y="1653"/>
                </a:lnTo>
                <a:lnTo>
                  <a:pt x="2190" y="1631"/>
                </a:lnTo>
                <a:lnTo>
                  <a:pt x="2168" y="1613"/>
                </a:lnTo>
                <a:lnTo>
                  <a:pt x="2144" y="1598"/>
                </a:lnTo>
                <a:lnTo>
                  <a:pt x="2117" y="1590"/>
                </a:lnTo>
                <a:lnTo>
                  <a:pt x="2088" y="1586"/>
                </a:lnTo>
                <a:lnTo>
                  <a:pt x="2060" y="1590"/>
                </a:lnTo>
                <a:lnTo>
                  <a:pt x="2034" y="1598"/>
                </a:lnTo>
                <a:lnTo>
                  <a:pt x="2008" y="1613"/>
                </a:lnTo>
                <a:lnTo>
                  <a:pt x="1986" y="1631"/>
                </a:lnTo>
                <a:lnTo>
                  <a:pt x="1967" y="1653"/>
                </a:lnTo>
                <a:lnTo>
                  <a:pt x="1954" y="1678"/>
                </a:lnTo>
                <a:lnTo>
                  <a:pt x="1944" y="1706"/>
                </a:lnTo>
                <a:lnTo>
                  <a:pt x="1941" y="1733"/>
                </a:lnTo>
                <a:lnTo>
                  <a:pt x="1939" y="1746"/>
                </a:lnTo>
                <a:lnTo>
                  <a:pt x="1934" y="1755"/>
                </a:lnTo>
                <a:lnTo>
                  <a:pt x="1924" y="1760"/>
                </a:lnTo>
                <a:lnTo>
                  <a:pt x="1911" y="1762"/>
                </a:lnTo>
                <a:lnTo>
                  <a:pt x="1900" y="1760"/>
                </a:lnTo>
                <a:lnTo>
                  <a:pt x="1890" y="1755"/>
                </a:lnTo>
                <a:lnTo>
                  <a:pt x="1884" y="1746"/>
                </a:lnTo>
                <a:lnTo>
                  <a:pt x="1882" y="1733"/>
                </a:lnTo>
                <a:lnTo>
                  <a:pt x="1882" y="1557"/>
                </a:lnTo>
                <a:lnTo>
                  <a:pt x="1879" y="1520"/>
                </a:lnTo>
                <a:lnTo>
                  <a:pt x="1869" y="1485"/>
                </a:lnTo>
                <a:lnTo>
                  <a:pt x="1853" y="1453"/>
                </a:lnTo>
                <a:lnTo>
                  <a:pt x="1833" y="1424"/>
                </a:lnTo>
                <a:lnTo>
                  <a:pt x="1808" y="1399"/>
                </a:lnTo>
                <a:lnTo>
                  <a:pt x="1779" y="1379"/>
                </a:lnTo>
                <a:lnTo>
                  <a:pt x="1747" y="1363"/>
                </a:lnTo>
                <a:lnTo>
                  <a:pt x="1712" y="1354"/>
                </a:lnTo>
                <a:lnTo>
                  <a:pt x="1676" y="1351"/>
                </a:lnTo>
                <a:lnTo>
                  <a:pt x="1640" y="1354"/>
                </a:lnTo>
                <a:lnTo>
                  <a:pt x="1605" y="1363"/>
                </a:lnTo>
                <a:lnTo>
                  <a:pt x="1572" y="1379"/>
                </a:lnTo>
                <a:lnTo>
                  <a:pt x="1544" y="1399"/>
                </a:lnTo>
                <a:lnTo>
                  <a:pt x="1519" y="1424"/>
                </a:lnTo>
                <a:lnTo>
                  <a:pt x="1499" y="1453"/>
                </a:lnTo>
                <a:lnTo>
                  <a:pt x="1483" y="1485"/>
                </a:lnTo>
                <a:lnTo>
                  <a:pt x="1473" y="1520"/>
                </a:lnTo>
                <a:lnTo>
                  <a:pt x="1469" y="1557"/>
                </a:lnTo>
                <a:lnTo>
                  <a:pt x="1467" y="1569"/>
                </a:lnTo>
                <a:lnTo>
                  <a:pt x="1462" y="1578"/>
                </a:lnTo>
                <a:lnTo>
                  <a:pt x="1452" y="1584"/>
                </a:lnTo>
                <a:lnTo>
                  <a:pt x="1440" y="1586"/>
                </a:lnTo>
                <a:lnTo>
                  <a:pt x="1428" y="1584"/>
                </a:lnTo>
                <a:lnTo>
                  <a:pt x="1419" y="1578"/>
                </a:lnTo>
                <a:lnTo>
                  <a:pt x="1412" y="1569"/>
                </a:lnTo>
                <a:lnTo>
                  <a:pt x="1410" y="1557"/>
                </a:lnTo>
                <a:lnTo>
                  <a:pt x="1410" y="1439"/>
                </a:lnTo>
                <a:lnTo>
                  <a:pt x="1407" y="1402"/>
                </a:lnTo>
                <a:lnTo>
                  <a:pt x="1397" y="1367"/>
                </a:lnTo>
                <a:lnTo>
                  <a:pt x="1382" y="1335"/>
                </a:lnTo>
                <a:lnTo>
                  <a:pt x="1362" y="1306"/>
                </a:lnTo>
                <a:lnTo>
                  <a:pt x="1336" y="1281"/>
                </a:lnTo>
                <a:lnTo>
                  <a:pt x="1308" y="1261"/>
                </a:lnTo>
                <a:lnTo>
                  <a:pt x="1275" y="1245"/>
                </a:lnTo>
                <a:lnTo>
                  <a:pt x="1241" y="1236"/>
                </a:lnTo>
                <a:lnTo>
                  <a:pt x="1204" y="1233"/>
                </a:lnTo>
                <a:lnTo>
                  <a:pt x="1168" y="1236"/>
                </a:lnTo>
                <a:lnTo>
                  <a:pt x="1133" y="1245"/>
                </a:lnTo>
                <a:lnTo>
                  <a:pt x="1101" y="1261"/>
                </a:lnTo>
                <a:lnTo>
                  <a:pt x="1072" y="1281"/>
                </a:lnTo>
                <a:lnTo>
                  <a:pt x="1047" y="1306"/>
                </a:lnTo>
                <a:lnTo>
                  <a:pt x="1027" y="1335"/>
                </a:lnTo>
                <a:lnTo>
                  <a:pt x="1011" y="1367"/>
                </a:lnTo>
                <a:lnTo>
                  <a:pt x="1002" y="1402"/>
                </a:lnTo>
                <a:lnTo>
                  <a:pt x="998" y="1439"/>
                </a:lnTo>
                <a:lnTo>
                  <a:pt x="995" y="1451"/>
                </a:lnTo>
                <a:lnTo>
                  <a:pt x="990" y="1460"/>
                </a:lnTo>
                <a:lnTo>
                  <a:pt x="980" y="1466"/>
                </a:lnTo>
                <a:lnTo>
                  <a:pt x="969" y="1469"/>
                </a:lnTo>
                <a:lnTo>
                  <a:pt x="956" y="1466"/>
                </a:lnTo>
                <a:lnTo>
                  <a:pt x="947" y="1461"/>
                </a:lnTo>
                <a:lnTo>
                  <a:pt x="941" y="1453"/>
                </a:lnTo>
                <a:lnTo>
                  <a:pt x="939" y="1444"/>
                </a:lnTo>
                <a:lnTo>
                  <a:pt x="821" y="265"/>
                </a:lnTo>
                <a:lnTo>
                  <a:pt x="814" y="220"/>
                </a:lnTo>
                <a:lnTo>
                  <a:pt x="804" y="182"/>
                </a:lnTo>
                <a:lnTo>
                  <a:pt x="791" y="149"/>
                </a:lnTo>
                <a:lnTo>
                  <a:pt x="775" y="120"/>
                </a:lnTo>
                <a:lnTo>
                  <a:pt x="757" y="98"/>
                </a:lnTo>
                <a:lnTo>
                  <a:pt x="735" y="80"/>
                </a:lnTo>
                <a:lnTo>
                  <a:pt x="710" y="69"/>
                </a:lnTo>
                <a:lnTo>
                  <a:pt x="681" y="61"/>
                </a:lnTo>
                <a:lnTo>
                  <a:pt x="650" y="59"/>
                </a:lnTo>
                <a:lnTo>
                  <a:pt x="619" y="61"/>
                </a:lnTo>
                <a:lnTo>
                  <a:pt x="590" y="69"/>
                </a:lnTo>
                <a:lnTo>
                  <a:pt x="563" y="80"/>
                </a:lnTo>
                <a:lnTo>
                  <a:pt x="540" y="96"/>
                </a:lnTo>
                <a:lnTo>
                  <a:pt x="519" y="115"/>
                </a:lnTo>
                <a:lnTo>
                  <a:pt x="501" y="139"/>
                </a:lnTo>
                <a:lnTo>
                  <a:pt x="487" y="166"/>
                </a:lnTo>
                <a:lnTo>
                  <a:pt x="476" y="196"/>
                </a:lnTo>
                <a:lnTo>
                  <a:pt x="470" y="229"/>
                </a:lnTo>
                <a:lnTo>
                  <a:pt x="468" y="265"/>
                </a:lnTo>
                <a:lnTo>
                  <a:pt x="527" y="1916"/>
                </a:lnTo>
                <a:lnTo>
                  <a:pt x="524" y="1928"/>
                </a:lnTo>
                <a:lnTo>
                  <a:pt x="518" y="1937"/>
                </a:lnTo>
                <a:lnTo>
                  <a:pt x="509" y="1944"/>
                </a:lnTo>
                <a:lnTo>
                  <a:pt x="497" y="1946"/>
                </a:lnTo>
                <a:lnTo>
                  <a:pt x="484" y="1944"/>
                </a:lnTo>
                <a:lnTo>
                  <a:pt x="475" y="1937"/>
                </a:lnTo>
                <a:lnTo>
                  <a:pt x="470" y="1928"/>
                </a:lnTo>
                <a:lnTo>
                  <a:pt x="468" y="1916"/>
                </a:lnTo>
                <a:lnTo>
                  <a:pt x="409" y="265"/>
                </a:lnTo>
                <a:lnTo>
                  <a:pt x="411" y="225"/>
                </a:lnTo>
                <a:lnTo>
                  <a:pt x="418" y="186"/>
                </a:lnTo>
                <a:lnTo>
                  <a:pt x="430" y="150"/>
                </a:lnTo>
                <a:lnTo>
                  <a:pt x="445" y="117"/>
                </a:lnTo>
                <a:lnTo>
                  <a:pt x="464" y="89"/>
                </a:lnTo>
                <a:lnTo>
                  <a:pt x="489" y="62"/>
                </a:lnTo>
                <a:lnTo>
                  <a:pt x="515" y="41"/>
                </a:lnTo>
                <a:lnTo>
                  <a:pt x="544" y="23"/>
                </a:lnTo>
                <a:lnTo>
                  <a:pt x="577" y="11"/>
                </a:lnTo>
                <a:lnTo>
                  <a:pt x="613" y="2"/>
                </a:lnTo>
                <a:lnTo>
                  <a:pt x="650" y="0"/>
                </a:lnTo>
                <a:close/>
              </a:path>
            </a:pathLst>
          </a:custGeom>
          <a:solidFill>
            <a:srgbClr val="0C2740"/>
          </a:solidFill>
          <a:ln w="0">
            <a:solidFill>
              <a:srgbClr val="0C27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9" name="Picture 4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55221" y="2059846"/>
            <a:ext cx="3552235" cy="3552235"/>
          </a:xfrm>
          <a:prstGeom prst="rect">
            <a:avLst/>
          </a:prstGeom>
        </p:spPr>
      </p:pic>
      <p:cxnSp>
        <p:nvCxnSpPr>
          <p:cNvPr id="53" name="Straight Arrow Connector 52"/>
          <p:cNvCxnSpPr/>
          <p:nvPr/>
        </p:nvCxnSpPr>
        <p:spPr>
          <a:xfrm flipV="1">
            <a:off x="8807457" y="4085423"/>
            <a:ext cx="1336647"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197507" y="4080267"/>
            <a:ext cx="1004243"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5196" y="4062982"/>
            <a:ext cx="660331" cy="660331"/>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6619" y="3263604"/>
            <a:ext cx="768423" cy="768423"/>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40311" y="4079399"/>
            <a:ext cx="695856" cy="695856"/>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44544" y="3405358"/>
            <a:ext cx="652717" cy="652717"/>
          </a:xfrm>
          <a:prstGeom prst="rect">
            <a:avLst/>
          </a:prstGeom>
        </p:spPr>
      </p:pic>
      <p:pic>
        <p:nvPicPr>
          <p:cNvPr id="1026" name="Picture 2" descr="https://www.logolynx.com/images/logolynx/4b/4bd732c296657c36557b069934e08b8b.jpe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90008" y="5705619"/>
            <a:ext cx="1891843" cy="378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35682" y="5232498"/>
            <a:ext cx="1158989" cy="317563"/>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1242" y="5061419"/>
            <a:ext cx="1429969" cy="644201"/>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45599" y="5705619"/>
            <a:ext cx="1169971" cy="381059"/>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34158" y="5204723"/>
            <a:ext cx="1781317" cy="394097"/>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08511" y="4063275"/>
            <a:ext cx="660039" cy="660039"/>
          </a:xfrm>
          <a:prstGeom prst="rect">
            <a:avLst/>
          </a:prstGeom>
        </p:spPr>
      </p:pic>
      <p:sp>
        <p:nvSpPr>
          <p:cNvPr id="3" name="Rectangle 2"/>
          <p:cNvSpPr/>
          <p:nvPr/>
        </p:nvSpPr>
        <p:spPr>
          <a:xfrm>
            <a:off x="930619" y="1351960"/>
            <a:ext cx="6096000" cy="707886"/>
          </a:xfrm>
          <a:prstGeom prst="rect">
            <a:avLst/>
          </a:prstGeom>
        </p:spPr>
        <p:txBody>
          <a:bodyPr>
            <a:spAutoFit/>
          </a:bodyPr>
          <a:lstStyle/>
          <a:p>
            <a:r>
              <a:rPr lang="en-US" altLang="zh-TW" sz="2000" dirty="0">
                <a:latin typeface="+mj-lt"/>
              </a:rPr>
              <a:t>Not just securing the device itself</a:t>
            </a:r>
          </a:p>
          <a:p>
            <a:r>
              <a:rPr lang="en-US" altLang="zh-TW" sz="2000" dirty="0">
                <a:latin typeface="+mj-lt"/>
              </a:rPr>
              <a:t>Need to secure network + cloud + mobile + web </a:t>
            </a:r>
            <a:r>
              <a:rPr lang="is-IS" altLang="zh-TW" sz="2000" dirty="0">
                <a:latin typeface="+mj-lt"/>
              </a:rPr>
              <a:t>…</a:t>
            </a:r>
            <a:endParaRPr lang="en-US" altLang="zh-TW" sz="2000" dirty="0">
              <a:latin typeface="+mj-lt"/>
            </a:endParaRPr>
          </a:p>
        </p:txBody>
      </p:sp>
      <p:sp>
        <p:nvSpPr>
          <p:cNvPr id="54" name="TextBox 53"/>
          <p:cNvSpPr txBox="1"/>
          <p:nvPr/>
        </p:nvSpPr>
        <p:spPr>
          <a:xfrm>
            <a:off x="5527157" y="6050138"/>
            <a:ext cx="3080395" cy="338554"/>
          </a:xfrm>
          <a:prstGeom prst="rect">
            <a:avLst/>
          </a:prstGeom>
          <a:noFill/>
        </p:spPr>
        <p:txBody>
          <a:bodyPr wrap="none" rtlCol="0">
            <a:spAutoFit/>
          </a:bodyPr>
          <a:lstStyle/>
          <a:p>
            <a:r>
              <a:rPr lang="en-US" sz="1600" dirty="0"/>
              <a:t>Vendor backend, </a:t>
            </a:r>
            <a:r>
              <a:rPr lang="en-US" altLang="zh-TW" sz="1600" dirty="0"/>
              <a:t>3</a:t>
            </a:r>
            <a:r>
              <a:rPr lang="en-US" altLang="zh-TW" sz="1600" baseline="30000" dirty="0"/>
              <a:t>rd</a:t>
            </a:r>
            <a:r>
              <a:rPr lang="en-US" altLang="zh-TW" sz="1600" dirty="0"/>
              <a:t> party backend</a:t>
            </a:r>
          </a:p>
        </p:txBody>
      </p:sp>
      <p:sp>
        <p:nvSpPr>
          <p:cNvPr id="56" name="TextBox 55"/>
          <p:cNvSpPr txBox="1"/>
          <p:nvPr/>
        </p:nvSpPr>
        <p:spPr>
          <a:xfrm>
            <a:off x="10204508" y="5596602"/>
            <a:ext cx="1615186" cy="338554"/>
          </a:xfrm>
          <a:prstGeom prst="rect">
            <a:avLst/>
          </a:prstGeom>
          <a:noFill/>
        </p:spPr>
        <p:txBody>
          <a:bodyPr wrap="none" rtlCol="0">
            <a:spAutoFit/>
          </a:bodyPr>
          <a:lstStyle/>
          <a:p>
            <a:r>
              <a:rPr lang="en-US" altLang="zh-TW" sz="1600" dirty="0"/>
              <a:t>Web/</a:t>
            </a:r>
            <a:r>
              <a:rPr lang="en-US" sz="1600" dirty="0"/>
              <a:t>Mobile App</a:t>
            </a:r>
          </a:p>
        </p:txBody>
      </p:sp>
      <p:sp>
        <p:nvSpPr>
          <p:cNvPr id="57" name="TextBox 56"/>
          <p:cNvSpPr txBox="1"/>
          <p:nvPr/>
        </p:nvSpPr>
        <p:spPr>
          <a:xfrm>
            <a:off x="1767114" y="5915302"/>
            <a:ext cx="1047851" cy="338554"/>
          </a:xfrm>
          <a:prstGeom prst="rect">
            <a:avLst/>
          </a:prstGeom>
          <a:noFill/>
        </p:spPr>
        <p:txBody>
          <a:bodyPr wrap="none" rtlCol="0">
            <a:spAutoFit/>
          </a:bodyPr>
          <a:lstStyle/>
          <a:p>
            <a:r>
              <a:rPr lang="en-US" sz="1600" dirty="0" err="1"/>
              <a:t>IoT</a:t>
            </a:r>
            <a:r>
              <a:rPr lang="en-US" sz="1600" dirty="0"/>
              <a:t> Device</a:t>
            </a:r>
          </a:p>
        </p:txBody>
      </p:sp>
      <p:sp>
        <p:nvSpPr>
          <p:cNvPr id="58" name="TextBox 57"/>
          <p:cNvSpPr txBox="1"/>
          <p:nvPr/>
        </p:nvSpPr>
        <p:spPr>
          <a:xfrm>
            <a:off x="3768391" y="3160626"/>
            <a:ext cx="1798185" cy="830997"/>
          </a:xfrm>
          <a:prstGeom prst="rect">
            <a:avLst/>
          </a:prstGeom>
          <a:noFill/>
        </p:spPr>
        <p:txBody>
          <a:bodyPr wrap="none" rtlCol="0">
            <a:spAutoFit/>
          </a:bodyPr>
          <a:lstStyle/>
          <a:p>
            <a:r>
              <a:rPr lang="en-US" sz="1600" dirty="0">
                <a:solidFill>
                  <a:schemeClr val="tx1">
                    <a:lumMod val="50000"/>
                    <a:lumOff val="50000"/>
                  </a:schemeClr>
                </a:solidFill>
              </a:rPr>
              <a:t>Network traffic, </a:t>
            </a:r>
          </a:p>
          <a:p>
            <a:r>
              <a:rPr lang="en-US" sz="1600" dirty="0">
                <a:solidFill>
                  <a:schemeClr val="tx1">
                    <a:lumMod val="50000"/>
                    <a:lumOff val="50000"/>
                  </a:schemeClr>
                </a:solidFill>
              </a:rPr>
              <a:t>comm. Protocol,</a:t>
            </a:r>
          </a:p>
          <a:p>
            <a:r>
              <a:rPr lang="en-US" sz="1600" dirty="0">
                <a:solidFill>
                  <a:schemeClr val="tx1">
                    <a:lumMod val="50000"/>
                    <a:lumOff val="50000"/>
                  </a:schemeClr>
                </a:solidFill>
              </a:rPr>
              <a:t>Update mechanism</a:t>
            </a:r>
          </a:p>
        </p:txBody>
      </p:sp>
      <p:sp>
        <p:nvSpPr>
          <p:cNvPr id="59" name="TextBox 58"/>
          <p:cNvSpPr txBox="1"/>
          <p:nvPr/>
        </p:nvSpPr>
        <p:spPr>
          <a:xfrm>
            <a:off x="9297301" y="1530504"/>
            <a:ext cx="1693605" cy="1323439"/>
          </a:xfrm>
          <a:prstGeom prst="rect">
            <a:avLst/>
          </a:prstGeom>
          <a:noFill/>
        </p:spPr>
        <p:txBody>
          <a:bodyPr wrap="none" rtlCol="0">
            <a:spAutoFit/>
          </a:bodyPr>
          <a:lstStyle/>
          <a:p>
            <a:r>
              <a:rPr lang="en-US" sz="1600" dirty="0">
                <a:solidFill>
                  <a:schemeClr val="bg1">
                    <a:lumMod val="50000"/>
                  </a:schemeClr>
                </a:solidFill>
              </a:rPr>
              <a:t>Storage</a:t>
            </a:r>
          </a:p>
          <a:p>
            <a:r>
              <a:rPr lang="en-US" sz="1600" dirty="0">
                <a:solidFill>
                  <a:schemeClr val="bg1">
                    <a:lumMod val="50000"/>
                  </a:schemeClr>
                </a:solidFill>
              </a:rPr>
              <a:t>Physical interface</a:t>
            </a:r>
          </a:p>
          <a:p>
            <a:r>
              <a:rPr lang="en-US" sz="1600" dirty="0">
                <a:solidFill>
                  <a:schemeClr val="bg1">
                    <a:lumMod val="50000"/>
                  </a:schemeClr>
                </a:solidFill>
              </a:rPr>
              <a:t>Web interface</a:t>
            </a:r>
          </a:p>
          <a:p>
            <a:r>
              <a:rPr lang="en-US" sz="1600" dirty="0">
                <a:solidFill>
                  <a:schemeClr val="bg1">
                    <a:lumMod val="50000"/>
                  </a:schemeClr>
                </a:solidFill>
              </a:rPr>
              <a:t>Network interface</a:t>
            </a:r>
          </a:p>
          <a:p>
            <a:r>
              <a:rPr lang="en-US" sz="1600" dirty="0">
                <a:solidFill>
                  <a:schemeClr val="bg1">
                    <a:lumMod val="50000"/>
                  </a:schemeClr>
                </a:solidFill>
              </a:rPr>
              <a:t>Admin interface</a:t>
            </a:r>
          </a:p>
        </p:txBody>
      </p:sp>
      <p:sp>
        <p:nvSpPr>
          <p:cNvPr id="60" name="Freeform 59"/>
          <p:cNvSpPr/>
          <p:nvPr/>
        </p:nvSpPr>
        <p:spPr>
          <a:xfrm>
            <a:off x="4088948" y="2028420"/>
            <a:ext cx="5791652" cy="1236856"/>
          </a:xfrm>
          <a:custGeom>
            <a:avLst/>
            <a:gdLst>
              <a:gd name="connsiteX0" fmla="*/ 0 w 5372100"/>
              <a:gd name="connsiteY0" fmla="*/ 1106908 h 1106908"/>
              <a:gd name="connsiteX1" fmla="*/ 1752600 w 5372100"/>
              <a:gd name="connsiteY1" fmla="*/ 179808 h 1106908"/>
              <a:gd name="connsiteX2" fmla="*/ 3454400 w 5372100"/>
              <a:gd name="connsiteY2" fmla="*/ 78208 h 1106908"/>
              <a:gd name="connsiteX3" fmla="*/ 5372100 w 5372100"/>
              <a:gd name="connsiteY3" fmla="*/ 1068808 h 1106908"/>
            </a:gdLst>
            <a:ahLst/>
            <a:cxnLst>
              <a:cxn ang="0">
                <a:pos x="connsiteX0" y="connsiteY0"/>
              </a:cxn>
              <a:cxn ang="0">
                <a:pos x="connsiteX1" y="connsiteY1"/>
              </a:cxn>
              <a:cxn ang="0">
                <a:pos x="connsiteX2" y="connsiteY2"/>
              </a:cxn>
              <a:cxn ang="0">
                <a:pos x="connsiteX3" y="connsiteY3"/>
              </a:cxn>
            </a:cxnLst>
            <a:rect l="l" t="t" r="r" b="b"/>
            <a:pathLst>
              <a:path w="5372100" h="1106908">
                <a:moveTo>
                  <a:pt x="0" y="1106908"/>
                </a:moveTo>
                <a:cubicBezTo>
                  <a:pt x="588433" y="729083"/>
                  <a:pt x="1176867" y="351258"/>
                  <a:pt x="1752600" y="179808"/>
                </a:cubicBezTo>
                <a:cubicBezTo>
                  <a:pt x="2328333" y="8358"/>
                  <a:pt x="2851150" y="-69959"/>
                  <a:pt x="3454400" y="78208"/>
                </a:cubicBezTo>
                <a:cubicBezTo>
                  <a:pt x="4057650" y="226375"/>
                  <a:pt x="5372100" y="1068808"/>
                  <a:pt x="5372100" y="106880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Footer Placeholder 5">
            <a:extLst>
              <a:ext uri="{FF2B5EF4-FFF2-40B4-BE49-F238E27FC236}">
                <a16:creationId xmlns:a16="http://schemas.microsoft.com/office/drawing/2014/main" id="{643DDAED-9724-3E47-B890-58A655F387F8}"/>
              </a:ext>
            </a:extLst>
          </p:cNvPr>
          <p:cNvSpPr>
            <a:spLocks noGrp="1"/>
          </p:cNvSpPr>
          <p:nvPr>
            <p:ph type="ftr" sz="quarter" idx="11"/>
          </p:nvPr>
        </p:nvSpPr>
        <p:spPr/>
        <p:txBody>
          <a:bodyPr/>
          <a:lstStyle/>
          <a:p>
            <a:r>
              <a:rPr kumimoji="1" lang="zh-TW" altLang="en-US" dirty="0"/>
              <a:t>物聯網通訊及網路安全技術 </a:t>
            </a:r>
            <a:r>
              <a:rPr kumimoji="1" lang="en-US" altLang="zh-TW" dirty="0"/>
              <a:t>| </a:t>
            </a:r>
            <a:r>
              <a:rPr kumimoji="1" lang="zh-TW" altLang="en-US" dirty="0"/>
              <a:t>物聯網安全簡介</a:t>
            </a:r>
          </a:p>
        </p:txBody>
      </p:sp>
      <p:sp>
        <p:nvSpPr>
          <p:cNvPr id="43" name="Slide Number Placeholder 42">
            <a:extLst>
              <a:ext uri="{FF2B5EF4-FFF2-40B4-BE49-F238E27FC236}">
                <a16:creationId xmlns:a16="http://schemas.microsoft.com/office/drawing/2014/main" id="{DA5F3217-DC14-A146-B195-D6A7FA93AD34}"/>
              </a:ext>
            </a:extLst>
          </p:cNvPr>
          <p:cNvSpPr>
            <a:spLocks noGrp="1"/>
          </p:cNvSpPr>
          <p:nvPr>
            <p:ph type="sldNum" sz="quarter" idx="12"/>
          </p:nvPr>
        </p:nvSpPr>
        <p:spPr/>
        <p:txBody>
          <a:bodyPr/>
          <a:lstStyle/>
          <a:p>
            <a:fld id="{8D12CA4E-BCA4-DE44-85E9-DF7BE9BA361F}" type="slidenum">
              <a:rPr kumimoji="1" lang="zh-TW" altLang="en-US" smtClean="0"/>
              <a:t>26</a:t>
            </a:fld>
            <a:endParaRPr kumimoji="1" lang="zh-TW" altLang="en-US"/>
          </a:p>
        </p:txBody>
      </p:sp>
    </p:spTree>
    <p:extLst>
      <p:ext uri="{BB962C8B-B14F-4D97-AF65-F5344CB8AC3E}">
        <p14:creationId xmlns:p14="http://schemas.microsoft.com/office/powerpoint/2010/main" val="57146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21571" y="5502178"/>
            <a:ext cx="1298936" cy="865957"/>
          </a:xfrm>
          <a:prstGeom prst="rect">
            <a:avLst/>
          </a:prstGeom>
        </p:spPr>
      </p:pic>
      <p:sp>
        <p:nvSpPr>
          <p:cNvPr id="5" name="Title 4"/>
          <p:cNvSpPr>
            <a:spLocks noGrp="1"/>
          </p:cNvSpPr>
          <p:nvPr>
            <p:ph type="title"/>
          </p:nvPr>
        </p:nvSpPr>
        <p:spPr/>
        <p:txBody>
          <a:bodyPr>
            <a:normAutofit/>
          </a:bodyPr>
          <a:lstStyle/>
          <a:p>
            <a:r>
              <a:rPr kumimoji="1" lang="en-US" altLang="zh-TW" dirty="0"/>
              <a:t>Perspective from IoT ecosystem</a:t>
            </a:r>
            <a:endParaRPr lang="en-US" dirty="0"/>
          </a:p>
        </p:txBody>
      </p:sp>
      <p:sp>
        <p:nvSpPr>
          <p:cNvPr id="8" name="home"/>
          <p:cNvSpPr>
            <a:spLocks noEditPoints="1"/>
          </p:cNvSpPr>
          <p:nvPr/>
        </p:nvSpPr>
        <p:spPr bwMode="auto">
          <a:xfrm>
            <a:off x="144465" y="2219776"/>
            <a:ext cx="4045615" cy="3624500"/>
          </a:xfrm>
          <a:custGeom>
            <a:avLst/>
            <a:gdLst>
              <a:gd name="T0" fmla="*/ 217 w 3324"/>
              <a:gd name="T1" fmla="*/ 1598 h 2978"/>
              <a:gd name="T2" fmla="*/ 589 w 3324"/>
              <a:gd name="T3" fmla="*/ 1601 h 2978"/>
              <a:gd name="T4" fmla="*/ 616 w 3324"/>
              <a:gd name="T5" fmla="*/ 1617 h 2978"/>
              <a:gd name="T6" fmla="*/ 634 w 3324"/>
              <a:gd name="T7" fmla="*/ 1645 h 2978"/>
              <a:gd name="T8" fmla="*/ 636 w 3324"/>
              <a:gd name="T9" fmla="*/ 2850 h 2978"/>
              <a:gd name="T10" fmla="*/ 2689 w 3324"/>
              <a:gd name="T11" fmla="*/ 1666 h 2978"/>
              <a:gd name="T12" fmla="*/ 2697 w 3324"/>
              <a:gd name="T13" fmla="*/ 1634 h 2978"/>
              <a:gd name="T14" fmla="*/ 2721 w 3324"/>
              <a:gd name="T15" fmla="*/ 1611 h 2978"/>
              <a:gd name="T16" fmla="*/ 2753 w 3324"/>
              <a:gd name="T17" fmla="*/ 1602 h 2978"/>
              <a:gd name="T18" fmla="*/ 3107 w 3324"/>
              <a:gd name="T19" fmla="*/ 1603 h 2978"/>
              <a:gd name="T20" fmla="*/ 2470 w 3324"/>
              <a:gd name="T21" fmla="*/ 963 h 2978"/>
              <a:gd name="T22" fmla="*/ 2462 w 3324"/>
              <a:gd name="T23" fmla="*/ 932 h 2978"/>
              <a:gd name="T24" fmla="*/ 2215 w 3324"/>
              <a:gd name="T25" fmla="*/ 349 h 2978"/>
              <a:gd name="T26" fmla="*/ 2213 w 3324"/>
              <a:gd name="T27" fmla="*/ 573 h 2978"/>
              <a:gd name="T28" fmla="*/ 2200 w 3324"/>
              <a:gd name="T29" fmla="*/ 599 h 2978"/>
              <a:gd name="T30" fmla="*/ 2175 w 3324"/>
              <a:gd name="T31" fmla="*/ 616 h 2978"/>
              <a:gd name="T32" fmla="*/ 2146 w 3324"/>
              <a:gd name="T33" fmla="*/ 621 h 2978"/>
              <a:gd name="T34" fmla="*/ 2119 w 3324"/>
              <a:gd name="T35" fmla="*/ 612 h 2978"/>
              <a:gd name="T36" fmla="*/ 1659 w 3324"/>
              <a:gd name="T37" fmla="*/ 155 h 2978"/>
              <a:gd name="T38" fmla="*/ 1670 w 3324"/>
              <a:gd name="T39" fmla="*/ 1 h 2978"/>
              <a:gd name="T40" fmla="*/ 1704 w 3324"/>
              <a:gd name="T41" fmla="*/ 17 h 2978"/>
              <a:gd name="T42" fmla="*/ 2087 w 3324"/>
              <a:gd name="T43" fmla="*/ 403 h 2978"/>
              <a:gd name="T44" fmla="*/ 2090 w 3324"/>
              <a:gd name="T45" fmla="*/ 267 h 2978"/>
              <a:gd name="T46" fmla="*/ 2106 w 3324"/>
              <a:gd name="T47" fmla="*/ 239 h 2978"/>
              <a:gd name="T48" fmla="*/ 2135 w 3324"/>
              <a:gd name="T49" fmla="*/ 223 h 2978"/>
              <a:gd name="T50" fmla="*/ 2526 w 3324"/>
              <a:gd name="T51" fmla="*/ 221 h 2978"/>
              <a:gd name="T52" fmla="*/ 2557 w 3324"/>
              <a:gd name="T53" fmla="*/ 230 h 2978"/>
              <a:gd name="T54" fmla="*/ 2581 w 3324"/>
              <a:gd name="T55" fmla="*/ 252 h 2978"/>
              <a:gd name="T56" fmla="*/ 2590 w 3324"/>
              <a:gd name="T57" fmla="*/ 285 h 2978"/>
              <a:gd name="T58" fmla="*/ 3305 w 3324"/>
              <a:gd name="T59" fmla="*/ 1622 h 2978"/>
              <a:gd name="T60" fmla="*/ 3321 w 3324"/>
              <a:gd name="T61" fmla="*/ 1647 h 2978"/>
              <a:gd name="T62" fmla="*/ 3324 w 3324"/>
              <a:gd name="T63" fmla="*/ 1677 h 2978"/>
              <a:gd name="T64" fmla="*/ 3310 w 3324"/>
              <a:gd name="T65" fmla="*/ 1707 h 2978"/>
              <a:gd name="T66" fmla="*/ 3279 w 3324"/>
              <a:gd name="T67" fmla="*/ 1728 h 2978"/>
              <a:gd name="T68" fmla="*/ 2817 w 3324"/>
              <a:gd name="T69" fmla="*/ 1730 h 2978"/>
              <a:gd name="T70" fmla="*/ 2814 w 3324"/>
              <a:gd name="T71" fmla="*/ 2930 h 2978"/>
              <a:gd name="T72" fmla="*/ 2798 w 3324"/>
              <a:gd name="T73" fmla="*/ 2959 h 2978"/>
              <a:gd name="T74" fmla="*/ 2769 w 3324"/>
              <a:gd name="T75" fmla="*/ 2975 h 2978"/>
              <a:gd name="T76" fmla="*/ 572 w 3324"/>
              <a:gd name="T77" fmla="*/ 2978 h 2978"/>
              <a:gd name="T78" fmla="*/ 539 w 3324"/>
              <a:gd name="T79" fmla="*/ 2969 h 2978"/>
              <a:gd name="T80" fmla="*/ 516 w 3324"/>
              <a:gd name="T81" fmla="*/ 2945 h 2978"/>
              <a:gd name="T82" fmla="*/ 508 w 3324"/>
              <a:gd name="T83" fmla="*/ 2914 h 2978"/>
              <a:gd name="T84" fmla="*/ 64 w 3324"/>
              <a:gd name="T85" fmla="*/ 1725 h 2978"/>
              <a:gd name="T86" fmla="*/ 28 w 3324"/>
              <a:gd name="T87" fmla="*/ 1713 h 2978"/>
              <a:gd name="T88" fmla="*/ 5 w 3324"/>
              <a:gd name="T89" fmla="*/ 1685 h 2978"/>
              <a:gd name="T90" fmla="*/ 0 w 3324"/>
              <a:gd name="T91" fmla="*/ 1656 h 2978"/>
              <a:gd name="T92" fmla="*/ 9 w 3324"/>
              <a:gd name="T93" fmla="*/ 1628 h 2978"/>
              <a:gd name="T94" fmla="*/ 1616 w 3324"/>
              <a:gd name="T95" fmla="*/ 18 h 2978"/>
              <a:gd name="T96" fmla="*/ 1641 w 3324"/>
              <a:gd name="T97" fmla="*/ 3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24" h="2978">
                <a:moveTo>
                  <a:pt x="1659" y="155"/>
                </a:moveTo>
                <a:lnTo>
                  <a:pt x="217" y="1598"/>
                </a:lnTo>
                <a:lnTo>
                  <a:pt x="572" y="1598"/>
                </a:lnTo>
                <a:lnTo>
                  <a:pt x="589" y="1601"/>
                </a:lnTo>
                <a:lnTo>
                  <a:pt x="604" y="1607"/>
                </a:lnTo>
                <a:lnTo>
                  <a:pt x="616" y="1617"/>
                </a:lnTo>
                <a:lnTo>
                  <a:pt x="626" y="1630"/>
                </a:lnTo>
                <a:lnTo>
                  <a:pt x="634" y="1645"/>
                </a:lnTo>
                <a:lnTo>
                  <a:pt x="636" y="1662"/>
                </a:lnTo>
                <a:lnTo>
                  <a:pt x="636" y="2850"/>
                </a:lnTo>
                <a:lnTo>
                  <a:pt x="2689" y="2850"/>
                </a:lnTo>
                <a:lnTo>
                  <a:pt x="2689" y="1666"/>
                </a:lnTo>
                <a:lnTo>
                  <a:pt x="2691" y="1650"/>
                </a:lnTo>
                <a:lnTo>
                  <a:pt x="2697" y="1634"/>
                </a:lnTo>
                <a:lnTo>
                  <a:pt x="2707" y="1621"/>
                </a:lnTo>
                <a:lnTo>
                  <a:pt x="2721" y="1611"/>
                </a:lnTo>
                <a:lnTo>
                  <a:pt x="2736" y="1605"/>
                </a:lnTo>
                <a:lnTo>
                  <a:pt x="2753" y="1602"/>
                </a:lnTo>
                <a:lnTo>
                  <a:pt x="2753" y="1602"/>
                </a:lnTo>
                <a:lnTo>
                  <a:pt x="3107" y="1603"/>
                </a:lnTo>
                <a:lnTo>
                  <a:pt x="2480" y="976"/>
                </a:lnTo>
                <a:lnTo>
                  <a:pt x="2470" y="963"/>
                </a:lnTo>
                <a:lnTo>
                  <a:pt x="2464" y="948"/>
                </a:lnTo>
                <a:lnTo>
                  <a:pt x="2462" y="932"/>
                </a:lnTo>
                <a:lnTo>
                  <a:pt x="2462" y="349"/>
                </a:lnTo>
                <a:lnTo>
                  <a:pt x="2215" y="349"/>
                </a:lnTo>
                <a:lnTo>
                  <a:pt x="2215" y="557"/>
                </a:lnTo>
                <a:lnTo>
                  <a:pt x="2213" y="573"/>
                </a:lnTo>
                <a:lnTo>
                  <a:pt x="2208" y="586"/>
                </a:lnTo>
                <a:lnTo>
                  <a:pt x="2200" y="599"/>
                </a:lnTo>
                <a:lnTo>
                  <a:pt x="2188" y="609"/>
                </a:lnTo>
                <a:lnTo>
                  <a:pt x="2175" y="616"/>
                </a:lnTo>
                <a:lnTo>
                  <a:pt x="2161" y="620"/>
                </a:lnTo>
                <a:lnTo>
                  <a:pt x="2146" y="621"/>
                </a:lnTo>
                <a:lnTo>
                  <a:pt x="2132" y="618"/>
                </a:lnTo>
                <a:lnTo>
                  <a:pt x="2119" y="612"/>
                </a:lnTo>
                <a:lnTo>
                  <a:pt x="2106" y="602"/>
                </a:lnTo>
                <a:lnTo>
                  <a:pt x="1659" y="155"/>
                </a:lnTo>
                <a:close/>
                <a:moveTo>
                  <a:pt x="1655" y="0"/>
                </a:moveTo>
                <a:lnTo>
                  <a:pt x="1670" y="1"/>
                </a:lnTo>
                <a:lnTo>
                  <a:pt x="1689" y="6"/>
                </a:lnTo>
                <a:lnTo>
                  <a:pt x="1704" y="17"/>
                </a:lnTo>
                <a:lnTo>
                  <a:pt x="1716" y="31"/>
                </a:lnTo>
                <a:lnTo>
                  <a:pt x="2087" y="403"/>
                </a:lnTo>
                <a:lnTo>
                  <a:pt x="2087" y="285"/>
                </a:lnTo>
                <a:lnTo>
                  <a:pt x="2090" y="267"/>
                </a:lnTo>
                <a:lnTo>
                  <a:pt x="2096" y="252"/>
                </a:lnTo>
                <a:lnTo>
                  <a:pt x="2106" y="239"/>
                </a:lnTo>
                <a:lnTo>
                  <a:pt x="2119" y="230"/>
                </a:lnTo>
                <a:lnTo>
                  <a:pt x="2135" y="223"/>
                </a:lnTo>
                <a:lnTo>
                  <a:pt x="2151" y="221"/>
                </a:lnTo>
                <a:lnTo>
                  <a:pt x="2526" y="221"/>
                </a:lnTo>
                <a:lnTo>
                  <a:pt x="2542" y="223"/>
                </a:lnTo>
                <a:lnTo>
                  <a:pt x="2557" y="230"/>
                </a:lnTo>
                <a:lnTo>
                  <a:pt x="2571" y="239"/>
                </a:lnTo>
                <a:lnTo>
                  <a:pt x="2581" y="252"/>
                </a:lnTo>
                <a:lnTo>
                  <a:pt x="2587" y="267"/>
                </a:lnTo>
                <a:lnTo>
                  <a:pt x="2590" y="285"/>
                </a:lnTo>
                <a:lnTo>
                  <a:pt x="2590" y="905"/>
                </a:lnTo>
                <a:lnTo>
                  <a:pt x="3305" y="1622"/>
                </a:lnTo>
                <a:lnTo>
                  <a:pt x="3315" y="1634"/>
                </a:lnTo>
                <a:lnTo>
                  <a:pt x="3321" y="1647"/>
                </a:lnTo>
                <a:lnTo>
                  <a:pt x="3324" y="1662"/>
                </a:lnTo>
                <a:lnTo>
                  <a:pt x="3324" y="1677"/>
                </a:lnTo>
                <a:lnTo>
                  <a:pt x="3320" y="1691"/>
                </a:lnTo>
                <a:lnTo>
                  <a:pt x="3310" y="1707"/>
                </a:lnTo>
                <a:lnTo>
                  <a:pt x="3296" y="1721"/>
                </a:lnTo>
                <a:lnTo>
                  <a:pt x="3279" y="1728"/>
                </a:lnTo>
                <a:lnTo>
                  <a:pt x="3261" y="1731"/>
                </a:lnTo>
                <a:lnTo>
                  <a:pt x="2817" y="1730"/>
                </a:lnTo>
                <a:lnTo>
                  <a:pt x="2817" y="2914"/>
                </a:lnTo>
                <a:lnTo>
                  <a:pt x="2814" y="2930"/>
                </a:lnTo>
                <a:lnTo>
                  <a:pt x="2808" y="2945"/>
                </a:lnTo>
                <a:lnTo>
                  <a:pt x="2798" y="2959"/>
                </a:lnTo>
                <a:lnTo>
                  <a:pt x="2784" y="2969"/>
                </a:lnTo>
                <a:lnTo>
                  <a:pt x="2769" y="2975"/>
                </a:lnTo>
                <a:lnTo>
                  <a:pt x="2753" y="2978"/>
                </a:lnTo>
                <a:lnTo>
                  <a:pt x="572" y="2978"/>
                </a:lnTo>
                <a:lnTo>
                  <a:pt x="554" y="2975"/>
                </a:lnTo>
                <a:lnTo>
                  <a:pt x="539" y="2969"/>
                </a:lnTo>
                <a:lnTo>
                  <a:pt x="526" y="2959"/>
                </a:lnTo>
                <a:lnTo>
                  <a:pt x="516" y="2945"/>
                </a:lnTo>
                <a:lnTo>
                  <a:pt x="510" y="2930"/>
                </a:lnTo>
                <a:lnTo>
                  <a:pt x="508" y="2914"/>
                </a:lnTo>
                <a:lnTo>
                  <a:pt x="508" y="1726"/>
                </a:lnTo>
                <a:lnTo>
                  <a:pt x="64" y="1725"/>
                </a:lnTo>
                <a:lnTo>
                  <a:pt x="45" y="1722"/>
                </a:lnTo>
                <a:lnTo>
                  <a:pt x="28" y="1713"/>
                </a:lnTo>
                <a:lnTo>
                  <a:pt x="14" y="1701"/>
                </a:lnTo>
                <a:lnTo>
                  <a:pt x="5" y="1685"/>
                </a:lnTo>
                <a:lnTo>
                  <a:pt x="1" y="1671"/>
                </a:lnTo>
                <a:lnTo>
                  <a:pt x="0" y="1656"/>
                </a:lnTo>
                <a:lnTo>
                  <a:pt x="3" y="1641"/>
                </a:lnTo>
                <a:lnTo>
                  <a:pt x="9" y="1628"/>
                </a:lnTo>
                <a:lnTo>
                  <a:pt x="18" y="1616"/>
                </a:lnTo>
                <a:lnTo>
                  <a:pt x="1616" y="18"/>
                </a:lnTo>
                <a:lnTo>
                  <a:pt x="1628" y="9"/>
                </a:lnTo>
                <a:lnTo>
                  <a:pt x="1641" y="3"/>
                </a:lnTo>
                <a:lnTo>
                  <a:pt x="1655"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9" name="Freeform 12"/>
          <p:cNvSpPr>
            <a:spLocks noEditPoints="1"/>
          </p:cNvSpPr>
          <p:nvPr/>
        </p:nvSpPr>
        <p:spPr bwMode="auto">
          <a:xfrm rot="18899206">
            <a:off x="872900" y="3457802"/>
            <a:ext cx="677467" cy="295275"/>
          </a:xfrm>
          <a:custGeom>
            <a:avLst/>
            <a:gdLst>
              <a:gd name="T0" fmla="*/ 156 w 3417"/>
              <a:gd name="T1" fmla="*/ 116 h 1484"/>
              <a:gd name="T2" fmla="*/ 132 w 3417"/>
              <a:gd name="T3" fmla="*/ 130 h 1484"/>
              <a:gd name="T4" fmla="*/ 116 w 3417"/>
              <a:gd name="T5" fmla="*/ 156 h 1484"/>
              <a:gd name="T6" fmla="*/ 114 w 3417"/>
              <a:gd name="T7" fmla="*/ 1313 h 1484"/>
              <a:gd name="T8" fmla="*/ 124 w 3417"/>
              <a:gd name="T9" fmla="*/ 1348 h 1484"/>
              <a:gd name="T10" fmla="*/ 151 w 3417"/>
              <a:gd name="T11" fmla="*/ 1368 h 1484"/>
              <a:gd name="T12" fmla="*/ 3247 w 3417"/>
              <a:gd name="T13" fmla="*/ 1370 h 1484"/>
              <a:gd name="T14" fmla="*/ 3281 w 3417"/>
              <a:gd name="T15" fmla="*/ 1361 h 1484"/>
              <a:gd name="T16" fmla="*/ 3301 w 3417"/>
              <a:gd name="T17" fmla="*/ 1332 h 1484"/>
              <a:gd name="T18" fmla="*/ 3304 w 3417"/>
              <a:gd name="T19" fmla="*/ 171 h 1484"/>
              <a:gd name="T20" fmla="*/ 3294 w 3417"/>
              <a:gd name="T21" fmla="*/ 137 h 1484"/>
              <a:gd name="T22" fmla="*/ 3266 w 3417"/>
              <a:gd name="T23" fmla="*/ 117 h 1484"/>
              <a:gd name="T24" fmla="*/ 171 w 3417"/>
              <a:gd name="T25" fmla="*/ 114 h 1484"/>
              <a:gd name="T26" fmla="*/ 3247 w 3417"/>
              <a:gd name="T27" fmla="*/ 0 h 1484"/>
              <a:gd name="T28" fmla="*/ 3307 w 3417"/>
              <a:gd name="T29" fmla="*/ 10 h 1484"/>
              <a:gd name="T30" fmla="*/ 3358 w 3417"/>
              <a:gd name="T31" fmla="*/ 40 h 1484"/>
              <a:gd name="T32" fmla="*/ 3394 w 3417"/>
              <a:gd name="T33" fmla="*/ 84 h 1484"/>
              <a:gd name="T34" fmla="*/ 3415 w 3417"/>
              <a:gd name="T35" fmla="*/ 140 h 1484"/>
              <a:gd name="T36" fmla="*/ 3417 w 3417"/>
              <a:gd name="T37" fmla="*/ 1313 h 1484"/>
              <a:gd name="T38" fmla="*/ 3407 w 3417"/>
              <a:gd name="T39" fmla="*/ 1374 h 1484"/>
              <a:gd name="T40" fmla="*/ 3378 w 3417"/>
              <a:gd name="T41" fmla="*/ 1425 h 1484"/>
              <a:gd name="T42" fmla="*/ 3334 w 3417"/>
              <a:gd name="T43" fmla="*/ 1461 h 1484"/>
              <a:gd name="T44" fmla="*/ 3278 w 3417"/>
              <a:gd name="T45" fmla="*/ 1482 h 1484"/>
              <a:gd name="T46" fmla="*/ 171 w 3417"/>
              <a:gd name="T47" fmla="*/ 1484 h 1484"/>
              <a:gd name="T48" fmla="*/ 110 w 3417"/>
              <a:gd name="T49" fmla="*/ 1474 h 1484"/>
              <a:gd name="T50" fmla="*/ 60 w 3417"/>
              <a:gd name="T51" fmla="*/ 1445 h 1484"/>
              <a:gd name="T52" fmla="*/ 23 w 3417"/>
              <a:gd name="T53" fmla="*/ 1401 h 1484"/>
              <a:gd name="T54" fmla="*/ 3 w 3417"/>
              <a:gd name="T55" fmla="*/ 1345 h 1484"/>
              <a:gd name="T56" fmla="*/ 0 w 3417"/>
              <a:gd name="T57" fmla="*/ 171 h 1484"/>
              <a:gd name="T58" fmla="*/ 10 w 3417"/>
              <a:gd name="T59" fmla="*/ 111 h 1484"/>
              <a:gd name="T60" fmla="*/ 39 w 3417"/>
              <a:gd name="T61" fmla="*/ 60 h 1484"/>
              <a:gd name="T62" fmla="*/ 84 w 3417"/>
              <a:gd name="T63" fmla="*/ 23 h 1484"/>
              <a:gd name="T64" fmla="*/ 140 w 3417"/>
              <a:gd name="T65" fmla="*/ 3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17" h="1484">
                <a:moveTo>
                  <a:pt x="171" y="114"/>
                </a:moveTo>
                <a:lnTo>
                  <a:pt x="156" y="116"/>
                </a:lnTo>
                <a:lnTo>
                  <a:pt x="143" y="122"/>
                </a:lnTo>
                <a:lnTo>
                  <a:pt x="132" y="130"/>
                </a:lnTo>
                <a:lnTo>
                  <a:pt x="122" y="141"/>
                </a:lnTo>
                <a:lnTo>
                  <a:pt x="116" y="156"/>
                </a:lnTo>
                <a:lnTo>
                  <a:pt x="114" y="171"/>
                </a:lnTo>
                <a:lnTo>
                  <a:pt x="114" y="1313"/>
                </a:lnTo>
                <a:lnTo>
                  <a:pt x="116" y="1332"/>
                </a:lnTo>
                <a:lnTo>
                  <a:pt x="124" y="1348"/>
                </a:lnTo>
                <a:lnTo>
                  <a:pt x="136" y="1361"/>
                </a:lnTo>
                <a:lnTo>
                  <a:pt x="151" y="1368"/>
                </a:lnTo>
                <a:lnTo>
                  <a:pt x="171" y="1370"/>
                </a:lnTo>
                <a:lnTo>
                  <a:pt x="3247" y="1370"/>
                </a:lnTo>
                <a:lnTo>
                  <a:pt x="3266" y="1368"/>
                </a:lnTo>
                <a:lnTo>
                  <a:pt x="3281" y="1361"/>
                </a:lnTo>
                <a:lnTo>
                  <a:pt x="3294" y="1348"/>
                </a:lnTo>
                <a:lnTo>
                  <a:pt x="3301" y="1332"/>
                </a:lnTo>
                <a:lnTo>
                  <a:pt x="3304" y="1313"/>
                </a:lnTo>
                <a:lnTo>
                  <a:pt x="3304" y="171"/>
                </a:lnTo>
                <a:lnTo>
                  <a:pt x="3301" y="153"/>
                </a:lnTo>
                <a:lnTo>
                  <a:pt x="3294" y="137"/>
                </a:lnTo>
                <a:lnTo>
                  <a:pt x="3281" y="125"/>
                </a:lnTo>
                <a:lnTo>
                  <a:pt x="3266" y="117"/>
                </a:lnTo>
                <a:lnTo>
                  <a:pt x="3247" y="114"/>
                </a:lnTo>
                <a:lnTo>
                  <a:pt x="171" y="114"/>
                </a:lnTo>
                <a:close/>
                <a:moveTo>
                  <a:pt x="171" y="0"/>
                </a:moveTo>
                <a:lnTo>
                  <a:pt x="3247" y="0"/>
                </a:lnTo>
                <a:lnTo>
                  <a:pt x="3278" y="3"/>
                </a:lnTo>
                <a:lnTo>
                  <a:pt x="3307" y="10"/>
                </a:lnTo>
                <a:lnTo>
                  <a:pt x="3334" y="23"/>
                </a:lnTo>
                <a:lnTo>
                  <a:pt x="3358" y="40"/>
                </a:lnTo>
                <a:lnTo>
                  <a:pt x="3378" y="60"/>
                </a:lnTo>
                <a:lnTo>
                  <a:pt x="3394" y="84"/>
                </a:lnTo>
                <a:lnTo>
                  <a:pt x="3407" y="111"/>
                </a:lnTo>
                <a:lnTo>
                  <a:pt x="3415" y="140"/>
                </a:lnTo>
                <a:lnTo>
                  <a:pt x="3417" y="171"/>
                </a:lnTo>
                <a:lnTo>
                  <a:pt x="3417" y="1313"/>
                </a:lnTo>
                <a:lnTo>
                  <a:pt x="3415" y="1345"/>
                </a:lnTo>
                <a:lnTo>
                  <a:pt x="3407" y="1374"/>
                </a:lnTo>
                <a:lnTo>
                  <a:pt x="3394" y="1401"/>
                </a:lnTo>
                <a:lnTo>
                  <a:pt x="3378" y="1425"/>
                </a:lnTo>
                <a:lnTo>
                  <a:pt x="3358" y="1445"/>
                </a:lnTo>
                <a:lnTo>
                  <a:pt x="3334" y="1461"/>
                </a:lnTo>
                <a:lnTo>
                  <a:pt x="3307" y="1474"/>
                </a:lnTo>
                <a:lnTo>
                  <a:pt x="3278" y="1482"/>
                </a:lnTo>
                <a:lnTo>
                  <a:pt x="3247" y="1484"/>
                </a:lnTo>
                <a:lnTo>
                  <a:pt x="171" y="1484"/>
                </a:lnTo>
                <a:lnTo>
                  <a:pt x="140" y="1482"/>
                </a:lnTo>
                <a:lnTo>
                  <a:pt x="110" y="1474"/>
                </a:lnTo>
                <a:lnTo>
                  <a:pt x="84" y="1461"/>
                </a:lnTo>
                <a:lnTo>
                  <a:pt x="60" y="1445"/>
                </a:lnTo>
                <a:lnTo>
                  <a:pt x="39" y="1425"/>
                </a:lnTo>
                <a:lnTo>
                  <a:pt x="23" y="1401"/>
                </a:lnTo>
                <a:lnTo>
                  <a:pt x="10" y="1374"/>
                </a:lnTo>
                <a:lnTo>
                  <a:pt x="3" y="1345"/>
                </a:lnTo>
                <a:lnTo>
                  <a:pt x="0" y="1313"/>
                </a:lnTo>
                <a:lnTo>
                  <a:pt x="0" y="171"/>
                </a:lnTo>
                <a:lnTo>
                  <a:pt x="3" y="140"/>
                </a:lnTo>
                <a:lnTo>
                  <a:pt x="10" y="111"/>
                </a:lnTo>
                <a:lnTo>
                  <a:pt x="23" y="84"/>
                </a:lnTo>
                <a:lnTo>
                  <a:pt x="39" y="60"/>
                </a:lnTo>
                <a:lnTo>
                  <a:pt x="60" y="40"/>
                </a:lnTo>
                <a:lnTo>
                  <a:pt x="84" y="23"/>
                </a:lnTo>
                <a:lnTo>
                  <a:pt x="110" y="10"/>
                </a:lnTo>
                <a:lnTo>
                  <a:pt x="140" y="3"/>
                </a:lnTo>
                <a:lnTo>
                  <a:pt x="171"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0" name="Freeform 13"/>
          <p:cNvSpPr>
            <a:spLocks/>
          </p:cNvSpPr>
          <p:nvPr/>
        </p:nvSpPr>
        <p:spPr bwMode="auto">
          <a:xfrm rot="18899206">
            <a:off x="1115080" y="3554148"/>
            <a:ext cx="113109" cy="22623"/>
          </a:xfrm>
          <a:custGeom>
            <a:avLst/>
            <a:gdLst>
              <a:gd name="T0" fmla="*/ 57 w 569"/>
              <a:gd name="T1" fmla="*/ 0 h 114"/>
              <a:gd name="T2" fmla="*/ 513 w 569"/>
              <a:gd name="T3" fmla="*/ 0 h 114"/>
              <a:gd name="T4" fmla="*/ 532 w 569"/>
              <a:gd name="T5" fmla="*/ 3 h 114"/>
              <a:gd name="T6" fmla="*/ 547 w 569"/>
              <a:gd name="T7" fmla="*/ 10 h 114"/>
              <a:gd name="T8" fmla="*/ 560 w 569"/>
              <a:gd name="T9" fmla="*/ 23 h 114"/>
              <a:gd name="T10" fmla="*/ 567 w 569"/>
              <a:gd name="T11" fmla="*/ 38 h 114"/>
              <a:gd name="T12" fmla="*/ 569 w 569"/>
              <a:gd name="T13" fmla="*/ 57 h 114"/>
              <a:gd name="T14" fmla="*/ 567 w 569"/>
              <a:gd name="T15" fmla="*/ 76 h 114"/>
              <a:gd name="T16" fmla="*/ 560 w 569"/>
              <a:gd name="T17" fmla="*/ 92 h 114"/>
              <a:gd name="T18" fmla="*/ 547 w 569"/>
              <a:gd name="T19" fmla="*/ 104 h 114"/>
              <a:gd name="T20" fmla="*/ 532 w 569"/>
              <a:gd name="T21" fmla="*/ 112 h 114"/>
              <a:gd name="T22" fmla="*/ 513 w 569"/>
              <a:gd name="T23" fmla="*/ 114 h 114"/>
              <a:gd name="T24" fmla="*/ 57 w 569"/>
              <a:gd name="T25" fmla="*/ 114 h 114"/>
              <a:gd name="T26" fmla="*/ 38 w 569"/>
              <a:gd name="T27" fmla="*/ 112 h 114"/>
              <a:gd name="T28" fmla="*/ 22 w 569"/>
              <a:gd name="T29" fmla="*/ 104 h 114"/>
              <a:gd name="T30" fmla="*/ 10 w 569"/>
              <a:gd name="T31" fmla="*/ 92 h 114"/>
              <a:gd name="T32" fmla="*/ 2 w 569"/>
              <a:gd name="T33" fmla="*/ 76 h 114"/>
              <a:gd name="T34" fmla="*/ 0 w 569"/>
              <a:gd name="T35" fmla="*/ 57 h 114"/>
              <a:gd name="T36" fmla="*/ 2 w 569"/>
              <a:gd name="T37" fmla="*/ 38 h 114"/>
              <a:gd name="T38" fmla="*/ 10 w 569"/>
              <a:gd name="T39" fmla="*/ 23 h 114"/>
              <a:gd name="T40" fmla="*/ 22 w 569"/>
              <a:gd name="T41" fmla="*/ 10 h 114"/>
              <a:gd name="T42" fmla="*/ 38 w 569"/>
              <a:gd name="T43" fmla="*/ 3 h 114"/>
              <a:gd name="T44" fmla="*/ 57 w 569"/>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9" h="114">
                <a:moveTo>
                  <a:pt x="57" y="0"/>
                </a:moveTo>
                <a:lnTo>
                  <a:pt x="513" y="0"/>
                </a:lnTo>
                <a:lnTo>
                  <a:pt x="532" y="3"/>
                </a:lnTo>
                <a:lnTo>
                  <a:pt x="547" y="10"/>
                </a:lnTo>
                <a:lnTo>
                  <a:pt x="560" y="23"/>
                </a:lnTo>
                <a:lnTo>
                  <a:pt x="567" y="38"/>
                </a:lnTo>
                <a:lnTo>
                  <a:pt x="569" y="57"/>
                </a:lnTo>
                <a:lnTo>
                  <a:pt x="567" y="76"/>
                </a:lnTo>
                <a:lnTo>
                  <a:pt x="560" y="92"/>
                </a:lnTo>
                <a:lnTo>
                  <a:pt x="547" y="104"/>
                </a:lnTo>
                <a:lnTo>
                  <a:pt x="532" y="112"/>
                </a:lnTo>
                <a:lnTo>
                  <a:pt x="513" y="114"/>
                </a:lnTo>
                <a:lnTo>
                  <a:pt x="57" y="114"/>
                </a:lnTo>
                <a:lnTo>
                  <a:pt x="38" y="112"/>
                </a:lnTo>
                <a:lnTo>
                  <a:pt x="22" y="104"/>
                </a:lnTo>
                <a:lnTo>
                  <a:pt x="10" y="92"/>
                </a:lnTo>
                <a:lnTo>
                  <a:pt x="2" y="76"/>
                </a:lnTo>
                <a:lnTo>
                  <a:pt x="0" y="57"/>
                </a:lnTo>
                <a:lnTo>
                  <a:pt x="2" y="38"/>
                </a:lnTo>
                <a:lnTo>
                  <a:pt x="10" y="23"/>
                </a:lnTo>
                <a:lnTo>
                  <a:pt x="22" y="10"/>
                </a:lnTo>
                <a:lnTo>
                  <a:pt x="38"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1" name="Freeform 14"/>
          <p:cNvSpPr>
            <a:spLocks/>
          </p:cNvSpPr>
          <p:nvPr/>
        </p:nvSpPr>
        <p:spPr bwMode="auto">
          <a:xfrm rot="18899206">
            <a:off x="982390" y="3658097"/>
            <a:ext cx="588169" cy="22623"/>
          </a:xfrm>
          <a:custGeom>
            <a:avLst/>
            <a:gdLst>
              <a:gd name="T0" fmla="*/ 57 w 2962"/>
              <a:gd name="T1" fmla="*/ 0 h 115"/>
              <a:gd name="T2" fmla="*/ 2905 w 2962"/>
              <a:gd name="T3" fmla="*/ 0 h 115"/>
              <a:gd name="T4" fmla="*/ 2924 w 2962"/>
              <a:gd name="T5" fmla="*/ 3 h 115"/>
              <a:gd name="T6" fmla="*/ 2939 w 2962"/>
              <a:gd name="T7" fmla="*/ 10 h 115"/>
              <a:gd name="T8" fmla="*/ 2952 w 2962"/>
              <a:gd name="T9" fmla="*/ 22 h 115"/>
              <a:gd name="T10" fmla="*/ 2959 w 2962"/>
              <a:gd name="T11" fmla="*/ 38 h 115"/>
              <a:gd name="T12" fmla="*/ 2962 w 2962"/>
              <a:gd name="T13" fmla="*/ 58 h 115"/>
              <a:gd name="T14" fmla="*/ 2959 w 2962"/>
              <a:gd name="T15" fmla="*/ 76 h 115"/>
              <a:gd name="T16" fmla="*/ 2952 w 2962"/>
              <a:gd name="T17" fmla="*/ 92 h 115"/>
              <a:gd name="T18" fmla="*/ 2939 w 2962"/>
              <a:gd name="T19" fmla="*/ 104 h 115"/>
              <a:gd name="T20" fmla="*/ 2924 w 2962"/>
              <a:gd name="T21" fmla="*/ 112 h 115"/>
              <a:gd name="T22" fmla="*/ 2905 w 2962"/>
              <a:gd name="T23" fmla="*/ 115 h 115"/>
              <a:gd name="T24" fmla="*/ 57 w 2962"/>
              <a:gd name="T25" fmla="*/ 115 h 115"/>
              <a:gd name="T26" fmla="*/ 37 w 2962"/>
              <a:gd name="T27" fmla="*/ 112 h 115"/>
              <a:gd name="T28" fmla="*/ 22 w 2962"/>
              <a:gd name="T29" fmla="*/ 104 h 115"/>
              <a:gd name="T30" fmla="*/ 10 w 2962"/>
              <a:gd name="T31" fmla="*/ 92 h 115"/>
              <a:gd name="T32" fmla="*/ 2 w 2962"/>
              <a:gd name="T33" fmla="*/ 76 h 115"/>
              <a:gd name="T34" fmla="*/ 0 w 2962"/>
              <a:gd name="T35" fmla="*/ 58 h 115"/>
              <a:gd name="T36" fmla="*/ 2 w 2962"/>
              <a:gd name="T37" fmla="*/ 38 h 115"/>
              <a:gd name="T38" fmla="*/ 10 w 2962"/>
              <a:gd name="T39" fmla="*/ 22 h 115"/>
              <a:gd name="T40" fmla="*/ 22 w 2962"/>
              <a:gd name="T41" fmla="*/ 10 h 115"/>
              <a:gd name="T42" fmla="*/ 37 w 2962"/>
              <a:gd name="T43" fmla="*/ 3 h 115"/>
              <a:gd name="T44" fmla="*/ 57 w 2962"/>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5">
                <a:moveTo>
                  <a:pt x="57" y="0"/>
                </a:moveTo>
                <a:lnTo>
                  <a:pt x="2905" y="0"/>
                </a:lnTo>
                <a:lnTo>
                  <a:pt x="2924" y="3"/>
                </a:lnTo>
                <a:lnTo>
                  <a:pt x="2939" y="10"/>
                </a:lnTo>
                <a:lnTo>
                  <a:pt x="2952" y="22"/>
                </a:lnTo>
                <a:lnTo>
                  <a:pt x="2959" y="38"/>
                </a:lnTo>
                <a:lnTo>
                  <a:pt x="2962" y="58"/>
                </a:lnTo>
                <a:lnTo>
                  <a:pt x="2959" y="76"/>
                </a:lnTo>
                <a:lnTo>
                  <a:pt x="2952" y="92"/>
                </a:lnTo>
                <a:lnTo>
                  <a:pt x="2939" y="104"/>
                </a:lnTo>
                <a:lnTo>
                  <a:pt x="2924" y="112"/>
                </a:lnTo>
                <a:lnTo>
                  <a:pt x="2905" y="115"/>
                </a:lnTo>
                <a:lnTo>
                  <a:pt x="57" y="115"/>
                </a:lnTo>
                <a:lnTo>
                  <a:pt x="37" y="112"/>
                </a:lnTo>
                <a:lnTo>
                  <a:pt x="22" y="104"/>
                </a:lnTo>
                <a:lnTo>
                  <a:pt x="10" y="92"/>
                </a:lnTo>
                <a:lnTo>
                  <a:pt x="2" y="76"/>
                </a:lnTo>
                <a:lnTo>
                  <a:pt x="0" y="58"/>
                </a:lnTo>
                <a:lnTo>
                  <a:pt x="2" y="38"/>
                </a:lnTo>
                <a:lnTo>
                  <a:pt x="10" y="22"/>
                </a:lnTo>
                <a:lnTo>
                  <a:pt x="22" y="10"/>
                </a:lnTo>
                <a:lnTo>
                  <a:pt x="37"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2" name="Freeform 15"/>
          <p:cNvSpPr>
            <a:spLocks/>
          </p:cNvSpPr>
          <p:nvPr/>
        </p:nvSpPr>
        <p:spPr bwMode="auto">
          <a:xfrm rot="18899206">
            <a:off x="950392" y="3626112"/>
            <a:ext cx="588169" cy="22623"/>
          </a:xfrm>
          <a:custGeom>
            <a:avLst/>
            <a:gdLst>
              <a:gd name="T0" fmla="*/ 57 w 2962"/>
              <a:gd name="T1" fmla="*/ 0 h 114"/>
              <a:gd name="T2" fmla="*/ 2905 w 2962"/>
              <a:gd name="T3" fmla="*/ 0 h 114"/>
              <a:gd name="T4" fmla="*/ 2924 w 2962"/>
              <a:gd name="T5" fmla="*/ 2 h 114"/>
              <a:gd name="T6" fmla="*/ 2939 w 2962"/>
              <a:gd name="T7" fmla="*/ 10 h 114"/>
              <a:gd name="T8" fmla="*/ 2952 w 2962"/>
              <a:gd name="T9" fmla="*/ 22 h 114"/>
              <a:gd name="T10" fmla="*/ 2959 w 2962"/>
              <a:gd name="T11" fmla="*/ 37 h 114"/>
              <a:gd name="T12" fmla="*/ 2962 w 2962"/>
              <a:gd name="T13" fmla="*/ 57 h 114"/>
              <a:gd name="T14" fmla="*/ 2959 w 2962"/>
              <a:gd name="T15" fmla="*/ 76 h 114"/>
              <a:gd name="T16" fmla="*/ 2952 w 2962"/>
              <a:gd name="T17" fmla="*/ 91 h 114"/>
              <a:gd name="T18" fmla="*/ 2939 w 2962"/>
              <a:gd name="T19" fmla="*/ 104 h 114"/>
              <a:gd name="T20" fmla="*/ 2924 w 2962"/>
              <a:gd name="T21" fmla="*/ 111 h 114"/>
              <a:gd name="T22" fmla="*/ 2905 w 2962"/>
              <a:gd name="T23" fmla="*/ 114 h 114"/>
              <a:gd name="T24" fmla="*/ 57 w 2962"/>
              <a:gd name="T25" fmla="*/ 114 h 114"/>
              <a:gd name="T26" fmla="*/ 37 w 2962"/>
              <a:gd name="T27" fmla="*/ 111 h 114"/>
              <a:gd name="T28" fmla="*/ 22 w 2962"/>
              <a:gd name="T29" fmla="*/ 104 h 114"/>
              <a:gd name="T30" fmla="*/ 10 w 2962"/>
              <a:gd name="T31" fmla="*/ 91 h 114"/>
              <a:gd name="T32" fmla="*/ 2 w 2962"/>
              <a:gd name="T33" fmla="*/ 76 h 114"/>
              <a:gd name="T34" fmla="*/ 0 w 2962"/>
              <a:gd name="T35" fmla="*/ 57 h 114"/>
              <a:gd name="T36" fmla="*/ 2 w 2962"/>
              <a:gd name="T37" fmla="*/ 37 h 114"/>
              <a:gd name="T38" fmla="*/ 10 w 2962"/>
              <a:gd name="T39" fmla="*/ 22 h 114"/>
              <a:gd name="T40" fmla="*/ 22 w 2962"/>
              <a:gd name="T41" fmla="*/ 10 h 114"/>
              <a:gd name="T42" fmla="*/ 37 w 2962"/>
              <a:gd name="T43" fmla="*/ 2 h 114"/>
              <a:gd name="T44" fmla="*/ 57 w 2962"/>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4">
                <a:moveTo>
                  <a:pt x="57" y="0"/>
                </a:moveTo>
                <a:lnTo>
                  <a:pt x="2905" y="0"/>
                </a:lnTo>
                <a:lnTo>
                  <a:pt x="2924" y="2"/>
                </a:lnTo>
                <a:lnTo>
                  <a:pt x="2939" y="10"/>
                </a:lnTo>
                <a:lnTo>
                  <a:pt x="2952" y="22"/>
                </a:lnTo>
                <a:lnTo>
                  <a:pt x="2959" y="37"/>
                </a:lnTo>
                <a:lnTo>
                  <a:pt x="2962" y="57"/>
                </a:lnTo>
                <a:lnTo>
                  <a:pt x="2959" y="76"/>
                </a:lnTo>
                <a:lnTo>
                  <a:pt x="2952" y="91"/>
                </a:lnTo>
                <a:lnTo>
                  <a:pt x="2939" y="104"/>
                </a:lnTo>
                <a:lnTo>
                  <a:pt x="2924" y="111"/>
                </a:lnTo>
                <a:lnTo>
                  <a:pt x="2905" y="114"/>
                </a:lnTo>
                <a:lnTo>
                  <a:pt x="57" y="114"/>
                </a:lnTo>
                <a:lnTo>
                  <a:pt x="37" y="111"/>
                </a:lnTo>
                <a:lnTo>
                  <a:pt x="22" y="104"/>
                </a:lnTo>
                <a:lnTo>
                  <a:pt x="10" y="91"/>
                </a:lnTo>
                <a:lnTo>
                  <a:pt x="2" y="76"/>
                </a:lnTo>
                <a:lnTo>
                  <a:pt x="0" y="57"/>
                </a:lnTo>
                <a:lnTo>
                  <a:pt x="2" y="37"/>
                </a:lnTo>
                <a:lnTo>
                  <a:pt x="10" y="22"/>
                </a:lnTo>
                <a:lnTo>
                  <a:pt x="22" y="10"/>
                </a:lnTo>
                <a:lnTo>
                  <a:pt x="37" y="2"/>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3" name="Freeform 16"/>
          <p:cNvSpPr>
            <a:spLocks/>
          </p:cNvSpPr>
          <p:nvPr/>
        </p:nvSpPr>
        <p:spPr bwMode="auto">
          <a:xfrm rot="18899206">
            <a:off x="1345697" y="3704898"/>
            <a:ext cx="67867" cy="136923"/>
          </a:xfrm>
          <a:custGeom>
            <a:avLst/>
            <a:gdLst>
              <a:gd name="T0" fmla="*/ 185 w 342"/>
              <a:gd name="T1" fmla="*/ 2 h 688"/>
              <a:gd name="T2" fmla="*/ 208 w 342"/>
              <a:gd name="T3" fmla="*/ 18 h 688"/>
              <a:gd name="T4" fmla="*/ 221 w 342"/>
              <a:gd name="T5" fmla="*/ 46 h 688"/>
              <a:gd name="T6" fmla="*/ 220 w 342"/>
              <a:gd name="T7" fmla="*/ 75 h 688"/>
              <a:gd name="T8" fmla="*/ 206 w 342"/>
              <a:gd name="T9" fmla="*/ 98 h 688"/>
              <a:gd name="T10" fmla="*/ 171 w 342"/>
              <a:gd name="T11" fmla="*/ 123 h 688"/>
              <a:gd name="T12" fmla="*/ 137 w 342"/>
              <a:gd name="T13" fmla="*/ 156 h 688"/>
              <a:gd name="T14" fmla="*/ 116 w 342"/>
              <a:gd name="T15" fmla="*/ 187 h 688"/>
              <a:gd name="T16" fmla="*/ 117 w 342"/>
              <a:gd name="T17" fmla="*/ 220 h 688"/>
              <a:gd name="T18" fmla="*/ 144 w 342"/>
              <a:gd name="T19" fmla="*/ 258 h 688"/>
              <a:gd name="T20" fmla="*/ 199 w 342"/>
              <a:gd name="T21" fmla="*/ 294 h 688"/>
              <a:gd name="T22" fmla="*/ 260 w 342"/>
              <a:gd name="T23" fmla="*/ 333 h 688"/>
              <a:gd name="T24" fmla="*/ 305 w 342"/>
              <a:gd name="T25" fmla="*/ 380 h 688"/>
              <a:gd name="T26" fmla="*/ 332 w 342"/>
              <a:gd name="T27" fmla="*/ 432 h 688"/>
              <a:gd name="T28" fmla="*/ 342 w 342"/>
              <a:gd name="T29" fmla="*/ 487 h 688"/>
              <a:gd name="T30" fmla="*/ 330 w 342"/>
              <a:gd name="T31" fmla="*/ 550 h 688"/>
              <a:gd name="T32" fmla="*/ 293 w 342"/>
              <a:gd name="T33" fmla="*/ 607 h 688"/>
              <a:gd name="T34" fmla="*/ 235 w 342"/>
              <a:gd name="T35" fmla="*/ 659 h 688"/>
              <a:gd name="T36" fmla="*/ 190 w 342"/>
              <a:gd name="T37" fmla="*/ 686 h 688"/>
              <a:gd name="T38" fmla="*/ 171 w 342"/>
              <a:gd name="T39" fmla="*/ 688 h 688"/>
              <a:gd name="T40" fmla="*/ 141 w 342"/>
              <a:gd name="T41" fmla="*/ 679 h 688"/>
              <a:gd name="T42" fmla="*/ 119 w 342"/>
              <a:gd name="T43" fmla="*/ 659 h 688"/>
              <a:gd name="T44" fmla="*/ 112 w 342"/>
              <a:gd name="T45" fmla="*/ 630 h 688"/>
              <a:gd name="T46" fmla="*/ 120 w 342"/>
              <a:gd name="T47" fmla="*/ 603 h 688"/>
              <a:gd name="T48" fmla="*/ 142 w 342"/>
              <a:gd name="T49" fmla="*/ 585 h 688"/>
              <a:gd name="T50" fmla="*/ 188 w 342"/>
              <a:gd name="T51" fmla="*/ 555 h 688"/>
              <a:gd name="T52" fmla="*/ 217 w 342"/>
              <a:gd name="T53" fmla="*/ 524 h 688"/>
              <a:gd name="T54" fmla="*/ 228 w 342"/>
              <a:gd name="T55" fmla="*/ 494 h 688"/>
              <a:gd name="T56" fmla="*/ 213 w 342"/>
              <a:gd name="T57" fmla="*/ 457 h 688"/>
              <a:gd name="T58" fmla="*/ 173 w 342"/>
              <a:gd name="T59" fmla="*/ 420 h 688"/>
              <a:gd name="T60" fmla="*/ 106 w 342"/>
              <a:gd name="T61" fmla="*/ 377 h 688"/>
              <a:gd name="T62" fmla="*/ 48 w 342"/>
              <a:gd name="T63" fmla="*/ 323 h 688"/>
              <a:gd name="T64" fmla="*/ 12 w 342"/>
              <a:gd name="T65" fmla="*/ 264 h 688"/>
              <a:gd name="T66" fmla="*/ 0 w 342"/>
              <a:gd name="T67" fmla="*/ 203 h 688"/>
              <a:gd name="T68" fmla="*/ 12 w 342"/>
              <a:gd name="T69" fmla="*/ 140 h 688"/>
              <a:gd name="T70" fmla="*/ 48 w 342"/>
              <a:gd name="T71" fmla="*/ 83 h 688"/>
              <a:gd name="T72" fmla="*/ 106 w 342"/>
              <a:gd name="T73" fmla="*/ 31 h 688"/>
              <a:gd name="T74" fmla="*/ 156 w 342"/>
              <a:gd name="T75" fmla="*/ 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688">
                <a:moveTo>
                  <a:pt x="171" y="0"/>
                </a:moveTo>
                <a:lnTo>
                  <a:pt x="185" y="2"/>
                </a:lnTo>
                <a:lnTo>
                  <a:pt x="198" y="9"/>
                </a:lnTo>
                <a:lnTo>
                  <a:pt x="208" y="18"/>
                </a:lnTo>
                <a:lnTo>
                  <a:pt x="217" y="31"/>
                </a:lnTo>
                <a:lnTo>
                  <a:pt x="221" y="46"/>
                </a:lnTo>
                <a:lnTo>
                  <a:pt x="222" y="61"/>
                </a:lnTo>
                <a:lnTo>
                  <a:pt x="220" y="75"/>
                </a:lnTo>
                <a:lnTo>
                  <a:pt x="214" y="88"/>
                </a:lnTo>
                <a:lnTo>
                  <a:pt x="206" y="98"/>
                </a:lnTo>
                <a:lnTo>
                  <a:pt x="194" y="105"/>
                </a:lnTo>
                <a:lnTo>
                  <a:pt x="171" y="123"/>
                </a:lnTo>
                <a:lnTo>
                  <a:pt x="152" y="139"/>
                </a:lnTo>
                <a:lnTo>
                  <a:pt x="137" y="156"/>
                </a:lnTo>
                <a:lnTo>
                  <a:pt x="124" y="172"/>
                </a:lnTo>
                <a:lnTo>
                  <a:pt x="116" y="187"/>
                </a:lnTo>
                <a:lnTo>
                  <a:pt x="114" y="203"/>
                </a:lnTo>
                <a:lnTo>
                  <a:pt x="117" y="220"/>
                </a:lnTo>
                <a:lnTo>
                  <a:pt x="127" y="239"/>
                </a:lnTo>
                <a:lnTo>
                  <a:pt x="144" y="258"/>
                </a:lnTo>
                <a:lnTo>
                  <a:pt x="169" y="275"/>
                </a:lnTo>
                <a:lnTo>
                  <a:pt x="199" y="294"/>
                </a:lnTo>
                <a:lnTo>
                  <a:pt x="231" y="312"/>
                </a:lnTo>
                <a:lnTo>
                  <a:pt x="260" y="333"/>
                </a:lnTo>
                <a:lnTo>
                  <a:pt x="284" y="355"/>
                </a:lnTo>
                <a:lnTo>
                  <a:pt x="305" y="380"/>
                </a:lnTo>
                <a:lnTo>
                  <a:pt x="320" y="405"/>
                </a:lnTo>
                <a:lnTo>
                  <a:pt x="332" y="432"/>
                </a:lnTo>
                <a:lnTo>
                  <a:pt x="339" y="460"/>
                </a:lnTo>
                <a:lnTo>
                  <a:pt x="342" y="487"/>
                </a:lnTo>
                <a:lnTo>
                  <a:pt x="339" y="520"/>
                </a:lnTo>
                <a:lnTo>
                  <a:pt x="330" y="550"/>
                </a:lnTo>
                <a:lnTo>
                  <a:pt x="314" y="579"/>
                </a:lnTo>
                <a:lnTo>
                  <a:pt x="293" y="607"/>
                </a:lnTo>
                <a:lnTo>
                  <a:pt x="267" y="634"/>
                </a:lnTo>
                <a:lnTo>
                  <a:pt x="235" y="659"/>
                </a:lnTo>
                <a:lnTo>
                  <a:pt x="199" y="682"/>
                </a:lnTo>
                <a:lnTo>
                  <a:pt x="190" y="686"/>
                </a:lnTo>
                <a:lnTo>
                  <a:pt x="180" y="688"/>
                </a:lnTo>
                <a:lnTo>
                  <a:pt x="171" y="688"/>
                </a:lnTo>
                <a:lnTo>
                  <a:pt x="154" y="686"/>
                </a:lnTo>
                <a:lnTo>
                  <a:pt x="141" y="679"/>
                </a:lnTo>
                <a:lnTo>
                  <a:pt x="130" y="671"/>
                </a:lnTo>
                <a:lnTo>
                  <a:pt x="119" y="659"/>
                </a:lnTo>
                <a:lnTo>
                  <a:pt x="113" y="644"/>
                </a:lnTo>
                <a:lnTo>
                  <a:pt x="112" y="630"/>
                </a:lnTo>
                <a:lnTo>
                  <a:pt x="114" y="615"/>
                </a:lnTo>
                <a:lnTo>
                  <a:pt x="120" y="603"/>
                </a:lnTo>
                <a:lnTo>
                  <a:pt x="130" y="592"/>
                </a:lnTo>
                <a:lnTo>
                  <a:pt x="142" y="585"/>
                </a:lnTo>
                <a:lnTo>
                  <a:pt x="167" y="570"/>
                </a:lnTo>
                <a:lnTo>
                  <a:pt x="188" y="555"/>
                </a:lnTo>
                <a:lnTo>
                  <a:pt x="204" y="539"/>
                </a:lnTo>
                <a:lnTo>
                  <a:pt x="217" y="524"/>
                </a:lnTo>
                <a:lnTo>
                  <a:pt x="225" y="508"/>
                </a:lnTo>
                <a:lnTo>
                  <a:pt x="228" y="494"/>
                </a:lnTo>
                <a:lnTo>
                  <a:pt x="224" y="476"/>
                </a:lnTo>
                <a:lnTo>
                  <a:pt x="213" y="457"/>
                </a:lnTo>
                <a:lnTo>
                  <a:pt x="197" y="439"/>
                </a:lnTo>
                <a:lnTo>
                  <a:pt x="173" y="420"/>
                </a:lnTo>
                <a:lnTo>
                  <a:pt x="142" y="402"/>
                </a:lnTo>
                <a:lnTo>
                  <a:pt x="106" y="377"/>
                </a:lnTo>
                <a:lnTo>
                  <a:pt x="75" y="350"/>
                </a:lnTo>
                <a:lnTo>
                  <a:pt x="48" y="323"/>
                </a:lnTo>
                <a:lnTo>
                  <a:pt x="27" y="294"/>
                </a:lnTo>
                <a:lnTo>
                  <a:pt x="12" y="264"/>
                </a:lnTo>
                <a:lnTo>
                  <a:pt x="3" y="234"/>
                </a:lnTo>
                <a:lnTo>
                  <a:pt x="0" y="203"/>
                </a:lnTo>
                <a:lnTo>
                  <a:pt x="3" y="171"/>
                </a:lnTo>
                <a:lnTo>
                  <a:pt x="12" y="140"/>
                </a:lnTo>
                <a:lnTo>
                  <a:pt x="27" y="111"/>
                </a:lnTo>
                <a:lnTo>
                  <a:pt x="48" y="83"/>
                </a:lnTo>
                <a:lnTo>
                  <a:pt x="75" y="56"/>
                </a:lnTo>
                <a:lnTo>
                  <a:pt x="106" y="31"/>
                </a:lnTo>
                <a:lnTo>
                  <a:pt x="142" y="9"/>
                </a:lnTo>
                <a:lnTo>
                  <a:pt x="156" y="2"/>
                </a:lnTo>
                <a:lnTo>
                  <a:pt x="171"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4" name="Freeform 17"/>
          <p:cNvSpPr>
            <a:spLocks/>
          </p:cNvSpPr>
          <p:nvPr/>
        </p:nvSpPr>
        <p:spPr bwMode="auto">
          <a:xfrm rot="18899206">
            <a:off x="1274160" y="3808467"/>
            <a:ext cx="67867" cy="136923"/>
          </a:xfrm>
          <a:custGeom>
            <a:avLst/>
            <a:gdLst>
              <a:gd name="T0" fmla="*/ 187 w 342"/>
              <a:gd name="T1" fmla="*/ 2 h 687"/>
              <a:gd name="T2" fmla="*/ 209 w 342"/>
              <a:gd name="T3" fmla="*/ 17 h 687"/>
              <a:gd name="T4" fmla="*/ 223 w 342"/>
              <a:gd name="T5" fmla="*/ 45 h 687"/>
              <a:gd name="T6" fmla="*/ 223 w 342"/>
              <a:gd name="T7" fmla="*/ 74 h 687"/>
              <a:gd name="T8" fmla="*/ 206 w 342"/>
              <a:gd name="T9" fmla="*/ 97 h 687"/>
              <a:gd name="T10" fmla="*/ 172 w 342"/>
              <a:gd name="T11" fmla="*/ 122 h 687"/>
              <a:gd name="T12" fmla="*/ 137 w 342"/>
              <a:gd name="T13" fmla="*/ 155 h 687"/>
              <a:gd name="T14" fmla="*/ 117 w 342"/>
              <a:gd name="T15" fmla="*/ 186 h 687"/>
              <a:gd name="T16" fmla="*/ 118 w 342"/>
              <a:gd name="T17" fmla="*/ 220 h 687"/>
              <a:gd name="T18" fmla="*/ 145 w 342"/>
              <a:gd name="T19" fmla="*/ 257 h 687"/>
              <a:gd name="T20" fmla="*/ 200 w 342"/>
              <a:gd name="T21" fmla="*/ 292 h 687"/>
              <a:gd name="T22" fmla="*/ 260 w 342"/>
              <a:gd name="T23" fmla="*/ 332 h 687"/>
              <a:gd name="T24" fmla="*/ 305 w 342"/>
              <a:gd name="T25" fmla="*/ 380 h 687"/>
              <a:gd name="T26" fmla="*/ 333 w 342"/>
              <a:gd name="T27" fmla="*/ 432 h 687"/>
              <a:gd name="T28" fmla="*/ 342 w 342"/>
              <a:gd name="T29" fmla="*/ 487 h 687"/>
              <a:gd name="T30" fmla="*/ 330 w 342"/>
              <a:gd name="T31" fmla="*/ 549 h 687"/>
              <a:gd name="T32" fmla="*/ 294 w 342"/>
              <a:gd name="T33" fmla="*/ 606 h 687"/>
              <a:gd name="T34" fmla="*/ 236 w 342"/>
              <a:gd name="T35" fmla="*/ 658 h 687"/>
              <a:gd name="T36" fmla="*/ 190 w 342"/>
              <a:gd name="T37" fmla="*/ 685 h 687"/>
              <a:gd name="T38" fmla="*/ 171 w 342"/>
              <a:gd name="T39" fmla="*/ 687 h 687"/>
              <a:gd name="T40" fmla="*/ 141 w 342"/>
              <a:gd name="T41" fmla="*/ 679 h 687"/>
              <a:gd name="T42" fmla="*/ 120 w 342"/>
              <a:gd name="T43" fmla="*/ 658 h 687"/>
              <a:gd name="T44" fmla="*/ 112 w 342"/>
              <a:gd name="T45" fmla="*/ 629 h 687"/>
              <a:gd name="T46" fmla="*/ 120 w 342"/>
              <a:gd name="T47" fmla="*/ 602 h 687"/>
              <a:gd name="T48" fmla="*/ 143 w 342"/>
              <a:gd name="T49" fmla="*/ 584 h 687"/>
              <a:gd name="T50" fmla="*/ 188 w 342"/>
              <a:gd name="T51" fmla="*/ 554 h 687"/>
              <a:gd name="T52" fmla="*/ 218 w 342"/>
              <a:gd name="T53" fmla="*/ 523 h 687"/>
              <a:gd name="T54" fmla="*/ 228 w 342"/>
              <a:gd name="T55" fmla="*/ 493 h 687"/>
              <a:gd name="T56" fmla="*/ 214 w 342"/>
              <a:gd name="T57" fmla="*/ 456 h 687"/>
              <a:gd name="T58" fmla="*/ 173 w 342"/>
              <a:gd name="T59" fmla="*/ 419 h 687"/>
              <a:gd name="T60" fmla="*/ 106 w 342"/>
              <a:gd name="T61" fmla="*/ 376 h 687"/>
              <a:gd name="T62" fmla="*/ 49 w 342"/>
              <a:gd name="T63" fmla="*/ 322 h 687"/>
              <a:gd name="T64" fmla="*/ 12 w 342"/>
              <a:gd name="T65" fmla="*/ 263 h 687"/>
              <a:gd name="T66" fmla="*/ 0 w 342"/>
              <a:gd name="T67" fmla="*/ 202 h 687"/>
              <a:gd name="T68" fmla="*/ 12 w 342"/>
              <a:gd name="T69" fmla="*/ 140 h 687"/>
              <a:gd name="T70" fmla="*/ 49 w 342"/>
              <a:gd name="T71" fmla="*/ 82 h 687"/>
              <a:gd name="T72" fmla="*/ 106 w 342"/>
              <a:gd name="T73" fmla="*/ 31 h 687"/>
              <a:gd name="T74" fmla="*/ 157 w 342"/>
              <a:gd name="T75" fmla="*/ 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687">
                <a:moveTo>
                  <a:pt x="172" y="0"/>
                </a:moveTo>
                <a:lnTo>
                  <a:pt x="187" y="2"/>
                </a:lnTo>
                <a:lnTo>
                  <a:pt x="199" y="8"/>
                </a:lnTo>
                <a:lnTo>
                  <a:pt x="209" y="17"/>
                </a:lnTo>
                <a:lnTo>
                  <a:pt x="217" y="31"/>
                </a:lnTo>
                <a:lnTo>
                  <a:pt x="223" y="45"/>
                </a:lnTo>
                <a:lnTo>
                  <a:pt x="225" y="60"/>
                </a:lnTo>
                <a:lnTo>
                  <a:pt x="223" y="74"/>
                </a:lnTo>
                <a:lnTo>
                  <a:pt x="217" y="87"/>
                </a:lnTo>
                <a:lnTo>
                  <a:pt x="206" y="97"/>
                </a:lnTo>
                <a:lnTo>
                  <a:pt x="194" y="104"/>
                </a:lnTo>
                <a:lnTo>
                  <a:pt x="172" y="122"/>
                </a:lnTo>
                <a:lnTo>
                  <a:pt x="153" y="139"/>
                </a:lnTo>
                <a:lnTo>
                  <a:pt x="137" y="155"/>
                </a:lnTo>
                <a:lnTo>
                  <a:pt x="124" y="171"/>
                </a:lnTo>
                <a:lnTo>
                  <a:pt x="117" y="186"/>
                </a:lnTo>
                <a:lnTo>
                  <a:pt x="114" y="202"/>
                </a:lnTo>
                <a:lnTo>
                  <a:pt x="118" y="220"/>
                </a:lnTo>
                <a:lnTo>
                  <a:pt x="127" y="237"/>
                </a:lnTo>
                <a:lnTo>
                  <a:pt x="145" y="257"/>
                </a:lnTo>
                <a:lnTo>
                  <a:pt x="169" y="275"/>
                </a:lnTo>
                <a:lnTo>
                  <a:pt x="200" y="292"/>
                </a:lnTo>
                <a:lnTo>
                  <a:pt x="232" y="311"/>
                </a:lnTo>
                <a:lnTo>
                  <a:pt x="260" y="332"/>
                </a:lnTo>
                <a:lnTo>
                  <a:pt x="285" y="355"/>
                </a:lnTo>
                <a:lnTo>
                  <a:pt x="305" y="380"/>
                </a:lnTo>
                <a:lnTo>
                  <a:pt x="321" y="405"/>
                </a:lnTo>
                <a:lnTo>
                  <a:pt x="333" y="432"/>
                </a:lnTo>
                <a:lnTo>
                  <a:pt x="340" y="460"/>
                </a:lnTo>
                <a:lnTo>
                  <a:pt x="342" y="487"/>
                </a:lnTo>
                <a:lnTo>
                  <a:pt x="339" y="519"/>
                </a:lnTo>
                <a:lnTo>
                  <a:pt x="330" y="549"/>
                </a:lnTo>
                <a:lnTo>
                  <a:pt x="315" y="578"/>
                </a:lnTo>
                <a:lnTo>
                  <a:pt x="294" y="606"/>
                </a:lnTo>
                <a:lnTo>
                  <a:pt x="267" y="633"/>
                </a:lnTo>
                <a:lnTo>
                  <a:pt x="236" y="658"/>
                </a:lnTo>
                <a:lnTo>
                  <a:pt x="200" y="681"/>
                </a:lnTo>
                <a:lnTo>
                  <a:pt x="190" y="685"/>
                </a:lnTo>
                <a:lnTo>
                  <a:pt x="181" y="686"/>
                </a:lnTo>
                <a:lnTo>
                  <a:pt x="171" y="687"/>
                </a:lnTo>
                <a:lnTo>
                  <a:pt x="155" y="685"/>
                </a:lnTo>
                <a:lnTo>
                  <a:pt x="141" y="679"/>
                </a:lnTo>
                <a:lnTo>
                  <a:pt x="130" y="669"/>
                </a:lnTo>
                <a:lnTo>
                  <a:pt x="120" y="658"/>
                </a:lnTo>
                <a:lnTo>
                  <a:pt x="114" y="643"/>
                </a:lnTo>
                <a:lnTo>
                  <a:pt x="112" y="629"/>
                </a:lnTo>
                <a:lnTo>
                  <a:pt x="114" y="614"/>
                </a:lnTo>
                <a:lnTo>
                  <a:pt x="120" y="602"/>
                </a:lnTo>
                <a:lnTo>
                  <a:pt x="130" y="591"/>
                </a:lnTo>
                <a:lnTo>
                  <a:pt x="143" y="584"/>
                </a:lnTo>
                <a:lnTo>
                  <a:pt x="167" y="570"/>
                </a:lnTo>
                <a:lnTo>
                  <a:pt x="188" y="554"/>
                </a:lnTo>
                <a:lnTo>
                  <a:pt x="204" y="538"/>
                </a:lnTo>
                <a:lnTo>
                  <a:pt x="218" y="523"/>
                </a:lnTo>
                <a:lnTo>
                  <a:pt x="225" y="507"/>
                </a:lnTo>
                <a:lnTo>
                  <a:pt x="228" y="493"/>
                </a:lnTo>
                <a:lnTo>
                  <a:pt x="225" y="475"/>
                </a:lnTo>
                <a:lnTo>
                  <a:pt x="214" y="456"/>
                </a:lnTo>
                <a:lnTo>
                  <a:pt x="197" y="438"/>
                </a:lnTo>
                <a:lnTo>
                  <a:pt x="173" y="419"/>
                </a:lnTo>
                <a:lnTo>
                  <a:pt x="143" y="401"/>
                </a:lnTo>
                <a:lnTo>
                  <a:pt x="106" y="376"/>
                </a:lnTo>
                <a:lnTo>
                  <a:pt x="75" y="349"/>
                </a:lnTo>
                <a:lnTo>
                  <a:pt x="49" y="322"/>
                </a:lnTo>
                <a:lnTo>
                  <a:pt x="28" y="293"/>
                </a:lnTo>
                <a:lnTo>
                  <a:pt x="12" y="263"/>
                </a:lnTo>
                <a:lnTo>
                  <a:pt x="3" y="233"/>
                </a:lnTo>
                <a:lnTo>
                  <a:pt x="0" y="202"/>
                </a:lnTo>
                <a:lnTo>
                  <a:pt x="3" y="170"/>
                </a:lnTo>
                <a:lnTo>
                  <a:pt x="12" y="140"/>
                </a:lnTo>
                <a:lnTo>
                  <a:pt x="28" y="111"/>
                </a:lnTo>
                <a:lnTo>
                  <a:pt x="49" y="82"/>
                </a:lnTo>
                <a:lnTo>
                  <a:pt x="75" y="56"/>
                </a:lnTo>
                <a:lnTo>
                  <a:pt x="106" y="31"/>
                </a:lnTo>
                <a:lnTo>
                  <a:pt x="143" y="8"/>
                </a:lnTo>
                <a:lnTo>
                  <a:pt x="157" y="2"/>
                </a:lnTo>
                <a:lnTo>
                  <a:pt x="17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5" name="Freeform 18"/>
          <p:cNvSpPr>
            <a:spLocks/>
          </p:cNvSpPr>
          <p:nvPr/>
        </p:nvSpPr>
        <p:spPr bwMode="auto">
          <a:xfrm rot="18899206">
            <a:off x="1450077" y="3632470"/>
            <a:ext cx="67867" cy="136923"/>
          </a:xfrm>
          <a:custGeom>
            <a:avLst/>
            <a:gdLst>
              <a:gd name="T0" fmla="*/ 186 w 342"/>
              <a:gd name="T1" fmla="*/ 2 h 687"/>
              <a:gd name="T2" fmla="*/ 209 w 342"/>
              <a:gd name="T3" fmla="*/ 17 h 687"/>
              <a:gd name="T4" fmla="*/ 221 w 342"/>
              <a:gd name="T5" fmla="*/ 45 h 687"/>
              <a:gd name="T6" fmla="*/ 221 w 342"/>
              <a:gd name="T7" fmla="*/ 74 h 687"/>
              <a:gd name="T8" fmla="*/ 206 w 342"/>
              <a:gd name="T9" fmla="*/ 97 h 687"/>
              <a:gd name="T10" fmla="*/ 172 w 342"/>
              <a:gd name="T11" fmla="*/ 122 h 687"/>
              <a:gd name="T12" fmla="*/ 137 w 342"/>
              <a:gd name="T13" fmla="*/ 155 h 687"/>
              <a:gd name="T14" fmla="*/ 117 w 342"/>
              <a:gd name="T15" fmla="*/ 186 h 687"/>
              <a:gd name="T16" fmla="*/ 118 w 342"/>
              <a:gd name="T17" fmla="*/ 220 h 687"/>
              <a:gd name="T18" fmla="*/ 145 w 342"/>
              <a:gd name="T19" fmla="*/ 257 h 687"/>
              <a:gd name="T20" fmla="*/ 200 w 342"/>
              <a:gd name="T21" fmla="*/ 292 h 687"/>
              <a:gd name="T22" fmla="*/ 260 w 342"/>
              <a:gd name="T23" fmla="*/ 332 h 687"/>
              <a:gd name="T24" fmla="*/ 305 w 342"/>
              <a:gd name="T25" fmla="*/ 380 h 687"/>
              <a:gd name="T26" fmla="*/ 333 w 342"/>
              <a:gd name="T27" fmla="*/ 432 h 687"/>
              <a:gd name="T28" fmla="*/ 342 w 342"/>
              <a:gd name="T29" fmla="*/ 487 h 687"/>
              <a:gd name="T30" fmla="*/ 329 w 342"/>
              <a:gd name="T31" fmla="*/ 549 h 687"/>
              <a:gd name="T32" fmla="*/ 294 w 342"/>
              <a:gd name="T33" fmla="*/ 606 h 687"/>
              <a:gd name="T34" fmla="*/ 236 w 342"/>
              <a:gd name="T35" fmla="*/ 658 h 687"/>
              <a:gd name="T36" fmla="*/ 190 w 342"/>
              <a:gd name="T37" fmla="*/ 685 h 687"/>
              <a:gd name="T38" fmla="*/ 171 w 342"/>
              <a:gd name="T39" fmla="*/ 687 h 687"/>
              <a:gd name="T40" fmla="*/ 141 w 342"/>
              <a:gd name="T41" fmla="*/ 679 h 687"/>
              <a:gd name="T42" fmla="*/ 120 w 342"/>
              <a:gd name="T43" fmla="*/ 658 h 687"/>
              <a:gd name="T44" fmla="*/ 112 w 342"/>
              <a:gd name="T45" fmla="*/ 629 h 687"/>
              <a:gd name="T46" fmla="*/ 120 w 342"/>
              <a:gd name="T47" fmla="*/ 602 h 687"/>
              <a:gd name="T48" fmla="*/ 143 w 342"/>
              <a:gd name="T49" fmla="*/ 584 h 687"/>
              <a:gd name="T50" fmla="*/ 188 w 342"/>
              <a:gd name="T51" fmla="*/ 554 h 687"/>
              <a:gd name="T52" fmla="*/ 218 w 342"/>
              <a:gd name="T53" fmla="*/ 523 h 687"/>
              <a:gd name="T54" fmla="*/ 228 w 342"/>
              <a:gd name="T55" fmla="*/ 493 h 687"/>
              <a:gd name="T56" fmla="*/ 214 w 342"/>
              <a:gd name="T57" fmla="*/ 456 h 687"/>
              <a:gd name="T58" fmla="*/ 173 w 342"/>
              <a:gd name="T59" fmla="*/ 419 h 687"/>
              <a:gd name="T60" fmla="*/ 106 w 342"/>
              <a:gd name="T61" fmla="*/ 376 h 687"/>
              <a:gd name="T62" fmla="*/ 49 w 342"/>
              <a:gd name="T63" fmla="*/ 322 h 687"/>
              <a:gd name="T64" fmla="*/ 12 w 342"/>
              <a:gd name="T65" fmla="*/ 263 h 687"/>
              <a:gd name="T66" fmla="*/ 0 w 342"/>
              <a:gd name="T67" fmla="*/ 202 h 687"/>
              <a:gd name="T68" fmla="*/ 12 w 342"/>
              <a:gd name="T69" fmla="*/ 140 h 687"/>
              <a:gd name="T70" fmla="*/ 49 w 342"/>
              <a:gd name="T71" fmla="*/ 82 h 687"/>
              <a:gd name="T72" fmla="*/ 106 w 342"/>
              <a:gd name="T73" fmla="*/ 31 h 687"/>
              <a:gd name="T74" fmla="*/ 157 w 342"/>
              <a:gd name="T75" fmla="*/ 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687">
                <a:moveTo>
                  <a:pt x="172" y="0"/>
                </a:moveTo>
                <a:lnTo>
                  <a:pt x="186" y="2"/>
                </a:lnTo>
                <a:lnTo>
                  <a:pt x="199" y="8"/>
                </a:lnTo>
                <a:lnTo>
                  <a:pt x="209" y="17"/>
                </a:lnTo>
                <a:lnTo>
                  <a:pt x="217" y="31"/>
                </a:lnTo>
                <a:lnTo>
                  <a:pt x="221" y="45"/>
                </a:lnTo>
                <a:lnTo>
                  <a:pt x="222" y="60"/>
                </a:lnTo>
                <a:lnTo>
                  <a:pt x="221" y="74"/>
                </a:lnTo>
                <a:lnTo>
                  <a:pt x="215" y="87"/>
                </a:lnTo>
                <a:lnTo>
                  <a:pt x="206" y="97"/>
                </a:lnTo>
                <a:lnTo>
                  <a:pt x="194" y="104"/>
                </a:lnTo>
                <a:lnTo>
                  <a:pt x="172" y="122"/>
                </a:lnTo>
                <a:lnTo>
                  <a:pt x="153" y="139"/>
                </a:lnTo>
                <a:lnTo>
                  <a:pt x="137" y="155"/>
                </a:lnTo>
                <a:lnTo>
                  <a:pt x="124" y="171"/>
                </a:lnTo>
                <a:lnTo>
                  <a:pt x="117" y="186"/>
                </a:lnTo>
                <a:lnTo>
                  <a:pt x="114" y="202"/>
                </a:lnTo>
                <a:lnTo>
                  <a:pt x="118" y="220"/>
                </a:lnTo>
                <a:lnTo>
                  <a:pt x="127" y="237"/>
                </a:lnTo>
                <a:lnTo>
                  <a:pt x="145" y="257"/>
                </a:lnTo>
                <a:lnTo>
                  <a:pt x="169" y="275"/>
                </a:lnTo>
                <a:lnTo>
                  <a:pt x="200" y="292"/>
                </a:lnTo>
                <a:lnTo>
                  <a:pt x="232" y="311"/>
                </a:lnTo>
                <a:lnTo>
                  <a:pt x="260" y="332"/>
                </a:lnTo>
                <a:lnTo>
                  <a:pt x="285" y="355"/>
                </a:lnTo>
                <a:lnTo>
                  <a:pt x="305" y="380"/>
                </a:lnTo>
                <a:lnTo>
                  <a:pt x="321" y="405"/>
                </a:lnTo>
                <a:lnTo>
                  <a:pt x="333" y="432"/>
                </a:lnTo>
                <a:lnTo>
                  <a:pt x="340" y="460"/>
                </a:lnTo>
                <a:lnTo>
                  <a:pt x="342" y="487"/>
                </a:lnTo>
                <a:lnTo>
                  <a:pt x="339" y="519"/>
                </a:lnTo>
                <a:lnTo>
                  <a:pt x="329" y="549"/>
                </a:lnTo>
                <a:lnTo>
                  <a:pt x="315" y="578"/>
                </a:lnTo>
                <a:lnTo>
                  <a:pt x="294" y="606"/>
                </a:lnTo>
                <a:lnTo>
                  <a:pt x="267" y="633"/>
                </a:lnTo>
                <a:lnTo>
                  <a:pt x="236" y="658"/>
                </a:lnTo>
                <a:lnTo>
                  <a:pt x="200" y="681"/>
                </a:lnTo>
                <a:lnTo>
                  <a:pt x="190" y="685"/>
                </a:lnTo>
                <a:lnTo>
                  <a:pt x="181" y="686"/>
                </a:lnTo>
                <a:lnTo>
                  <a:pt x="171" y="687"/>
                </a:lnTo>
                <a:lnTo>
                  <a:pt x="155" y="685"/>
                </a:lnTo>
                <a:lnTo>
                  <a:pt x="141" y="679"/>
                </a:lnTo>
                <a:lnTo>
                  <a:pt x="129" y="669"/>
                </a:lnTo>
                <a:lnTo>
                  <a:pt x="120" y="658"/>
                </a:lnTo>
                <a:lnTo>
                  <a:pt x="114" y="643"/>
                </a:lnTo>
                <a:lnTo>
                  <a:pt x="112" y="629"/>
                </a:lnTo>
                <a:lnTo>
                  <a:pt x="114" y="614"/>
                </a:lnTo>
                <a:lnTo>
                  <a:pt x="120" y="602"/>
                </a:lnTo>
                <a:lnTo>
                  <a:pt x="129" y="591"/>
                </a:lnTo>
                <a:lnTo>
                  <a:pt x="143" y="584"/>
                </a:lnTo>
                <a:lnTo>
                  <a:pt x="167" y="570"/>
                </a:lnTo>
                <a:lnTo>
                  <a:pt x="188" y="554"/>
                </a:lnTo>
                <a:lnTo>
                  <a:pt x="205" y="538"/>
                </a:lnTo>
                <a:lnTo>
                  <a:pt x="218" y="523"/>
                </a:lnTo>
                <a:lnTo>
                  <a:pt x="226" y="507"/>
                </a:lnTo>
                <a:lnTo>
                  <a:pt x="228" y="493"/>
                </a:lnTo>
                <a:lnTo>
                  <a:pt x="225" y="475"/>
                </a:lnTo>
                <a:lnTo>
                  <a:pt x="214" y="456"/>
                </a:lnTo>
                <a:lnTo>
                  <a:pt x="198" y="438"/>
                </a:lnTo>
                <a:lnTo>
                  <a:pt x="173" y="419"/>
                </a:lnTo>
                <a:lnTo>
                  <a:pt x="143" y="401"/>
                </a:lnTo>
                <a:lnTo>
                  <a:pt x="106" y="376"/>
                </a:lnTo>
                <a:lnTo>
                  <a:pt x="75" y="349"/>
                </a:lnTo>
                <a:lnTo>
                  <a:pt x="49" y="322"/>
                </a:lnTo>
                <a:lnTo>
                  <a:pt x="28" y="293"/>
                </a:lnTo>
                <a:lnTo>
                  <a:pt x="12" y="263"/>
                </a:lnTo>
                <a:lnTo>
                  <a:pt x="3" y="233"/>
                </a:lnTo>
                <a:lnTo>
                  <a:pt x="0" y="202"/>
                </a:lnTo>
                <a:lnTo>
                  <a:pt x="3" y="170"/>
                </a:lnTo>
                <a:lnTo>
                  <a:pt x="12" y="140"/>
                </a:lnTo>
                <a:lnTo>
                  <a:pt x="28" y="111"/>
                </a:lnTo>
                <a:lnTo>
                  <a:pt x="49" y="82"/>
                </a:lnTo>
                <a:lnTo>
                  <a:pt x="75" y="56"/>
                </a:lnTo>
                <a:lnTo>
                  <a:pt x="106" y="31"/>
                </a:lnTo>
                <a:lnTo>
                  <a:pt x="143" y="8"/>
                </a:lnTo>
                <a:lnTo>
                  <a:pt x="157" y="2"/>
                </a:lnTo>
                <a:lnTo>
                  <a:pt x="17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6" name="Freeform 12"/>
          <p:cNvSpPr>
            <a:spLocks noEditPoints="1"/>
          </p:cNvSpPr>
          <p:nvPr/>
        </p:nvSpPr>
        <p:spPr bwMode="auto">
          <a:xfrm rot="18899206">
            <a:off x="873240" y="3456879"/>
            <a:ext cx="677467" cy="295275"/>
          </a:xfrm>
          <a:custGeom>
            <a:avLst/>
            <a:gdLst>
              <a:gd name="T0" fmla="*/ 156 w 3417"/>
              <a:gd name="T1" fmla="*/ 116 h 1484"/>
              <a:gd name="T2" fmla="*/ 132 w 3417"/>
              <a:gd name="T3" fmla="*/ 130 h 1484"/>
              <a:gd name="T4" fmla="*/ 116 w 3417"/>
              <a:gd name="T5" fmla="*/ 156 h 1484"/>
              <a:gd name="T6" fmla="*/ 114 w 3417"/>
              <a:gd name="T7" fmla="*/ 1313 h 1484"/>
              <a:gd name="T8" fmla="*/ 124 w 3417"/>
              <a:gd name="T9" fmla="*/ 1348 h 1484"/>
              <a:gd name="T10" fmla="*/ 151 w 3417"/>
              <a:gd name="T11" fmla="*/ 1368 h 1484"/>
              <a:gd name="T12" fmla="*/ 3247 w 3417"/>
              <a:gd name="T13" fmla="*/ 1370 h 1484"/>
              <a:gd name="T14" fmla="*/ 3281 w 3417"/>
              <a:gd name="T15" fmla="*/ 1361 h 1484"/>
              <a:gd name="T16" fmla="*/ 3301 w 3417"/>
              <a:gd name="T17" fmla="*/ 1332 h 1484"/>
              <a:gd name="T18" fmla="*/ 3304 w 3417"/>
              <a:gd name="T19" fmla="*/ 171 h 1484"/>
              <a:gd name="T20" fmla="*/ 3294 w 3417"/>
              <a:gd name="T21" fmla="*/ 137 h 1484"/>
              <a:gd name="T22" fmla="*/ 3266 w 3417"/>
              <a:gd name="T23" fmla="*/ 117 h 1484"/>
              <a:gd name="T24" fmla="*/ 171 w 3417"/>
              <a:gd name="T25" fmla="*/ 114 h 1484"/>
              <a:gd name="T26" fmla="*/ 3247 w 3417"/>
              <a:gd name="T27" fmla="*/ 0 h 1484"/>
              <a:gd name="T28" fmla="*/ 3307 w 3417"/>
              <a:gd name="T29" fmla="*/ 10 h 1484"/>
              <a:gd name="T30" fmla="*/ 3358 w 3417"/>
              <a:gd name="T31" fmla="*/ 40 h 1484"/>
              <a:gd name="T32" fmla="*/ 3394 w 3417"/>
              <a:gd name="T33" fmla="*/ 84 h 1484"/>
              <a:gd name="T34" fmla="*/ 3415 w 3417"/>
              <a:gd name="T35" fmla="*/ 140 h 1484"/>
              <a:gd name="T36" fmla="*/ 3417 w 3417"/>
              <a:gd name="T37" fmla="*/ 1313 h 1484"/>
              <a:gd name="T38" fmla="*/ 3407 w 3417"/>
              <a:gd name="T39" fmla="*/ 1374 h 1484"/>
              <a:gd name="T40" fmla="*/ 3378 w 3417"/>
              <a:gd name="T41" fmla="*/ 1425 h 1484"/>
              <a:gd name="T42" fmla="*/ 3334 w 3417"/>
              <a:gd name="T43" fmla="*/ 1461 h 1484"/>
              <a:gd name="T44" fmla="*/ 3278 w 3417"/>
              <a:gd name="T45" fmla="*/ 1482 h 1484"/>
              <a:gd name="T46" fmla="*/ 171 w 3417"/>
              <a:gd name="T47" fmla="*/ 1484 h 1484"/>
              <a:gd name="T48" fmla="*/ 110 w 3417"/>
              <a:gd name="T49" fmla="*/ 1474 h 1484"/>
              <a:gd name="T50" fmla="*/ 60 w 3417"/>
              <a:gd name="T51" fmla="*/ 1445 h 1484"/>
              <a:gd name="T52" fmla="*/ 23 w 3417"/>
              <a:gd name="T53" fmla="*/ 1401 h 1484"/>
              <a:gd name="T54" fmla="*/ 3 w 3417"/>
              <a:gd name="T55" fmla="*/ 1345 h 1484"/>
              <a:gd name="T56" fmla="*/ 0 w 3417"/>
              <a:gd name="T57" fmla="*/ 171 h 1484"/>
              <a:gd name="T58" fmla="*/ 10 w 3417"/>
              <a:gd name="T59" fmla="*/ 111 h 1484"/>
              <a:gd name="T60" fmla="*/ 39 w 3417"/>
              <a:gd name="T61" fmla="*/ 60 h 1484"/>
              <a:gd name="T62" fmla="*/ 84 w 3417"/>
              <a:gd name="T63" fmla="*/ 23 h 1484"/>
              <a:gd name="T64" fmla="*/ 140 w 3417"/>
              <a:gd name="T65" fmla="*/ 3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17" h="1484">
                <a:moveTo>
                  <a:pt x="171" y="114"/>
                </a:moveTo>
                <a:lnTo>
                  <a:pt x="156" y="116"/>
                </a:lnTo>
                <a:lnTo>
                  <a:pt x="143" y="122"/>
                </a:lnTo>
                <a:lnTo>
                  <a:pt x="132" y="130"/>
                </a:lnTo>
                <a:lnTo>
                  <a:pt x="122" y="141"/>
                </a:lnTo>
                <a:lnTo>
                  <a:pt x="116" y="156"/>
                </a:lnTo>
                <a:lnTo>
                  <a:pt x="114" y="171"/>
                </a:lnTo>
                <a:lnTo>
                  <a:pt x="114" y="1313"/>
                </a:lnTo>
                <a:lnTo>
                  <a:pt x="116" y="1332"/>
                </a:lnTo>
                <a:lnTo>
                  <a:pt x="124" y="1348"/>
                </a:lnTo>
                <a:lnTo>
                  <a:pt x="136" y="1361"/>
                </a:lnTo>
                <a:lnTo>
                  <a:pt x="151" y="1368"/>
                </a:lnTo>
                <a:lnTo>
                  <a:pt x="171" y="1370"/>
                </a:lnTo>
                <a:lnTo>
                  <a:pt x="3247" y="1370"/>
                </a:lnTo>
                <a:lnTo>
                  <a:pt x="3266" y="1368"/>
                </a:lnTo>
                <a:lnTo>
                  <a:pt x="3281" y="1361"/>
                </a:lnTo>
                <a:lnTo>
                  <a:pt x="3294" y="1348"/>
                </a:lnTo>
                <a:lnTo>
                  <a:pt x="3301" y="1332"/>
                </a:lnTo>
                <a:lnTo>
                  <a:pt x="3304" y="1313"/>
                </a:lnTo>
                <a:lnTo>
                  <a:pt x="3304" y="171"/>
                </a:lnTo>
                <a:lnTo>
                  <a:pt x="3301" y="153"/>
                </a:lnTo>
                <a:lnTo>
                  <a:pt x="3294" y="137"/>
                </a:lnTo>
                <a:lnTo>
                  <a:pt x="3281" y="125"/>
                </a:lnTo>
                <a:lnTo>
                  <a:pt x="3266" y="117"/>
                </a:lnTo>
                <a:lnTo>
                  <a:pt x="3247" y="114"/>
                </a:lnTo>
                <a:lnTo>
                  <a:pt x="171" y="114"/>
                </a:lnTo>
                <a:close/>
                <a:moveTo>
                  <a:pt x="171" y="0"/>
                </a:moveTo>
                <a:lnTo>
                  <a:pt x="3247" y="0"/>
                </a:lnTo>
                <a:lnTo>
                  <a:pt x="3278" y="3"/>
                </a:lnTo>
                <a:lnTo>
                  <a:pt x="3307" y="10"/>
                </a:lnTo>
                <a:lnTo>
                  <a:pt x="3334" y="23"/>
                </a:lnTo>
                <a:lnTo>
                  <a:pt x="3358" y="40"/>
                </a:lnTo>
                <a:lnTo>
                  <a:pt x="3378" y="60"/>
                </a:lnTo>
                <a:lnTo>
                  <a:pt x="3394" y="84"/>
                </a:lnTo>
                <a:lnTo>
                  <a:pt x="3407" y="111"/>
                </a:lnTo>
                <a:lnTo>
                  <a:pt x="3415" y="140"/>
                </a:lnTo>
                <a:lnTo>
                  <a:pt x="3417" y="171"/>
                </a:lnTo>
                <a:lnTo>
                  <a:pt x="3417" y="1313"/>
                </a:lnTo>
                <a:lnTo>
                  <a:pt x="3415" y="1345"/>
                </a:lnTo>
                <a:lnTo>
                  <a:pt x="3407" y="1374"/>
                </a:lnTo>
                <a:lnTo>
                  <a:pt x="3394" y="1401"/>
                </a:lnTo>
                <a:lnTo>
                  <a:pt x="3378" y="1425"/>
                </a:lnTo>
                <a:lnTo>
                  <a:pt x="3358" y="1445"/>
                </a:lnTo>
                <a:lnTo>
                  <a:pt x="3334" y="1461"/>
                </a:lnTo>
                <a:lnTo>
                  <a:pt x="3307" y="1474"/>
                </a:lnTo>
                <a:lnTo>
                  <a:pt x="3278" y="1482"/>
                </a:lnTo>
                <a:lnTo>
                  <a:pt x="3247" y="1484"/>
                </a:lnTo>
                <a:lnTo>
                  <a:pt x="171" y="1484"/>
                </a:lnTo>
                <a:lnTo>
                  <a:pt x="140" y="1482"/>
                </a:lnTo>
                <a:lnTo>
                  <a:pt x="110" y="1474"/>
                </a:lnTo>
                <a:lnTo>
                  <a:pt x="84" y="1461"/>
                </a:lnTo>
                <a:lnTo>
                  <a:pt x="60" y="1445"/>
                </a:lnTo>
                <a:lnTo>
                  <a:pt x="39" y="1425"/>
                </a:lnTo>
                <a:lnTo>
                  <a:pt x="23" y="1401"/>
                </a:lnTo>
                <a:lnTo>
                  <a:pt x="10" y="1374"/>
                </a:lnTo>
                <a:lnTo>
                  <a:pt x="3" y="1345"/>
                </a:lnTo>
                <a:lnTo>
                  <a:pt x="0" y="1313"/>
                </a:lnTo>
                <a:lnTo>
                  <a:pt x="0" y="171"/>
                </a:lnTo>
                <a:lnTo>
                  <a:pt x="3" y="140"/>
                </a:lnTo>
                <a:lnTo>
                  <a:pt x="10" y="111"/>
                </a:lnTo>
                <a:lnTo>
                  <a:pt x="23" y="84"/>
                </a:lnTo>
                <a:lnTo>
                  <a:pt x="39" y="60"/>
                </a:lnTo>
                <a:lnTo>
                  <a:pt x="60" y="40"/>
                </a:lnTo>
                <a:lnTo>
                  <a:pt x="84" y="23"/>
                </a:lnTo>
                <a:lnTo>
                  <a:pt x="110" y="10"/>
                </a:lnTo>
                <a:lnTo>
                  <a:pt x="140" y="3"/>
                </a:lnTo>
                <a:lnTo>
                  <a:pt x="171"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7" name="Freeform 13"/>
          <p:cNvSpPr>
            <a:spLocks/>
          </p:cNvSpPr>
          <p:nvPr/>
        </p:nvSpPr>
        <p:spPr bwMode="auto">
          <a:xfrm rot="18899206">
            <a:off x="1115420" y="3553224"/>
            <a:ext cx="113109" cy="22623"/>
          </a:xfrm>
          <a:custGeom>
            <a:avLst/>
            <a:gdLst>
              <a:gd name="T0" fmla="*/ 57 w 569"/>
              <a:gd name="T1" fmla="*/ 0 h 114"/>
              <a:gd name="T2" fmla="*/ 513 w 569"/>
              <a:gd name="T3" fmla="*/ 0 h 114"/>
              <a:gd name="T4" fmla="*/ 532 w 569"/>
              <a:gd name="T5" fmla="*/ 3 h 114"/>
              <a:gd name="T6" fmla="*/ 547 w 569"/>
              <a:gd name="T7" fmla="*/ 10 h 114"/>
              <a:gd name="T8" fmla="*/ 560 w 569"/>
              <a:gd name="T9" fmla="*/ 23 h 114"/>
              <a:gd name="T10" fmla="*/ 567 w 569"/>
              <a:gd name="T11" fmla="*/ 38 h 114"/>
              <a:gd name="T12" fmla="*/ 569 w 569"/>
              <a:gd name="T13" fmla="*/ 57 h 114"/>
              <a:gd name="T14" fmla="*/ 567 w 569"/>
              <a:gd name="T15" fmla="*/ 76 h 114"/>
              <a:gd name="T16" fmla="*/ 560 w 569"/>
              <a:gd name="T17" fmla="*/ 92 h 114"/>
              <a:gd name="T18" fmla="*/ 547 w 569"/>
              <a:gd name="T19" fmla="*/ 104 h 114"/>
              <a:gd name="T20" fmla="*/ 532 w 569"/>
              <a:gd name="T21" fmla="*/ 112 h 114"/>
              <a:gd name="T22" fmla="*/ 513 w 569"/>
              <a:gd name="T23" fmla="*/ 114 h 114"/>
              <a:gd name="T24" fmla="*/ 57 w 569"/>
              <a:gd name="T25" fmla="*/ 114 h 114"/>
              <a:gd name="T26" fmla="*/ 38 w 569"/>
              <a:gd name="T27" fmla="*/ 112 h 114"/>
              <a:gd name="T28" fmla="*/ 22 w 569"/>
              <a:gd name="T29" fmla="*/ 104 h 114"/>
              <a:gd name="T30" fmla="*/ 10 w 569"/>
              <a:gd name="T31" fmla="*/ 92 h 114"/>
              <a:gd name="T32" fmla="*/ 2 w 569"/>
              <a:gd name="T33" fmla="*/ 76 h 114"/>
              <a:gd name="T34" fmla="*/ 0 w 569"/>
              <a:gd name="T35" fmla="*/ 57 h 114"/>
              <a:gd name="T36" fmla="*/ 2 w 569"/>
              <a:gd name="T37" fmla="*/ 38 h 114"/>
              <a:gd name="T38" fmla="*/ 10 w 569"/>
              <a:gd name="T39" fmla="*/ 23 h 114"/>
              <a:gd name="T40" fmla="*/ 22 w 569"/>
              <a:gd name="T41" fmla="*/ 10 h 114"/>
              <a:gd name="T42" fmla="*/ 38 w 569"/>
              <a:gd name="T43" fmla="*/ 3 h 114"/>
              <a:gd name="T44" fmla="*/ 57 w 569"/>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9" h="114">
                <a:moveTo>
                  <a:pt x="57" y="0"/>
                </a:moveTo>
                <a:lnTo>
                  <a:pt x="513" y="0"/>
                </a:lnTo>
                <a:lnTo>
                  <a:pt x="532" y="3"/>
                </a:lnTo>
                <a:lnTo>
                  <a:pt x="547" y="10"/>
                </a:lnTo>
                <a:lnTo>
                  <a:pt x="560" y="23"/>
                </a:lnTo>
                <a:lnTo>
                  <a:pt x="567" y="38"/>
                </a:lnTo>
                <a:lnTo>
                  <a:pt x="569" y="57"/>
                </a:lnTo>
                <a:lnTo>
                  <a:pt x="567" y="76"/>
                </a:lnTo>
                <a:lnTo>
                  <a:pt x="560" y="92"/>
                </a:lnTo>
                <a:lnTo>
                  <a:pt x="547" y="104"/>
                </a:lnTo>
                <a:lnTo>
                  <a:pt x="532" y="112"/>
                </a:lnTo>
                <a:lnTo>
                  <a:pt x="513" y="114"/>
                </a:lnTo>
                <a:lnTo>
                  <a:pt x="57" y="114"/>
                </a:lnTo>
                <a:lnTo>
                  <a:pt x="38" y="112"/>
                </a:lnTo>
                <a:lnTo>
                  <a:pt x="22" y="104"/>
                </a:lnTo>
                <a:lnTo>
                  <a:pt x="10" y="92"/>
                </a:lnTo>
                <a:lnTo>
                  <a:pt x="2" y="76"/>
                </a:lnTo>
                <a:lnTo>
                  <a:pt x="0" y="57"/>
                </a:lnTo>
                <a:lnTo>
                  <a:pt x="2" y="38"/>
                </a:lnTo>
                <a:lnTo>
                  <a:pt x="10" y="23"/>
                </a:lnTo>
                <a:lnTo>
                  <a:pt x="22" y="10"/>
                </a:lnTo>
                <a:lnTo>
                  <a:pt x="38"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8" name="Freeform 14"/>
          <p:cNvSpPr>
            <a:spLocks/>
          </p:cNvSpPr>
          <p:nvPr/>
        </p:nvSpPr>
        <p:spPr bwMode="auto">
          <a:xfrm rot="18899206">
            <a:off x="982730" y="3657175"/>
            <a:ext cx="588169" cy="22623"/>
          </a:xfrm>
          <a:custGeom>
            <a:avLst/>
            <a:gdLst>
              <a:gd name="T0" fmla="*/ 57 w 2962"/>
              <a:gd name="T1" fmla="*/ 0 h 115"/>
              <a:gd name="T2" fmla="*/ 2905 w 2962"/>
              <a:gd name="T3" fmla="*/ 0 h 115"/>
              <a:gd name="T4" fmla="*/ 2924 w 2962"/>
              <a:gd name="T5" fmla="*/ 3 h 115"/>
              <a:gd name="T6" fmla="*/ 2939 w 2962"/>
              <a:gd name="T7" fmla="*/ 10 h 115"/>
              <a:gd name="T8" fmla="*/ 2952 w 2962"/>
              <a:gd name="T9" fmla="*/ 22 h 115"/>
              <a:gd name="T10" fmla="*/ 2959 w 2962"/>
              <a:gd name="T11" fmla="*/ 38 h 115"/>
              <a:gd name="T12" fmla="*/ 2962 w 2962"/>
              <a:gd name="T13" fmla="*/ 58 h 115"/>
              <a:gd name="T14" fmla="*/ 2959 w 2962"/>
              <a:gd name="T15" fmla="*/ 76 h 115"/>
              <a:gd name="T16" fmla="*/ 2952 w 2962"/>
              <a:gd name="T17" fmla="*/ 92 h 115"/>
              <a:gd name="T18" fmla="*/ 2939 w 2962"/>
              <a:gd name="T19" fmla="*/ 104 h 115"/>
              <a:gd name="T20" fmla="*/ 2924 w 2962"/>
              <a:gd name="T21" fmla="*/ 112 h 115"/>
              <a:gd name="T22" fmla="*/ 2905 w 2962"/>
              <a:gd name="T23" fmla="*/ 115 h 115"/>
              <a:gd name="T24" fmla="*/ 57 w 2962"/>
              <a:gd name="T25" fmla="*/ 115 h 115"/>
              <a:gd name="T26" fmla="*/ 37 w 2962"/>
              <a:gd name="T27" fmla="*/ 112 h 115"/>
              <a:gd name="T28" fmla="*/ 22 w 2962"/>
              <a:gd name="T29" fmla="*/ 104 h 115"/>
              <a:gd name="T30" fmla="*/ 10 w 2962"/>
              <a:gd name="T31" fmla="*/ 92 h 115"/>
              <a:gd name="T32" fmla="*/ 2 w 2962"/>
              <a:gd name="T33" fmla="*/ 76 h 115"/>
              <a:gd name="T34" fmla="*/ 0 w 2962"/>
              <a:gd name="T35" fmla="*/ 58 h 115"/>
              <a:gd name="T36" fmla="*/ 2 w 2962"/>
              <a:gd name="T37" fmla="*/ 38 h 115"/>
              <a:gd name="T38" fmla="*/ 10 w 2962"/>
              <a:gd name="T39" fmla="*/ 22 h 115"/>
              <a:gd name="T40" fmla="*/ 22 w 2962"/>
              <a:gd name="T41" fmla="*/ 10 h 115"/>
              <a:gd name="T42" fmla="*/ 37 w 2962"/>
              <a:gd name="T43" fmla="*/ 3 h 115"/>
              <a:gd name="T44" fmla="*/ 57 w 2962"/>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5">
                <a:moveTo>
                  <a:pt x="57" y="0"/>
                </a:moveTo>
                <a:lnTo>
                  <a:pt x="2905" y="0"/>
                </a:lnTo>
                <a:lnTo>
                  <a:pt x="2924" y="3"/>
                </a:lnTo>
                <a:lnTo>
                  <a:pt x="2939" y="10"/>
                </a:lnTo>
                <a:lnTo>
                  <a:pt x="2952" y="22"/>
                </a:lnTo>
                <a:lnTo>
                  <a:pt x="2959" y="38"/>
                </a:lnTo>
                <a:lnTo>
                  <a:pt x="2962" y="58"/>
                </a:lnTo>
                <a:lnTo>
                  <a:pt x="2959" y="76"/>
                </a:lnTo>
                <a:lnTo>
                  <a:pt x="2952" y="92"/>
                </a:lnTo>
                <a:lnTo>
                  <a:pt x="2939" y="104"/>
                </a:lnTo>
                <a:lnTo>
                  <a:pt x="2924" y="112"/>
                </a:lnTo>
                <a:lnTo>
                  <a:pt x="2905" y="115"/>
                </a:lnTo>
                <a:lnTo>
                  <a:pt x="57" y="115"/>
                </a:lnTo>
                <a:lnTo>
                  <a:pt x="37" y="112"/>
                </a:lnTo>
                <a:lnTo>
                  <a:pt x="22" y="104"/>
                </a:lnTo>
                <a:lnTo>
                  <a:pt x="10" y="92"/>
                </a:lnTo>
                <a:lnTo>
                  <a:pt x="2" y="76"/>
                </a:lnTo>
                <a:lnTo>
                  <a:pt x="0" y="58"/>
                </a:lnTo>
                <a:lnTo>
                  <a:pt x="2" y="38"/>
                </a:lnTo>
                <a:lnTo>
                  <a:pt x="10" y="22"/>
                </a:lnTo>
                <a:lnTo>
                  <a:pt x="22" y="10"/>
                </a:lnTo>
                <a:lnTo>
                  <a:pt x="37" y="3"/>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19" name="Freeform 15"/>
          <p:cNvSpPr>
            <a:spLocks/>
          </p:cNvSpPr>
          <p:nvPr/>
        </p:nvSpPr>
        <p:spPr bwMode="auto">
          <a:xfrm rot="18899206">
            <a:off x="950732" y="3625189"/>
            <a:ext cx="588169" cy="22623"/>
          </a:xfrm>
          <a:custGeom>
            <a:avLst/>
            <a:gdLst>
              <a:gd name="T0" fmla="*/ 57 w 2962"/>
              <a:gd name="T1" fmla="*/ 0 h 114"/>
              <a:gd name="T2" fmla="*/ 2905 w 2962"/>
              <a:gd name="T3" fmla="*/ 0 h 114"/>
              <a:gd name="T4" fmla="*/ 2924 w 2962"/>
              <a:gd name="T5" fmla="*/ 2 h 114"/>
              <a:gd name="T6" fmla="*/ 2939 w 2962"/>
              <a:gd name="T7" fmla="*/ 10 h 114"/>
              <a:gd name="T8" fmla="*/ 2952 w 2962"/>
              <a:gd name="T9" fmla="*/ 22 h 114"/>
              <a:gd name="T10" fmla="*/ 2959 w 2962"/>
              <a:gd name="T11" fmla="*/ 37 h 114"/>
              <a:gd name="T12" fmla="*/ 2962 w 2962"/>
              <a:gd name="T13" fmla="*/ 57 h 114"/>
              <a:gd name="T14" fmla="*/ 2959 w 2962"/>
              <a:gd name="T15" fmla="*/ 76 h 114"/>
              <a:gd name="T16" fmla="*/ 2952 w 2962"/>
              <a:gd name="T17" fmla="*/ 91 h 114"/>
              <a:gd name="T18" fmla="*/ 2939 w 2962"/>
              <a:gd name="T19" fmla="*/ 104 h 114"/>
              <a:gd name="T20" fmla="*/ 2924 w 2962"/>
              <a:gd name="T21" fmla="*/ 111 h 114"/>
              <a:gd name="T22" fmla="*/ 2905 w 2962"/>
              <a:gd name="T23" fmla="*/ 114 h 114"/>
              <a:gd name="T24" fmla="*/ 57 w 2962"/>
              <a:gd name="T25" fmla="*/ 114 h 114"/>
              <a:gd name="T26" fmla="*/ 37 w 2962"/>
              <a:gd name="T27" fmla="*/ 111 h 114"/>
              <a:gd name="T28" fmla="*/ 22 w 2962"/>
              <a:gd name="T29" fmla="*/ 104 h 114"/>
              <a:gd name="T30" fmla="*/ 10 w 2962"/>
              <a:gd name="T31" fmla="*/ 91 h 114"/>
              <a:gd name="T32" fmla="*/ 2 w 2962"/>
              <a:gd name="T33" fmla="*/ 76 h 114"/>
              <a:gd name="T34" fmla="*/ 0 w 2962"/>
              <a:gd name="T35" fmla="*/ 57 h 114"/>
              <a:gd name="T36" fmla="*/ 2 w 2962"/>
              <a:gd name="T37" fmla="*/ 37 h 114"/>
              <a:gd name="T38" fmla="*/ 10 w 2962"/>
              <a:gd name="T39" fmla="*/ 22 h 114"/>
              <a:gd name="T40" fmla="*/ 22 w 2962"/>
              <a:gd name="T41" fmla="*/ 10 h 114"/>
              <a:gd name="T42" fmla="*/ 37 w 2962"/>
              <a:gd name="T43" fmla="*/ 2 h 114"/>
              <a:gd name="T44" fmla="*/ 57 w 2962"/>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2" h="114">
                <a:moveTo>
                  <a:pt x="57" y="0"/>
                </a:moveTo>
                <a:lnTo>
                  <a:pt x="2905" y="0"/>
                </a:lnTo>
                <a:lnTo>
                  <a:pt x="2924" y="2"/>
                </a:lnTo>
                <a:lnTo>
                  <a:pt x="2939" y="10"/>
                </a:lnTo>
                <a:lnTo>
                  <a:pt x="2952" y="22"/>
                </a:lnTo>
                <a:lnTo>
                  <a:pt x="2959" y="37"/>
                </a:lnTo>
                <a:lnTo>
                  <a:pt x="2962" y="57"/>
                </a:lnTo>
                <a:lnTo>
                  <a:pt x="2959" y="76"/>
                </a:lnTo>
                <a:lnTo>
                  <a:pt x="2952" y="91"/>
                </a:lnTo>
                <a:lnTo>
                  <a:pt x="2939" y="104"/>
                </a:lnTo>
                <a:lnTo>
                  <a:pt x="2924" y="111"/>
                </a:lnTo>
                <a:lnTo>
                  <a:pt x="2905" y="114"/>
                </a:lnTo>
                <a:lnTo>
                  <a:pt x="57" y="114"/>
                </a:lnTo>
                <a:lnTo>
                  <a:pt x="37" y="111"/>
                </a:lnTo>
                <a:lnTo>
                  <a:pt x="22" y="104"/>
                </a:lnTo>
                <a:lnTo>
                  <a:pt x="10" y="91"/>
                </a:lnTo>
                <a:lnTo>
                  <a:pt x="2" y="76"/>
                </a:lnTo>
                <a:lnTo>
                  <a:pt x="0" y="57"/>
                </a:lnTo>
                <a:lnTo>
                  <a:pt x="2" y="37"/>
                </a:lnTo>
                <a:lnTo>
                  <a:pt x="10" y="22"/>
                </a:lnTo>
                <a:lnTo>
                  <a:pt x="22" y="10"/>
                </a:lnTo>
                <a:lnTo>
                  <a:pt x="37" y="2"/>
                </a:lnTo>
                <a:lnTo>
                  <a:pt x="5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0" name="Freeform 88"/>
          <p:cNvSpPr>
            <a:spLocks noEditPoints="1"/>
          </p:cNvSpPr>
          <p:nvPr/>
        </p:nvSpPr>
        <p:spPr bwMode="auto">
          <a:xfrm>
            <a:off x="3441523" y="5338821"/>
            <a:ext cx="117919" cy="195663"/>
          </a:xfrm>
          <a:custGeom>
            <a:avLst/>
            <a:gdLst>
              <a:gd name="T0" fmla="*/ 369 w 813"/>
              <a:gd name="T1" fmla="*/ 201 h 1349"/>
              <a:gd name="T2" fmla="*/ 301 w 813"/>
              <a:gd name="T3" fmla="*/ 226 h 1349"/>
              <a:gd name="T4" fmla="*/ 246 w 813"/>
              <a:gd name="T5" fmla="*/ 272 h 1349"/>
              <a:gd name="T6" fmla="*/ 210 w 813"/>
              <a:gd name="T7" fmla="*/ 334 h 1349"/>
              <a:gd name="T8" fmla="*/ 196 w 813"/>
              <a:gd name="T9" fmla="*/ 407 h 1349"/>
              <a:gd name="T10" fmla="*/ 207 w 813"/>
              <a:gd name="T11" fmla="*/ 475 h 1349"/>
              <a:gd name="T12" fmla="*/ 240 w 813"/>
              <a:gd name="T13" fmla="*/ 534 h 1349"/>
              <a:gd name="T14" fmla="*/ 284 w 813"/>
              <a:gd name="T15" fmla="*/ 584 h 1349"/>
              <a:gd name="T16" fmla="*/ 313 w 813"/>
              <a:gd name="T17" fmla="*/ 638 h 1349"/>
              <a:gd name="T18" fmla="*/ 324 w 813"/>
              <a:gd name="T19" fmla="*/ 701 h 1349"/>
              <a:gd name="T20" fmla="*/ 327 w 813"/>
              <a:gd name="T21" fmla="*/ 1092 h 1349"/>
              <a:gd name="T22" fmla="*/ 348 w 813"/>
              <a:gd name="T23" fmla="*/ 1128 h 1349"/>
              <a:gd name="T24" fmla="*/ 385 w 813"/>
              <a:gd name="T25" fmla="*/ 1149 h 1349"/>
              <a:gd name="T26" fmla="*/ 428 w 813"/>
              <a:gd name="T27" fmla="*/ 1149 h 1349"/>
              <a:gd name="T28" fmla="*/ 464 w 813"/>
              <a:gd name="T29" fmla="*/ 1128 h 1349"/>
              <a:gd name="T30" fmla="*/ 487 w 813"/>
              <a:gd name="T31" fmla="*/ 1092 h 1349"/>
              <a:gd name="T32" fmla="*/ 489 w 813"/>
              <a:gd name="T33" fmla="*/ 701 h 1349"/>
              <a:gd name="T34" fmla="*/ 499 w 813"/>
              <a:gd name="T35" fmla="*/ 638 h 1349"/>
              <a:gd name="T36" fmla="*/ 529 w 813"/>
              <a:gd name="T37" fmla="*/ 584 h 1349"/>
              <a:gd name="T38" fmla="*/ 574 w 813"/>
              <a:gd name="T39" fmla="*/ 534 h 1349"/>
              <a:gd name="T40" fmla="*/ 605 w 813"/>
              <a:gd name="T41" fmla="*/ 475 h 1349"/>
              <a:gd name="T42" fmla="*/ 616 w 813"/>
              <a:gd name="T43" fmla="*/ 407 h 1349"/>
              <a:gd name="T44" fmla="*/ 604 w 813"/>
              <a:gd name="T45" fmla="*/ 334 h 1349"/>
              <a:gd name="T46" fmla="*/ 566 w 813"/>
              <a:gd name="T47" fmla="*/ 272 h 1349"/>
              <a:gd name="T48" fmla="*/ 512 w 813"/>
              <a:gd name="T49" fmla="*/ 226 h 1349"/>
              <a:gd name="T50" fmla="*/ 445 w 813"/>
              <a:gd name="T51" fmla="*/ 201 h 1349"/>
              <a:gd name="T52" fmla="*/ 406 w 813"/>
              <a:gd name="T53" fmla="*/ 0 h 1349"/>
              <a:gd name="T54" fmla="*/ 514 w 813"/>
              <a:gd name="T55" fmla="*/ 15 h 1349"/>
              <a:gd name="T56" fmla="*/ 611 w 813"/>
              <a:gd name="T57" fmla="*/ 56 h 1349"/>
              <a:gd name="T58" fmla="*/ 694 w 813"/>
              <a:gd name="T59" fmla="*/ 119 h 1349"/>
              <a:gd name="T60" fmla="*/ 757 w 813"/>
              <a:gd name="T61" fmla="*/ 203 h 1349"/>
              <a:gd name="T62" fmla="*/ 798 w 813"/>
              <a:gd name="T63" fmla="*/ 299 h 1349"/>
              <a:gd name="T64" fmla="*/ 813 w 813"/>
              <a:gd name="T65" fmla="*/ 407 h 1349"/>
              <a:gd name="T66" fmla="*/ 802 w 813"/>
              <a:gd name="T67" fmla="*/ 501 h 1349"/>
              <a:gd name="T68" fmla="*/ 770 w 813"/>
              <a:gd name="T69" fmla="*/ 589 h 1349"/>
              <a:gd name="T70" fmla="*/ 719 w 813"/>
              <a:gd name="T71" fmla="*/ 668 h 1349"/>
              <a:gd name="T72" fmla="*/ 687 w 813"/>
              <a:gd name="T73" fmla="*/ 1069 h 1349"/>
              <a:gd name="T74" fmla="*/ 672 w 813"/>
              <a:gd name="T75" fmla="*/ 1158 h 1349"/>
              <a:gd name="T76" fmla="*/ 632 w 813"/>
              <a:gd name="T77" fmla="*/ 1235 h 1349"/>
              <a:gd name="T78" fmla="*/ 571 w 813"/>
              <a:gd name="T79" fmla="*/ 1295 h 1349"/>
              <a:gd name="T80" fmla="*/ 494 w 813"/>
              <a:gd name="T81" fmla="*/ 1335 h 1349"/>
              <a:gd name="T82" fmla="*/ 406 w 813"/>
              <a:gd name="T83" fmla="*/ 1349 h 1349"/>
              <a:gd name="T84" fmla="*/ 318 w 813"/>
              <a:gd name="T85" fmla="*/ 1335 h 1349"/>
              <a:gd name="T86" fmla="*/ 241 w 813"/>
              <a:gd name="T87" fmla="*/ 1295 h 1349"/>
              <a:gd name="T88" fmla="*/ 181 w 813"/>
              <a:gd name="T89" fmla="*/ 1235 h 1349"/>
              <a:gd name="T90" fmla="*/ 142 w 813"/>
              <a:gd name="T91" fmla="*/ 1158 h 1349"/>
              <a:gd name="T92" fmla="*/ 127 w 813"/>
              <a:gd name="T93" fmla="*/ 1069 h 1349"/>
              <a:gd name="T94" fmla="*/ 95 w 813"/>
              <a:gd name="T95" fmla="*/ 668 h 1349"/>
              <a:gd name="T96" fmla="*/ 44 w 813"/>
              <a:gd name="T97" fmla="*/ 589 h 1349"/>
              <a:gd name="T98" fmla="*/ 11 w 813"/>
              <a:gd name="T99" fmla="*/ 501 h 1349"/>
              <a:gd name="T100" fmla="*/ 0 w 813"/>
              <a:gd name="T101" fmla="*/ 407 h 1349"/>
              <a:gd name="T102" fmla="*/ 15 w 813"/>
              <a:gd name="T103" fmla="*/ 299 h 1349"/>
              <a:gd name="T104" fmla="*/ 56 w 813"/>
              <a:gd name="T105" fmla="*/ 203 h 1349"/>
              <a:gd name="T106" fmla="*/ 119 w 813"/>
              <a:gd name="T107" fmla="*/ 119 h 1349"/>
              <a:gd name="T108" fmla="*/ 201 w 813"/>
              <a:gd name="T109" fmla="*/ 56 h 1349"/>
              <a:gd name="T110" fmla="*/ 298 w 813"/>
              <a:gd name="T111" fmla="*/ 15 h 1349"/>
              <a:gd name="T112" fmla="*/ 406 w 813"/>
              <a:gd name="T113" fmla="*/ 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3" h="1349">
                <a:moveTo>
                  <a:pt x="406" y="198"/>
                </a:moveTo>
                <a:lnTo>
                  <a:pt x="369" y="201"/>
                </a:lnTo>
                <a:lnTo>
                  <a:pt x="333" y="210"/>
                </a:lnTo>
                <a:lnTo>
                  <a:pt x="301" y="226"/>
                </a:lnTo>
                <a:lnTo>
                  <a:pt x="272" y="247"/>
                </a:lnTo>
                <a:lnTo>
                  <a:pt x="246" y="272"/>
                </a:lnTo>
                <a:lnTo>
                  <a:pt x="226" y="302"/>
                </a:lnTo>
                <a:lnTo>
                  <a:pt x="210" y="334"/>
                </a:lnTo>
                <a:lnTo>
                  <a:pt x="200" y="369"/>
                </a:lnTo>
                <a:lnTo>
                  <a:pt x="196" y="407"/>
                </a:lnTo>
                <a:lnTo>
                  <a:pt x="200" y="441"/>
                </a:lnTo>
                <a:lnTo>
                  <a:pt x="207" y="475"/>
                </a:lnTo>
                <a:lnTo>
                  <a:pt x="221" y="506"/>
                </a:lnTo>
                <a:lnTo>
                  <a:pt x="240" y="534"/>
                </a:lnTo>
                <a:lnTo>
                  <a:pt x="262" y="560"/>
                </a:lnTo>
                <a:lnTo>
                  <a:pt x="284" y="584"/>
                </a:lnTo>
                <a:lnTo>
                  <a:pt x="301" y="610"/>
                </a:lnTo>
                <a:lnTo>
                  <a:pt x="313" y="638"/>
                </a:lnTo>
                <a:lnTo>
                  <a:pt x="322" y="668"/>
                </a:lnTo>
                <a:lnTo>
                  <a:pt x="324" y="701"/>
                </a:lnTo>
                <a:lnTo>
                  <a:pt x="324" y="1069"/>
                </a:lnTo>
                <a:lnTo>
                  <a:pt x="327" y="1092"/>
                </a:lnTo>
                <a:lnTo>
                  <a:pt x="335" y="1112"/>
                </a:lnTo>
                <a:lnTo>
                  <a:pt x="348" y="1128"/>
                </a:lnTo>
                <a:lnTo>
                  <a:pt x="365" y="1141"/>
                </a:lnTo>
                <a:lnTo>
                  <a:pt x="385" y="1149"/>
                </a:lnTo>
                <a:lnTo>
                  <a:pt x="406" y="1153"/>
                </a:lnTo>
                <a:lnTo>
                  <a:pt x="428" y="1149"/>
                </a:lnTo>
                <a:lnTo>
                  <a:pt x="448" y="1141"/>
                </a:lnTo>
                <a:lnTo>
                  <a:pt x="464" y="1128"/>
                </a:lnTo>
                <a:lnTo>
                  <a:pt x="478" y="1112"/>
                </a:lnTo>
                <a:lnTo>
                  <a:pt x="487" y="1092"/>
                </a:lnTo>
                <a:lnTo>
                  <a:pt x="489" y="1069"/>
                </a:lnTo>
                <a:lnTo>
                  <a:pt x="489" y="701"/>
                </a:lnTo>
                <a:lnTo>
                  <a:pt x="492" y="668"/>
                </a:lnTo>
                <a:lnTo>
                  <a:pt x="499" y="638"/>
                </a:lnTo>
                <a:lnTo>
                  <a:pt x="512" y="610"/>
                </a:lnTo>
                <a:lnTo>
                  <a:pt x="529" y="584"/>
                </a:lnTo>
                <a:lnTo>
                  <a:pt x="550" y="560"/>
                </a:lnTo>
                <a:lnTo>
                  <a:pt x="574" y="534"/>
                </a:lnTo>
                <a:lnTo>
                  <a:pt x="592" y="506"/>
                </a:lnTo>
                <a:lnTo>
                  <a:pt x="605" y="475"/>
                </a:lnTo>
                <a:lnTo>
                  <a:pt x="613" y="441"/>
                </a:lnTo>
                <a:lnTo>
                  <a:pt x="616" y="407"/>
                </a:lnTo>
                <a:lnTo>
                  <a:pt x="612" y="369"/>
                </a:lnTo>
                <a:lnTo>
                  <a:pt x="604" y="334"/>
                </a:lnTo>
                <a:lnTo>
                  <a:pt x="587" y="302"/>
                </a:lnTo>
                <a:lnTo>
                  <a:pt x="566" y="272"/>
                </a:lnTo>
                <a:lnTo>
                  <a:pt x="541" y="247"/>
                </a:lnTo>
                <a:lnTo>
                  <a:pt x="512" y="226"/>
                </a:lnTo>
                <a:lnTo>
                  <a:pt x="479" y="210"/>
                </a:lnTo>
                <a:lnTo>
                  <a:pt x="445" y="201"/>
                </a:lnTo>
                <a:lnTo>
                  <a:pt x="406" y="198"/>
                </a:lnTo>
                <a:close/>
                <a:moveTo>
                  <a:pt x="406" y="0"/>
                </a:moveTo>
                <a:lnTo>
                  <a:pt x="462" y="4"/>
                </a:lnTo>
                <a:lnTo>
                  <a:pt x="514" y="15"/>
                </a:lnTo>
                <a:lnTo>
                  <a:pt x="565" y="32"/>
                </a:lnTo>
                <a:lnTo>
                  <a:pt x="611" y="56"/>
                </a:lnTo>
                <a:lnTo>
                  <a:pt x="654" y="86"/>
                </a:lnTo>
                <a:lnTo>
                  <a:pt x="694" y="119"/>
                </a:lnTo>
                <a:lnTo>
                  <a:pt x="728" y="159"/>
                </a:lnTo>
                <a:lnTo>
                  <a:pt x="757" y="203"/>
                </a:lnTo>
                <a:lnTo>
                  <a:pt x="781" y="249"/>
                </a:lnTo>
                <a:lnTo>
                  <a:pt x="798" y="299"/>
                </a:lnTo>
                <a:lnTo>
                  <a:pt x="810" y="352"/>
                </a:lnTo>
                <a:lnTo>
                  <a:pt x="813" y="407"/>
                </a:lnTo>
                <a:lnTo>
                  <a:pt x="811" y="455"/>
                </a:lnTo>
                <a:lnTo>
                  <a:pt x="802" y="501"/>
                </a:lnTo>
                <a:lnTo>
                  <a:pt x="789" y="547"/>
                </a:lnTo>
                <a:lnTo>
                  <a:pt x="770" y="589"/>
                </a:lnTo>
                <a:lnTo>
                  <a:pt x="746" y="630"/>
                </a:lnTo>
                <a:lnTo>
                  <a:pt x="719" y="668"/>
                </a:lnTo>
                <a:lnTo>
                  <a:pt x="687" y="703"/>
                </a:lnTo>
                <a:lnTo>
                  <a:pt x="687" y="1069"/>
                </a:lnTo>
                <a:lnTo>
                  <a:pt x="683" y="1115"/>
                </a:lnTo>
                <a:lnTo>
                  <a:pt x="672" y="1158"/>
                </a:lnTo>
                <a:lnTo>
                  <a:pt x="654" y="1199"/>
                </a:lnTo>
                <a:lnTo>
                  <a:pt x="632" y="1235"/>
                </a:lnTo>
                <a:lnTo>
                  <a:pt x="605" y="1267"/>
                </a:lnTo>
                <a:lnTo>
                  <a:pt x="571" y="1295"/>
                </a:lnTo>
                <a:lnTo>
                  <a:pt x="535" y="1318"/>
                </a:lnTo>
                <a:lnTo>
                  <a:pt x="494" y="1335"/>
                </a:lnTo>
                <a:lnTo>
                  <a:pt x="452" y="1346"/>
                </a:lnTo>
                <a:lnTo>
                  <a:pt x="406" y="1349"/>
                </a:lnTo>
                <a:lnTo>
                  <a:pt x="361" y="1346"/>
                </a:lnTo>
                <a:lnTo>
                  <a:pt x="318" y="1335"/>
                </a:lnTo>
                <a:lnTo>
                  <a:pt x="278" y="1318"/>
                </a:lnTo>
                <a:lnTo>
                  <a:pt x="241" y="1295"/>
                </a:lnTo>
                <a:lnTo>
                  <a:pt x="209" y="1267"/>
                </a:lnTo>
                <a:lnTo>
                  <a:pt x="181" y="1235"/>
                </a:lnTo>
                <a:lnTo>
                  <a:pt x="158" y="1199"/>
                </a:lnTo>
                <a:lnTo>
                  <a:pt x="142" y="1158"/>
                </a:lnTo>
                <a:lnTo>
                  <a:pt x="131" y="1115"/>
                </a:lnTo>
                <a:lnTo>
                  <a:pt x="127" y="1069"/>
                </a:lnTo>
                <a:lnTo>
                  <a:pt x="127" y="703"/>
                </a:lnTo>
                <a:lnTo>
                  <a:pt x="95" y="668"/>
                </a:lnTo>
                <a:lnTo>
                  <a:pt x="66" y="630"/>
                </a:lnTo>
                <a:lnTo>
                  <a:pt x="44" y="589"/>
                </a:lnTo>
                <a:lnTo>
                  <a:pt x="25" y="547"/>
                </a:lnTo>
                <a:lnTo>
                  <a:pt x="11" y="501"/>
                </a:lnTo>
                <a:lnTo>
                  <a:pt x="3" y="455"/>
                </a:lnTo>
                <a:lnTo>
                  <a:pt x="0" y="407"/>
                </a:lnTo>
                <a:lnTo>
                  <a:pt x="4" y="352"/>
                </a:lnTo>
                <a:lnTo>
                  <a:pt x="15" y="299"/>
                </a:lnTo>
                <a:lnTo>
                  <a:pt x="32" y="249"/>
                </a:lnTo>
                <a:lnTo>
                  <a:pt x="56" y="203"/>
                </a:lnTo>
                <a:lnTo>
                  <a:pt x="85" y="159"/>
                </a:lnTo>
                <a:lnTo>
                  <a:pt x="119" y="119"/>
                </a:lnTo>
                <a:lnTo>
                  <a:pt x="158" y="86"/>
                </a:lnTo>
                <a:lnTo>
                  <a:pt x="201" y="56"/>
                </a:lnTo>
                <a:lnTo>
                  <a:pt x="248" y="32"/>
                </a:lnTo>
                <a:lnTo>
                  <a:pt x="298" y="15"/>
                </a:lnTo>
                <a:lnTo>
                  <a:pt x="352" y="4"/>
                </a:lnTo>
                <a:lnTo>
                  <a:pt x="406" y="0"/>
                </a:lnTo>
                <a:close/>
              </a:path>
            </a:pathLst>
          </a:custGeom>
          <a:solidFill>
            <a:schemeClr val="bg1"/>
          </a:solidFill>
          <a:ln w="1905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21" name="Freeform 89"/>
          <p:cNvSpPr>
            <a:spLocks noEditPoints="1"/>
          </p:cNvSpPr>
          <p:nvPr/>
        </p:nvSpPr>
        <p:spPr bwMode="auto">
          <a:xfrm>
            <a:off x="3284733" y="5017700"/>
            <a:ext cx="431499" cy="594381"/>
          </a:xfrm>
          <a:custGeom>
            <a:avLst/>
            <a:gdLst>
              <a:gd name="T0" fmla="*/ 246 w 2975"/>
              <a:gd name="T1" fmla="*/ 1890 h 4098"/>
              <a:gd name="T2" fmla="*/ 201 w 2975"/>
              <a:gd name="T3" fmla="*/ 1950 h 4098"/>
              <a:gd name="T4" fmla="*/ 201 w 2975"/>
              <a:gd name="T5" fmla="*/ 3829 h 4098"/>
              <a:gd name="T6" fmla="*/ 246 w 2975"/>
              <a:gd name="T7" fmla="*/ 3888 h 4098"/>
              <a:gd name="T8" fmla="*/ 2680 w 2975"/>
              <a:gd name="T9" fmla="*/ 3901 h 4098"/>
              <a:gd name="T10" fmla="*/ 2750 w 2975"/>
              <a:gd name="T11" fmla="*/ 3872 h 4098"/>
              <a:gd name="T12" fmla="*/ 2778 w 2975"/>
              <a:gd name="T13" fmla="*/ 3802 h 4098"/>
              <a:gd name="T14" fmla="*/ 2765 w 2975"/>
              <a:gd name="T15" fmla="*/ 1926 h 4098"/>
              <a:gd name="T16" fmla="*/ 2706 w 2975"/>
              <a:gd name="T17" fmla="*/ 1880 h 4098"/>
              <a:gd name="T18" fmla="*/ 1487 w 2975"/>
              <a:gd name="T19" fmla="*/ 197 h 4098"/>
              <a:gd name="T20" fmla="*/ 1280 w 2975"/>
              <a:gd name="T21" fmla="*/ 228 h 4098"/>
              <a:gd name="T22" fmla="*/ 1096 w 2975"/>
              <a:gd name="T23" fmla="*/ 317 h 4098"/>
              <a:gd name="T24" fmla="*/ 947 w 2975"/>
              <a:gd name="T25" fmla="*/ 452 h 4098"/>
              <a:gd name="T26" fmla="*/ 843 w 2975"/>
              <a:gd name="T27" fmla="*/ 625 h 4098"/>
              <a:gd name="T28" fmla="*/ 791 w 2975"/>
              <a:gd name="T29" fmla="*/ 826 h 4098"/>
              <a:gd name="T30" fmla="*/ 2187 w 2975"/>
              <a:gd name="T31" fmla="*/ 1680 h 4098"/>
              <a:gd name="T32" fmla="*/ 2174 w 2975"/>
              <a:gd name="T33" fmla="*/ 756 h 4098"/>
              <a:gd name="T34" fmla="*/ 2103 w 2975"/>
              <a:gd name="T35" fmla="*/ 564 h 4098"/>
              <a:gd name="T36" fmla="*/ 1983 w 2975"/>
              <a:gd name="T37" fmla="*/ 402 h 4098"/>
              <a:gd name="T38" fmla="*/ 1821 w 2975"/>
              <a:gd name="T39" fmla="*/ 282 h 4098"/>
              <a:gd name="T40" fmla="*/ 1629 w 2975"/>
              <a:gd name="T41" fmla="*/ 211 h 4098"/>
              <a:gd name="T42" fmla="*/ 1487 w 2975"/>
              <a:gd name="T43" fmla="*/ 0 h 4098"/>
              <a:gd name="T44" fmla="*/ 1726 w 2975"/>
              <a:gd name="T45" fmla="*/ 32 h 4098"/>
              <a:gd name="T46" fmla="*/ 1940 w 2975"/>
              <a:gd name="T47" fmla="*/ 123 h 4098"/>
              <a:gd name="T48" fmla="*/ 2122 w 2975"/>
              <a:gd name="T49" fmla="*/ 263 h 4098"/>
              <a:gd name="T50" fmla="*/ 2262 w 2975"/>
              <a:gd name="T51" fmla="*/ 445 h 4098"/>
              <a:gd name="T52" fmla="*/ 2352 w 2975"/>
              <a:gd name="T53" fmla="*/ 659 h 4098"/>
              <a:gd name="T54" fmla="*/ 2385 w 2975"/>
              <a:gd name="T55" fmla="*/ 897 h 4098"/>
              <a:gd name="T56" fmla="*/ 2727 w 2975"/>
              <a:gd name="T57" fmla="*/ 1684 h 4098"/>
              <a:gd name="T58" fmla="*/ 2854 w 2975"/>
              <a:gd name="T59" fmla="*/ 1737 h 4098"/>
              <a:gd name="T60" fmla="*/ 2942 w 2975"/>
              <a:gd name="T61" fmla="*/ 1839 h 4098"/>
              <a:gd name="T62" fmla="*/ 2975 w 2975"/>
              <a:gd name="T63" fmla="*/ 1976 h 4098"/>
              <a:gd name="T64" fmla="*/ 2960 w 2975"/>
              <a:gd name="T65" fmla="*/ 3896 h 4098"/>
              <a:gd name="T66" fmla="*/ 2889 w 2975"/>
              <a:gd name="T67" fmla="*/ 4011 h 4098"/>
              <a:gd name="T68" fmla="*/ 2773 w 2975"/>
              <a:gd name="T69" fmla="*/ 4083 h 4098"/>
              <a:gd name="T70" fmla="*/ 295 w 2975"/>
              <a:gd name="T71" fmla="*/ 4098 h 4098"/>
              <a:gd name="T72" fmla="*/ 160 w 2975"/>
              <a:gd name="T73" fmla="*/ 4064 h 4098"/>
              <a:gd name="T74" fmla="*/ 57 w 2975"/>
              <a:gd name="T75" fmla="*/ 3978 h 4098"/>
              <a:gd name="T76" fmla="*/ 3 w 2975"/>
              <a:gd name="T77" fmla="*/ 3851 h 4098"/>
              <a:gd name="T78" fmla="*/ 3 w 2975"/>
              <a:gd name="T79" fmla="*/ 1927 h 4098"/>
              <a:gd name="T80" fmla="*/ 57 w 2975"/>
              <a:gd name="T81" fmla="*/ 1801 h 4098"/>
              <a:gd name="T82" fmla="*/ 160 w 2975"/>
              <a:gd name="T83" fmla="*/ 1712 h 4098"/>
              <a:gd name="T84" fmla="*/ 295 w 2975"/>
              <a:gd name="T85" fmla="*/ 1680 h 4098"/>
              <a:gd name="T86" fmla="*/ 594 w 2975"/>
              <a:gd name="T87" fmla="*/ 816 h 4098"/>
              <a:gd name="T88" fmla="*/ 647 w 2975"/>
              <a:gd name="T89" fmla="*/ 585 h 4098"/>
              <a:gd name="T90" fmla="*/ 755 w 2975"/>
              <a:gd name="T91" fmla="*/ 380 h 4098"/>
              <a:gd name="T92" fmla="*/ 910 w 2975"/>
              <a:gd name="T93" fmla="*/ 211 h 4098"/>
              <a:gd name="T94" fmla="*/ 1103 w 2975"/>
              <a:gd name="T95" fmla="*/ 87 h 4098"/>
              <a:gd name="T96" fmla="*/ 1327 w 2975"/>
              <a:gd name="T97" fmla="*/ 15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75" h="4098">
                <a:moveTo>
                  <a:pt x="295" y="1876"/>
                </a:moveTo>
                <a:lnTo>
                  <a:pt x="269" y="1880"/>
                </a:lnTo>
                <a:lnTo>
                  <a:pt x="246" y="1890"/>
                </a:lnTo>
                <a:lnTo>
                  <a:pt x="226" y="1906"/>
                </a:lnTo>
                <a:lnTo>
                  <a:pt x="211" y="1926"/>
                </a:lnTo>
                <a:lnTo>
                  <a:pt x="201" y="1950"/>
                </a:lnTo>
                <a:lnTo>
                  <a:pt x="197" y="1976"/>
                </a:lnTo>
                <a:lnTo>
                  <a:pt x="197" y="3802"/>
                </a:lnTo>
                <a:lnTo>
                  <a:pt x="201" y="3829"/>
                </a:lnTo>
                <a:lnTo>
                  <a:pt x="211" y="3852"/>
                </a:lnTo>
                <a:lnTo>
                  <a:pt x="226" y="3872"/>
                </a:lnTo>
                <a:lnTo>
                  <a:pt x="246" y="3888"/>
                </a:lnTo>
                <a:lnTo>
                  <a:pt x="269" y="3898"/>
                </a:lnTo>
                <a:lnTo>
                  <a:pt x="295" y="3901"/>
                </a:lnTo>
                <a:lnTo>
                  <a:pt x="2680" y="3901"/>
                </a:lnTo>
                <a:lnTo>
                  <a:pt x="2706" y="3898"/>
                </a:lnTo>
                <a:lnTo>
                  <a:pt x="2730" y="3888"/>
                </a:lnTo>
                <a:lnTo>
                  <a:pt x="2750" y="3872"/>
                </a:lnTo>
                <a:lnTo>
                  <a:pt x="2765" y="3852"/>
                </a:lnTo>
                <a:lnTo>
                  <a:pt x="2775" y="3829"/>
                </a:lnTo>
                <a:lnTo>
                  <a:pt x="2778" y="3802"/>
                </a:lnTo>
                <a:lnTo>
                  <a:pt x="2778" y="1976"/>
                </a:lnTo>
                <a:lnTo>
                  <a:pt x="2775" y="1950"/>
                </a:lnTo>
                <a:lnTo>
                  <a:pt x="2765" y="1926"/>
                </a:lnTo>
                <a:lnTo>
                  <a:pt x="2750" y="1906"/>
                </a:lnTo>
                <a:lnTo>
                  <a:pt x="2730" y="1890"/>
                </a:lnTo>
                <a:lnTo>
                  <a:pt x="2706" y="1880"/>
                </a:lnTo>
                <a:lnTo>
                  <a:pt x="2680" y="1876"/>
                </a:lnTo>
                <a:lnTo>
                  <a:pt x="295" y="1876"/>
                </a:lnTo>
                <a:close/>
                <a:moveTo>
                  <a:pt x="1487" y="197"/>
                </a:moveTo>
                <a:lnTo>
                  <a:pt x="1416" y="201"/>
                </a:lnTo>
                <a:lnTo>
                  <a:pt x="1347" y="211"/>
                </a:lnTo>
                <a:lnTo>
                  <a:pt x="1280" y="228"/>
                </a:lnTo>
                <a:lnTo>
                  <a:pt x="1215" y="252"/>
                </a:lnTo>
                <a:lnTo>
                  <a:pt x="1154" y="282"/>
                </a:lnTo>
                <a:lnTo>
                  <a:pt x="1096" y="317"/>
                </a:lnTo>
                <a:lnTo>
                  <a:pt x="1043" y="356"/>
                </a:lnTo>
                <a:lnTo>
                  <a:pt x="993" y="402"/>
                </a:lnTo>
                <a:lnTo>
                  <a:pt x="947" y="452"/>
                </a:lnTo>
                <a:lnTo>
                  <a:pt x="907" y="505"/>
                </a:lnTo>
                <a:lnTo>
                  <a:pt x="873" y="564"/>
                </a:lnTo>
                <a:lnTo>
                  <a:pt x="843" y="625"/>
                </a:lnTo>
                <a:lnTo>
                  <a:pt x="819" y="689"/>
                </a:lnTo>
                <a:lnTo>
                  <a:pt x="802" y="756"/>
                </a:lnTo>
                <a:lnTo>
                  <a:pt x="791" y="826"/>
                </a:lnTo>
                <a:lnTo>
                  <a:pt x="788" y="897"/>
                </a:lnTo>
                <a:lnTo>
                  <a:pt x="788" y="1680"/>
                </a:lnTo>
                <a:lnTo>
                  <a:pt x="2187" y="1680"/>
                </a:lnTo>
                <a:lnTo>
                  <a:pt x="2187" y="897"/>
                </a:lnTo>
                <a:lnTo>
                  <a:pt x="2184" y="826"/>
                </a:lnTo>
                <a:lnTo>
                  <a:pt x="2174" y="756"/>
                </a:lnTo>
                <a:lnTo>
                  <a:pt x="2156" y="689"/>
                </a:lnTo>
                <a:lnTo>
                  <a:pt x="2133" y="625"/>
                </a:lnTo>
                <a:lnTo>
                  <a:pt x="2103" y="564"/>
                </a:lnTo>
                <a:lnTo>
                  <a:pt x="2068" y="505"/>
                </a:lnTo>
                <a:lnTo>
                  <a:pt x="2027" y="452"/>
                </a:lnTo>
                <a:lnTo>
                  <a:pt x="1983" y="402"/>
                </a:lnTo>
                <a:lnTo>
                  <a:pt x="1933" y="356"/>
                </a:lnTo>
                <a:lnTo>
                  <a:pt x="1878" y="317"/>
                </a:lnTo>
                <a:lnTo>
                  <a:pt x="1821" y="282"/>
                </a:lnTo>
                <a:lnTo>
                  <a:pt x="1760" y="252"/>
                </a:lnTo>
                <a:lnTo>
                  <a:pt x="1696" y="228"/>
                </a:lnTo>
                <a:lnTo>
                  <a:pt x="1629" y="211"/>
                </a:lnTo>
                <a:lnTo>
                  <a:pt x="1559" y="201"/>
                </a:lnTo>
                <a:lnTo>
                  <a:pt x="1487" y="197"/>
                </a:lnTo>
                <a:close/>
                <a:moveTo>
                  <a:pt x="1487" y="0"/>
                </a:moveTo>
                <a:lnTo>
                  <a:pt x="1569" y="4"/>
                </a:lnTo>
                <a:lnTo>
                  <a:pt x="1649" y="15"/>
                </a:lnTo>
                <a:lnTo>
                  <a:pt x="1726" y="32"/>
                </a:lnTo>
                <a:lnTo>
                  <a:pt x="1800" y="56"/>
                </a:lnTo>
                <a:lnTo>
                  <a:pt x="1872" y="87"/>
                </a:lnTo>
                <a:lnTo>
                  <a:pt x="1940" y="123"/>
                </a:lnTo>
                <a:lnTo>
                  <a:pt x="2005" y="164"/>
                </a:lnTo>
                <a:lnTo>
                  <a:pt x="2064" y="211"/>
                </a:lnTo>
                <a:lnTo>
                  <a:pt x="2122" y="263"/>
                </a:lnTo>
                <a:lnTo>
                  <a:pt x="2174" y="319"/>
                </a:lnTo>
                <a:lnTo>
                  <a:pt x="2220" y="380"/>
                </a:lnTo>
                <a:lnTo>
                  <a:pt x="2262" y="445"/>
                </a:lnTo>
                <a:lnTo>
                  <a:pt x="2298" y="513"/>
                </a:lnTo>
                <a:lnTo>
                  <a:pt x="2328" y="585"/>
                </a:lnTo>
                <a:lnTo>
                  <a:pt x="2352" y="659"/>
                </a:lnTo>
                <a:lnTo>
                  <a:pt x="2370" y="736"/>
                </a:lnTo>
                <a:lnTo>
                  <a:pt x="2381" y="816"/>
                </a:lnTo>
                <a:lnTo>
                  <a:pt x="2385" y="897"/>
                </a:lnTo>
                <a:lnTo>
                  <a:pt x="2385" y="1680"/>
                </a:lnTo>
                <a:lnTo>
                  <a:pt x="2680" y="1680"/>
                </a:lnTo>
                <a:lnTo>
                  <a:pt x="2727" y="1684"/>
                </a:lnTo>
                <a:lnTo>
                  <a:pt x="2773" y="1695"/>
                </a:lnTo>
                <a:lnTo>
                  <a:pt x="2816" y="1712"/>
                </a:lnTo>
                <a:lnTo>
                  <a:pt x="2854" y="1737"/>
                </a:lnTo>
                <a:lnTo>
                  <a:pt x="2889" y="1766"/>
                </a:lnTo>
                <a:lnTo>
                  <a:pt x="2917" y="1801"/>
                </a:lnTo>
                <a:lnTo>
                  <a:pt x="2942" y="1839"/>
                </a:lnTo>
                <a:lnTo>
                  <a:pt x="2960" y="1883"/>
                </a:lnTo>
                <a:lnTo>
                  <a:pt x="2971" y="1927"/>
                </a:lnTo>
                <a:lnTo>
                  <a:pt x="2975" y="1976"/>
                </a:lnTo>
                <a:lnTo>
                  <a:pt x="2975" y="3802"/>
                </a:lnTo>
                <a:lnTo>
                  <a:pt x="2971" y="3851"/>
                </a:lnTo>
                <a:lnTo>
                  <a:pt x="2960" y="3896"/>
                </a:lnTo>
                <a:lnTo>
                  <a:pt x="2942" y="3938"/>
                </a:lnTo>
                <a:lnTo>
                  <a:pt x="2917" y="3978"/>
                </a:lnTo>
                <a:lnTo>
                  <a:pt x="2889" y="4011"/>
                </a:lnTo>
                <a:lnTo>
                  <a:pt x="2854" y="4041"/>
                </a:lnTo>
                <a:lnTo>
                  <a:pt x="2816" y="4064"/>
                </a:lnTo>
                <a:lnTo>
                  <a:pt x="2773" y="4083"/>
                </a:lnTo>
                <a:lnTo>
                  <a:pt x="2727" y="4094"/>
                </a:lnTo>
                <a:lnTo>
                  <a:pt x="2680" y="4098"/>
                </a:lnTo>
                <a:lnTo>
                  <a:pt x="295" y="4098"/>
                </a:lnTo>
                <a:lnTo>
                  <a:pt x="248" y="4094"/>
                </a:lnTo>
                <a:lnTo>
                  <a:pt x="202" y="4083"/>
                </a:lnTo>
                <a:lnTo>
                  <a:pt x="160" y="4064"/>
                </a:lnTo>
                <a:lnTo>
                  <a:pt x="121" y="4041"/>
                </a:lnTo>
                <a:lnTo>
                  <a:pt x="87" y="4011"/>
                </a:lnTo>
                <a:lnTo>
                  <a:pt x="57" y="3978"/>
                </a:lnTo>
                <a:lnTo>
                  <a:pt x="33" y="3938"/>
                </a:lnTo>
                <a:lnTo>
                  <a:pt x="15" y="3896"/>
                </a:lnTo>
                <a:lnTo>
                  <a:pt x="3" y="3851"/>
                </a:lnTo>
                <a:lnTo>
                  <a:pt x="0" y="3802"/>
                </a:lnTo>
                <a:lnTo>
                  <a:pt x="0" y="1976"/>
                </a:lnTo>
                <a:lnTo>
                  <a:pt x="3" y="1927"/>
                </a:lnTo>
                <a:lnTo>
                  <a:pt x="15" y="1883"/>
                </a:lnTo>
                <a:lnTo>
                  <a:pt x="33" y="1839"/>
                </a:lnTo>
                <a:lnTo>
                  <a:pt x="57" y="1801"/>
                </a:lnTo>
                <a:lnTo>
                  <a:pt x="87" y="1766"/>
                </a:lnTo>
                <a:lnTo>
                  <a:pt x="121" y="1737"/>
                </a:lnTo>
                <a:lnTo>
                  <a:pt x="160" y="1712"/>
                </a:lnTo>
                <a:lnTo>
                  <a:pt x="202" y="1695"/>
                </a:lnTo>
                <a:lnTo>
                  <a:pt x="248" y="1684"/>
                </a:lnTo>
                <a:lnTo>
                  <a:pt x="295" y="1680"/>
                </a:lnTo>
                <a:lnTo>
                  <a:pt x="591" y="1680"/>
                </a:lnTo>
                <a:lnTo>
                  <a:pt x="591" y="897"/>
                </a:lnTo>
                <a:lnTo>
                  <a:pt x="594" y="816"/>
                </a:lnTo>
                <a:lnTo>
                  <a:pt x="606" y="736"/>
                </a:lnTo>
                <a:lnTo>
                  <a:pt x="623" y="659"/>
                </a:lnTo>
                <a:lnTo>
                  <a:pt x="647" y="585"/>
                </a:lnTo>
                <a:lnTo>
                  <a:pt x="678" y="513"/>
                </a:lnTo>
                <a:lnTo>
                  <a:pt x="714" y="445"/>
                </a:lnTo>
                <a:lnTo>
                  <a:pt x="755" y="380"/>
                </a:lnTo>
                <a:lnTo>
                  <a:pt x="802" y="319"/>
                </a:lnTo>
                <a:lnTo>
                  <a:pt x="854" y="263"/>
                </a:lnTo>
                <a:lnTo>
                  <a:pt x="910" y="211"/>
                </a:lnTo>
                <a:lnTo>
                  <a:pt x="971" y="164"/>
                </a:lnTo>
                <a:lnTo>
                  <a:pt x="1035" y="123"/>
                </a:lnTo>
                <a:lnTo>
                  <a:pt x="1103" y="87"/>
                </a:lnTo>
                <a:lnTo>
                  <a:pt x="1176" y="56"/>
                </a:lnTo>
                <a:lnTo>
                  <a:pt x="1249" y="32"/>
                </a:lnTo>
                <a:lnTo>
                  <a:pt x="1327" y="15"/>
                </a:lnTo>
                <a:lnTo>
                  <a:pt x="1406" y="4"/>
                </a:lnTo>
                <a:lnTo>
                  <a:pt x="1487" y="0"/>
                </a:lnTo>
                <a:close/>
              </a:path>
            </a:pathLst>
          </a:custGeom>
          <a:solidFill>
            <a:schemeClr val="bg1"/>
          </a:solidFill>
          <a:ln w="1905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22" name="Freeform 16"/>
          <p:cNvSpPr>
            <a:spLocks noEditPoints="1"/>
          </p:cNvSpPr>
          <p:nvPr/>
        </p:nvSpPr>
        <p:spPr bwMode="auto">
          <a:xfrm rot="16200000" flipH="1">
            <a:off x="3547970" y="4361843"/>
            <a:ext cx="395415" cy="327527"/>
          </a:xfrm>
          <a:custGeom>
            <a:avLst/>
            <a:gdLst>
              <a:gd name="T0" fmla="*/ 186 w 3317"/>
              <a:gd name="T1" fmla="*/ 2636 h 2749"/>
              <a:gd name="T2" fmla="*/ 204 w 3317"/>
              <a:gd name="T3" fmla="*/ 1958 h 2749"/>
              <a:gd name="T4" fmla="*/ 104 w 3317"/>
              <a:gd name="T5" fmla="*/ 1923 h 2749"/>
              <a:gd name="T6" fmla="*/ 887 w 3317"/>
              <a:gd name="T7" fmla="*/ 2196 h 2749"/>
              <a:gd name="T8" fmla="*/ 311 w 3317"/>
              <a:gd name="T9" fmla="*/ 2232 h 2749"/>
              <a:gd name="T10" fmla="*/ 890 w 3317"/>
              <a:gd name="T11" fmla="*/ 2315 h 2749"/>
              <a:gd name="T12" fmla="*/ 1017 w 3317"/>
              <a:gd name="T13" fmla="*/ 2198 h 2749"/>
              <a:gd name="T14" fmla="*/ 1083 w 3317"/>
              <a:gd name="T15" fmla="*/ 1723 h 2749"/>
              <a:gd name="T16" fmla="*/ 1071 w 3317"/>
              <a:gd name="T17" fmla="*/ 1573 h 2749"/>
              <a:gd name="T18" fmla="*/ 1145 w 3317"/>
              <a:gd name="T19" fmla="*/ 1640 h 2749"/>
              <a:gd name="T20" fmla="*/ 1251 w 3317"/>
              <a:gd name="T21" fmla="*/ 1665 h 2749"/>
              <a:gd name="T22" fmla="*/ 1390 w 3317"/>
              <a:gd name="T23" fmla="*/ 1605 h 2749"/>
              <a:gd name="T24" fmla="*/ 2753 w 3317"/>
              <a:gd name="T25" fmla="*/ 1737 h 2749"/>
              <a:gd name="T26" fmla="*/ 465 w 3317"/>
              <a:gd name="T27" fmla="*/ 105 h 2749"/>
              <a:gd name="T28" fmla="*/ 358 w 3317"/>
              <a:gd name="T29" fmla="*/ 180 h 2749"/>
              <a:gd name="T30" fmla="*/ 269 w 3317"/>
              <a:gd name="T31" fmla="*/ 426 h 2749"/>
              <a:gd name="T32" fmla="*/ 302 w 3317"/>
              <a:gd name="T33" fmla="*/ 551 h 2749"/>
              <a:gd name="T34" fmla="*/ 432 w 3317"/>
              <a:gd name="T35" fmla="*/ 624 h 2749"/>
              <a:gd name="T36" fmla="*/ 440 w 3317"/>
              <a:gd name="T37" fmla="*/ 696 h 2749"/>
              <a:gd name="T38" fmla="*/ 333 w 3317"/>
              <a:gd name="T39" fmla="*/ 695 h 2749"/>
              <a:gd name="T40" fmla="*/ 204 w 3317"/>
              <a:gd name="T41" fmla="*/ 593 h 2749"/>
              <a:gd name="T42" fmla="*/ 116 w 3317"/>
              <a:gd name="T43" fmla="*/ 943 h 2749"/>
              <a:gd name="T44" fmla="*/ 209 w 3317"/>
              <a:gd name="T45" fmla="*/ 1035 h 2749"/>
              <a:gd name="T46" fmla="*/ 2545 w 3317"/>
              <a:gd name="T47" fmla="*/ 1842 h 2749"/>
              <a:gd name="T48" fmla="*/ 2638 w 3317"/>
              <a:gd name="T49" fmla="*/ 1750 h 2749"/>
              <a:gd name="T50" fmla="*/ 2593 w 3317"/>
              <a:gd name="T51" fmla="*/ 1459 h 2749"/>
              <a:gd name="T52" fmla="*/ 2400 w 3317"/>
              <a:gd name="T53" fmla="*/ 1442 h 2749"/>
              <a:gd name="T54" fmla="*/ 837 w 3317"/>
              <a:gd name="T55" fmla="*/ 855 h 2749"/>
              <a:gd name="T56" fmla="*/ 872 w 3317"/>
              <a:gd name="T57" fmla="*/ 791 h 2749"/>
              <a:gd name="T58" fmla="*/ 2474 w 3317"/>
              <a:gd name="T59" fmla="*/ 1352 h 2749"/>
              <a:gd name="T60" fmla="*/ 2677 w 3317"/>
              <a:gd name="T61" fmla="*/ 1343 h 2749"/>
              <a:gd name="T62" fmla="*/ 2890 w 3317"/>
              <a:gd name="T63" fmla="*/ 1253 h 2749"/>
              <a:gd name="T64" fmla="*/ 3205 w 3317"/>
              <a:gd name="T65" fmla="*/ 1100 h 2749"/>
              <a:gd name="T66" fmla="*/ 3186 w 3317"/>
              <a:gd name="T67" fmla="*/ 1071 h 2749"/>
              <a:gd name="T68" fmla="*/ 480 w 3317"/>
              <a:gd name="T69" fmla="*/ 0 h 2749"/>
              <a:gd name="T70" fmla="*/ 3230 w 3317"/>
              <a:gd name="T71" fmla="*/ 977 h 2749"/>
              <a:gd name="T72" fmla="*/ 3308 w 3317"/>
              <a:gd name="T73" fmla="*/ 1049 h 2749"/>
              <a:gd name="T74" fmla="*/ 3315 w 3317"/>
              <a:gd name="T75" fmla="*/ 1110 h 2749"/>
              <a:gd name="T76" fmla="*/ 3263 w 3317"/>
              <a:gd name="T77" fmla="*/ 1187 h 2749"/>
              <a:gd name="T78" fmla="*/ 3076 w 3317"/>
              <a:gd name="T79" fmla="*/ 1322 h 2749"/>
              <a:gd name="T80" fmla="*/ 3090 w 3317"/>
              <a:gd name="T81" fmla="*/ 1419 h 2749"/>
              <a:gd name="T82" fmla="*/ 2894 w 3317"/>
              <a:gd name="T83" fmla="*/ 1865 h 2749"/>
              <a:gd name="T84" fmla="*/ 2712 w 3317"/>
              <a:gd name="T85" fmla="*/ 1832 h 2749"/>
              <a:gd name="T86" fmla="*/ 2588 w 3317"/>
              <a:gd name="T87" fmla="*/ 1937 h 2749"/>
              <a:gd name="T88" fmla="*/ 2433 w 3317"/>
              <a:gd name="T89" fmla="*/ 1949 h 2749"/>
              <a:gd name="T90" fmla="*/ 1432 w 3317"/>
              <a:gd name="T91" fmla="*/ 1706 h 2749"/>
              <a:gd name="T92" fmla="*/ 1129 w 3317"/>
              <a:gd name="T93" fmla="*/ 2201 h 2749"/>
              <a:gd name="T94" fmla="*/ 996 w 3317"/>
              <a:gd name="T95" fmla="*/ 2374 h 2749"/>
              <a:gd name="T96" fmla="*/ 788 w 3317"/>
              <a:gd name="T97" fmla="*/ 2439 h 2749"/>
              <a:gd name="T98" fmla="*/ 285 w 3317"/>
              <a:gd name="T99" fmla="*/ 2681 h 2749"/>
              <a:gd name="T100" fmla="*/ 156 w 3317"/>
              <a:gd name="T101" fmla="*/ 2749 h 2749"/>
              <a:gd name="T102" fmla="*/ 3 w 3317"/>
              <a:gd name="T103" fmla="*/ 2714 h 2749"/>
              <a:gd name="T104" fmla="*/ 21 w 3317"/>
              <a:gd name="T105" fmla="*/ 1829 h 2749"/>
              <a:gd name="T106" fmla="*/ 216 w 3317"/>
              <a:gd name="T107" fmla="*/ 1831 h 2749"/>
              <a:gd name="T108" fmla="*/ 308 w 3317"/>
              <a:gd name="T109" fmla="*/ 1944 h 2749"/>
              <a:gd name="T110" fmla="*/ 817 w 3317"/>
              <a:gd name="T111" fmla="*/ 2120 h 2749"/>
              <a:gd name="T112" fmla="*/ 961 w 3317"/>
              <a:gd name="T113" fmla="*/ 1589 h 2749"/>
              <a:gd name="T114" fmla="*/ 937 w 3317"/>
              <a:gd name="T115" fmla="*/ 1408 h 2749"/>
              <a:gd name="T116" fmla="*/ 62 w 3317"/>
              <a:gd name="T117" fmla="*/ 1054 h 2749"/>
              <a:gd name="T118" fmla="*/ 3 w 3317"/>
              <a:gd name="T119" fmla="*/ 902 h 2749"/>
              <a:gd name="T120" fmla="*/ 178 w 3317"/>
              <a:gd name="T121" fmla="*/ 364 h 2749"/>
              <a:gd name="T122" fmla="*/ 327 w 3317"/>
              <a:gd name="T123" fmla="*/ 59 h 2749"/>
              <a:gd name="T124" fmla="*/ 480 w 3317"/>
              <a:gd name="T125" fmla="*/ 0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7" h="2749">
                <a:moveTo>
                  <a:pt x="104" y="1923"/>
                </a:moveTo>
                <a:lnTo>
                  <a:pt x="104" y="2646"/>
                </a:lnTo>
                <a:lnTo>
                  <a:pt x="156" y="2646"/>
                </a:lnTo>
                <a:lnTo>
                  <a:pt x="172" y="2644"/>
                </a:lnTo>
                <a:lnTo>
                  <a:pt x="186" y="2636"/>
                </a:lnTo>
                <a:lnTo>
                  <a:pt x="197" y="2625"/>
                </a:lnTo>
                <a:lnTo>
                  <a:pt x="204" y="2611"/>
                </a:lnTo>
                <a:lnTo>
                  <a:pt x="207" y="2595"/>
                </a:lnTo>
                <a:lnTo>
                  <a:pt x="207" y="1975"/>
                </a:lnTo>
                <a:lnTo>
                  <a:pt x="204" y="1958"/>
                </a:lnTo>
                <a:lnTo>
                  <a:pt x="197" y="1944"/>
                </a:lnTo>
                <a:lnTo>
                  <a:pt x="186" y="1933"/>
                </a:lnTo>
                <a:lnTo>
                  <a:pt x="172" y="1926"/>
                </a:lnTo>
                <a:lnTo>
                  <a:pt x="156" y="1923"/>
                </a:lnTo>
                <a:lnTo>
                  <a:pt x="104" y="1923"/>
                </a:lnTo>
                <a:close/>
                <a:moveTo>
                  <a:pt x="1083" y="1723"/>
                </a:moveTo>
                <a:lnTo>
                  <a:pt x="934" y="2130"/>
                </a:lnTo>
                <a:lnTo>
                  <a:pt x="923" y="2155"/>
                </a:lnTo>
                <a:lnTo>
                  <a:pt x="906" y="2177"/>
                </a:lnTo>
                <a:lnTo>
                  <a:pt x="887" y="2196"/>
                </a:lnTo>
                <a:lnTo>
                  <a:pt x="865" y="2211"/>
                </a:lnTo>
                <a:lnTo>
                  <a:pt x="841" y="2223"/>
                </a:lnTo>
                <a:lnTo>
                  <a:pt x="815" y="2230"/>
                </a:lnTo>
                <a:lnTo>
                  <a:pt x="788" y="2232"/>
                </a:lnTo>
                <a:lnTo>
                  <a:pt x="311" y="2232"/>
                </a:lnTo>
                <a:lnTo>
                  <a:pt x="311" y="2336"/>
                </a:lnTo>
                <a:lnTo>
                  <a:pt x="788" y="2336"/>
                </a:lnTo>
                <a:lnTo>
                  <a:pt x="823" y="2334"/>
                </a:lnTo>
                <a:lnTo>
                  <a:pt x="858" y="2326"/>
                </a:lnTo>
                <a:lnTo>
                  <a:pt x="890" y="2315"/>
                </a:lnTo>
                <a:lnTo>
                  <a:pt x="922" y="2299"/>
                </a:lnTo>
                <a:lnTo>
                  <a:pt x="950" y="2279"/>
                </a:lnTo>
                <a:lnTo>
                  <a:pt x="976" y="2256"/>
                </a:lnTo>
                <a:lnTo>
                  <a:pt x="998" y="2228"/>
                </a:lnTo>
                <a:lnTo>
                  <a:pt x="1017" y="2198"/>
                </a:lnTo>
                <a:lnTo>
                  <a:pt x="1031" y="2165"/>
                </a:lnTo>
                <a:lnTo>
                  <a:pt x="1179" y="1761"/>
                </a:lnTo>
                <a:lnTo>
                  <a:pt x="1138" y="1749"/>
                </a:lnTo>
                <a:lnTo>
                  <a:pt x="1109" y="1737"/>
                </a:lnTo>
                <a:lnTo>
                  <a:pt x="1083" y="1723"/>
                </a:lnTo>
                <a:close/>
                <a:moveTo>
                  <a:pt x="1037" y="1444"/>
                </a:moveTo>
                <a:lnTo>
                  <a:pt x="1037" y="1479"/>
                </a:lnTo>
                <a:lnTo>
                  <a:pt x="1043" y="1512"/>
                </a:lnTo>
                <a:lnTo>
                  <a:pt x="1054" y="1543"/>
                </a:lnTo>
                <a:lnTo>
                  <a:pt x="1071" y="1573"/>
                </a:lnTo>
                <a:lnTo>
                  <a:pt x="1093" y="1599"/>
                </a:lnTo>
                <a:lnTo>
                  <a:pt x="1096" y="1602"/>
                </a:lnTo>
                <a:lnTo>
                  <a:pt x="1099" y="1606"/>
                </a:lnTo>
                <a:lnTo>
                  <a:pt x="1121" y="1624"/>
                </a:lnTo>
                <a:lnTo>
                  <a:pt x="1145" y="1640"/>
                </a:lnTo>
                <a:lnTo>
                  <a:pt x="1173" y="1652"/>
                </a:lnTo>
                <a:lnTo>
                  <a:pt x="1197" y="1659"/>
                </a:lnTo>
                <a:lnTo>
                  <a:pt x="1222" y="1664"/>
                </a:lnTo>
                <a:lnTo>
                  <a:pt x="1248" y="1665"/>
                </a:lnTo>
                <a:lnTo>
                  <a:pt x="1251" y="1665"/>
                </a:lnTo>
                <a:lnTo>
                  <a:pt x="1282" y="1661"/>
                </a:lnTo>
                <a:lnTo>
                  <a:pt x="1312" y="1654"/>
                </a:lnTo>
                <a:lnTo>
                  <a:pt x="1340" y="1641"/>
                </a:lnTo>
                <a:lnTo>
                  <a:pt x="1366" y="1625"/>
                </a:lnTo>
                <a:lnTo>
                  <a:pt x="1390" y="1605"/>
                </a:lnTo>
                <a:lnTo>
                  <a:pt x="1410" y="1581"/>
                </a:lnTo>
                <a:lnTo>
                  <a:pt x="1037" y="1444"/>
                </a:lnTo>
                <a:close/>
                <a:moveTo>
                  <a:pt x="2915" y="1356"/>
                </a:moveTo>
                <a:lnTo>
                  <a:pt x="2887" y="1369"/>
                </a:lnTo>
                <a:lnTo>
                  <a:pt x="2753" y="1737"/>
                </a:lnTo>
                <a:lnTo>
                  <a:pt x="2850" y="1772"/>
                </a:lnTo>
                <a:lnTo>
                  <a:pt x="2992" y="1384"/>
                </a:lnTo>
                <a:lnTo>
                  <a:pt x="2915" y="1356"/>
                </a:lnTo>
                <a:close/>
                <a:moveTo>
                  <a:pt x="491" y="103"/>
                </a:moveTo>
                <a:lnTo>
                  <a:pt x="465" y="105"/>
                </a:lnTo>
                <a:lnTo>
                  <a:pt x="439" y="112"/>
                </a:lnTo>
                <a:lnTo>
                  <a:pt x="414" y="123"/>
                </a:lnTo>
                <a:lnTo>
                  <a:pt x="393" y="138"/>
                </a:lnTo>
                <a:lnTo>
                  <a:pt x="374" y="157"/>
                </a:lnTo>
                <a:lnTo>
                  <a:pt x="358" y="180"/>
                </a:lnTo>
                <a:lnTo>
                  <a:pt x="346" y="205"/>
                </a:lnTo>
                <a:lnTo>
                  <a:pt x="293" y="350"/>
                </a:lnTo>
                <a:lnTo>
                  <a:pt x="293" y="351"/>
                </a:lnTo>
                <a:lnTo>
                  <a:pt x="276" y="399"/>
                </a:lnTo>
                <a:lnTo>
                  <a:pt x="269" y="426"/>
                </a:lnTo>
                <a:lnTo>
                  <a:pt x="266" y="453"/>
                </a:lnTo>
                <a:lnTo>
                  <a:pt x="269" y="479"/>
                </a:lnTo>
                <a:lnTo>
                  <a:pt x="276" y="505"/>
                </a:lnTo>
                <a:lnTo>
                  <a:pt x="287" y="530"/>
                </a:lnTo>
                <a:lnTo>
                  <a:pt x="302" y="551"/>
                </a:lnTo>
                <a:lnTo>
                  <a:pt x="321" y="570"/>
                </a:lnTo>
                <a:lnTo>
                  <a:pt x="343" y="586"/>
                </a:lnTo>
                <a:lnTo>
                  <a:pt x="368" y="598"/>
                </a:lnTo>
                <a:lnTo>
                  <a:pt x="418" y="616"/>
                </a:lnTo>
                <a:lnTo>
                  <a:pt x="432" y="624"/>
                </a:lnTo>
                <a:lnTo>
                  <a:pt x="443" y="635"/>
                </a:lnTo>
                <a:lnTo>
                  <a:pt x="449" y="650"/>
                </a:lnTo>
                <a:lnTo>
                  <a:pt x="451" y="665"/>
                </a:lnTo>
                <a:lnTo>
                  <a:pt x="448" y="682"/>
                </a:lnTo>
                <a:lnTo>
                  <a:pt x="440" y="696"/>
                </a:lnTo>
                <a:lnTo>
                  <a:pt x="429" y="707"/>
                </a:lnTo>
                <a:lnTo>
                  <a:pt x="413" y="713"/>
                </a:lnTo>
                <a:lnTo>
                  <a:pt x="398" y="716"/>
                </a:lnTo>
                <a:lnTo>
                  <a:pt x="381" y="712"/>
                </a:lnTo>
                <a:lnTo>
                  <a:pt x="333" y="695"/>
                </a:lnTo>
                <a:lnTo>
                  <a:pt x="302" y="681"/>
                </a:lnTo>
                <a:lnTo>
                  <a:pt x="273" y="664"/>
                </a:lnTo>
                <a:lnTo>
                  <a:pt x="246" y="643"/>
                </a:lnTo>
                <a:lnTo>
                  <a:pt x="224" y="619"/>
                </a:lnTo>
                <a:lnTo>
                  <a:pt x="204" y="593"/>
                </a:lnTo>
                <a:lnTo>
                  <a:pt x="116" y="836"/>
                </a:lnTo>
                <a:lnTo>
                  <a:pt x="109" y="863"/>
                </a:lnTo>
                <a:lnTo>
                  <a:pt x="107" y="890"/>
                </a:lnTo>
                <a:lnTo>
                  <a:pt x="109" y="917"/>
                </a:lnTo>
                <a:lnTo>
                  <a:pt x="116" y="943"/>
                </a:lnTo>
                <a:lnTo>
                  <a:pt x="127" y="966"/>
                </a:lnTo>
                <a:lnTo>
                  <a:pt x="143" y="988"/>
                </a:lnTo>
                <a:lnTo>
                  <a:pt x="161" y="1007"/>
                </a:lnTo>
                <a:lnTo>
                  <a:pt x="183" y="1023"/>
                </a:lnTo>
                <a:lnTo>
                  <a:pt x="209" y="1035"/>
                </a:lnTo>
                <a:lnTo>
                  <a:pt x="2439" y="1842"/>
                </a:lnTo>
                <a:lnTo>
                  <a:pt x="2466" y="1849"/>
                </a:lnTo>
                <a:lnTo>
                  <a:pt x="2493" y="1852"/>
                </a:lnTo>
                <a:lnTo>
                  <a:pt x="2519" y="1849"/>
                </a:lnTo>
                <a:lnTo>
                  <a:pt x="2545" y="1842"/>
                </a:lnTo>
                <a:lnTo>
                  <a:pt x="2569" y="1831"/>
                </a:lnTo>
                <a:lnTo>
                  <a:pt x="2591" y="1816"/>
                </a:lnTo>
                <a:lnTo>
                  <a:pt x="2610" y="1797"/>
                </a:lnTo>
                <a:lnTo>
                  <a:pt x="2626" y="1775"/>
                </a:lnTo>
                <a:lnTo>
                  <a:pt x="2638" y="1750"/>
                </a:lnTo>
                <a:lnTo>
                  <a:pt x="2756" y="1428"/>
                </a:lnTo>
                <a:lnTo>
                  <a:pt x="2717" y="1439"/>
                </a:lnTo>
                <a:lnTo>
                  <a:pt x="2677" y="1448"/>
                </a:lnTo>
                <a:lnTo>
                  <a:pt x="2636" y="1455"/>
                </a:lnTo>
                <a:lnTo>
                  <a:pt x="2593" y="1459"/>
                </a:lnTo>
                <a:lnTo>
                  <a:pt x="2549" y="1460"/>
                </a:lnTo>
                <a:lnTo>
                  <a:pt x="2511" y="1459"/>
                </a:lnTo>
                <a:lnTo>
                  <a:pt x="2472" y="1456"/>
                </a:lnTo>
                <a:lnTo>
                  <a:pt x="2436" y="1450"/>
                </a:lnTo>
                <a:lnTo>
                  <a:pt x="2400" y="1442"/>
                </a:lnTo>
                <a:lnTo>
                  <a:pt x="2367" y="1432"/>
                </a:lnTo>
                <a:lnTo>
                  <a:pt x="868" y="890"/>
                </a:lnTo>
                <a:lnTo>
                  <a:pt x="854" y="882"/>
                </a:lnTo>
                <a:lnTo>
                  <a:pt x="843" y="870"/>
                </a:lnTo>
                <a:lnTo>
                  <a:pt x="837" y="855"/>
                </a:lnTo>
                <a:lnTo>
                  <a:pt x="834" y="839"/>
                </a:lnTo>
                <a:lnTo>
                  <a:pt x="838" y="823"/>
                </a:lnTo>
                <a:lnTo>
                  <a:pt x="846" y="808"/>
                </a:lnTo>
                <a:lnTo>
                  <a:pt x="857" y="797"/>
                </a:lnTo>
                <a:lnTo>
                  <a:pt x="872" y="791"/>
                </a:lnTo>
                <a:lnTo>
                  <a:pt x="887" y="789"/>
                </a:lnTo>
                <a:lnTo>
                  <a:pt x="904" y="792"/>
                </a:lnTo>
                <a:lnTo>
                  <a:pt x="2403" y="1335"/>
                </a:lnTo>
                <a:lnTo>
                  <a:pt x="2437" y="1345"/>
                </a:lnTo>
                <a:lnTo>
                  <a:pt x="2474" y="1352"/>
                </a:lnTo>
                <a:lnTo>
                  <a:pt x="2514" y="1356"/>
                </a:lnTo>
                <a:lnTo>
                  <a:pt x="2555" y="1357"/>
                </a:lnTo>
                <a:lnTo>
                  <a:pt x="2597" y="1355"/>
                </a:lnTo>
                <a:lnTo>
                  <a:pt x="2638" y="1351"/>
                </a:lnTo>
                <a:lnTo>
                  <a:pt x="2677" y="1343"/>
                </a:lnTo>
                <a:lnTo>
                  <a:pt x="2713" y="1333"/>
                </a:lnTo>
                <a:lnTo>
                  <a:pt x="2747" y="1320"/>
                </a:lnTo>
                <a:lnTo>
                  <a:pt x="2824" y="1284"/>
                </a:lnTo>
                <a:lnTo>
                  <a:pt x="2824" y="1284"/>
                </a:lnTo>
                <a:lnTo>
                  <a:pt x="2890" y="1253"/>
                </a:lnTo>
                <a:lnTo>
                  <a:pt x="2890" y="1253"/>
                </a:lnTo>
                <a:lnTo>
                  <a:pt x="3167" y="1124"/>
                </a:lnTo>
                <a:lnTo>
                  <a:pt x="3184" y="1115"/>
                </a:lnTo>
                <a:lnTo>
                  <a:pt x="3196" y="1107"/>
                </a:lnTo>
                <a:lnTo>
                  <a:pt x="3205" y="1100"/>
                </a:lnTo>
                <a:lnTo>
                  <a:pt x="3210" y="1095"/>
                </a:lnTo>
                <a:lnTo>
                  <a:pt x="3213" y="1091"/>
                </a:lnTo>
                <a:lnTo>
                  <a:pt x="3209" y="1086"/>
                </a:lnTo>
                <a:lnTo>
                  <a:pt x="3200" y="1079"/>
                </a:lnTo>
                <a:lnTo>
                  <a:pt x="3186" y="1071"/>
                </a:lnTo>
                <a:lnTo>
                  <a:pt x="3165" y="1062"/>
                </a:lnTo>
                <a:lnTo>
                  <a:pt x="545" y="112"/>
                </a:lnTo>
                <a:lnTo>
                  <a:pt x="518" y="105"/>
                </a:lnTo>
                <a:lnTo>
                  <a:pt x="491" y="103"/>
                </a:lnTo>
                <a:close/>
                <a:moveTo>
                  <a:pt x="480" y="0"/>
                </a:moveTo>
                <a:lnTo>
                  <a:pt x="513" y="0"/>
                </a:lnTo>
                <a:lnTo>
                  <a:pt x="547" y="5"/>
                </a:lnTo>
                <a:lnTo>
                  <a:pt x="582" y="15"/>
                </a:lnTo>
                <a:lnTo>
                  <a:pt x="3200" y="965"/>
                </a:lnTo>
                <a:lnTo>
                  <a:pt x="3230" y="977"/>
                </a:lnTo>
                <a:lnTo>
                  <a:pt x="3255" y="991"/>
                </a:lnTo>
                <a:lnTo>
                  <a:pt x="3274" y="1005"/>
                </a:lnTo>
                <a:lnTo>
                  <a:pt x="3289" y="1020"/>
                </a:lnTo>
                <a:lnTo>
                  <a:pt x="3300" y="1035"/>
                </a:lnTo>
                <a:lnTo>
                  <a:pt x="3308" y="1049"/>
                </a:lnTo>
                <a:lnTo>
                  <a:pt x="3313" y="1063"/>
                </a:lnTo>
                <a:lnTo>
                  <a:pt x="3316" y="1075"/>
                </a:lnTo>
                <a:lnTo>
                  <a:pt x="3317" y="1086"/>
                </a:lnTo>
                <a:lnTo>
                  <a:pt x="3317" y="1097"/>
                </a:lnTo>
                <a:lnTo>
                  <a:pt x="3315" y="1110"/>
                </a:lnTo>
                <a:lnTo>
                  <a:pt x="3311" y="1124"/>
                </a:lnTo>
                <a:lnTo>
                  <a:pt x="3305" y="1139"/>
                </a:lnTo>
                <a:lnTo>
                  <a:pt x="3295" y="1155"/>
                </a:lnTo>
                <a:lnTo>
                  <a:pt x="3281" y="1171"/>
                </a:lnTo>
                <a:lnTo>
                  <a:pt x="3263" y="1187"/>
                </a:lnTo>
                <a:lnTo>
                  <a:pt x="3240" y="1202"/>
                </a:lnTo>
                <a:lnTo>
                  <a:pt x="3211" y="1218"/>
                </a:lnTo>
                <a:lnTo>
                  <a:pt x="3045" y="1295"/>
                </a:lnTo>
                <a:lnTo>
                  <a:pt x="3061" y="1308"/>
                </a:lnTo>
                <a:lnTo>
                  <a:pt x="3076" y="1322"/>
                </a:lnTo>
                <a:lnTo>
                  <a:pt x="3086" y="1340"/>
                </a:lnTo>
                <a:lnTo>
                  <a:pt x="3093" y="1358"/>
                </a:lnTo>
                <a:lnTo>
                  <a:pt x="3096" y="1378"/>
                </a:lnTo>
                <a:lnTo>
                  <a:pt x="3095" y="1399"/>
                </a:lnTo>
                <a:lnTo>
                  <a:pt x="3090" y="1419"/>
                </a:lnTo>
                <a:lnTo>
                  <a:pt x="2948" y="1807"/>
                </a:lnTo>
                <a:lnTo>
                  <a:pt x="2939" y="1826"/>
                </a:lnTo>
                <a:lnTo>
                  <a:pt x="2927" y="1842"/>
                </a:lnTo>
                <a:lnTo>
                  <a:pt x="2912" y="1855"/>
                </a:lnTo>
                <a:lnTo>
                  <a:pt x="2894" y="1865"/>
                </a:lnTo>
                <a:lnTo>
                  <a:pt x="2872" y="1873"/>
                </a:lnTo>
                <a:lnTo>
                  <a:pt x="2850" y="1875"/>
                </a:lnTo>
                <a:lnTo>
                  <a:pt x="2832" y="1874"/>
                </a:lnTo>
                <a:lnTo>
                  <a:pt x="2815" y="1869"/>
                </a:lnTo>
                <a:lnTo>
                  <a:pt x="2712" y="1832"/>
                </a:lnTo>
                <a:lnTo>
                  <a:pt x="2693" y="1859"/>
                </a:lnTo>
                <a:lnTo>
                  <a:pt x="2670" y="1883"/>
                </a:lnTo>
                <a:lnTo>
                  <a:pt x="2645" y="1905"/>
                </a:lnTo>
                <a:lnTo>
                  <a:pt x="2618" y="1923"/>
                </a:lnTo>
                <a:lnTo>
                  <a:pt x="2588" y="1937"/>
                </a:lnTo>
                <a:lnTo>
                  <a:pt x="2556" y="1947"/>
                </a:lnTo>
                <a:lnTo>
                  <a:pt x="2524" y="1954"/>
                </a:lnTo>
                <a:lnTo>
                  <a:pt x="2491" y="1956"/>
                </a:lnTo>
                <a:lnTo>
                  <a:pt x="2462" y="1954"/>
                </a:lnTo>
                <a:lnTo>
                  <a:pt x="2433" y="1949"/>
                </a:lnTo>
                <a:lnTo>
                  <a:pt x="2402" y="1940"/>
                </a:lnTo>
                <a:lnTo>
                  <a:pt x="1511" y="1617"/>
                </a:lnTo>
                <a:lnTo>
                  <a:pt x="1488" y="1650"/>
                </a:lnTo>
                <a:lnTo>
                  <a:pt x="1461" y="1680"/>
                </a:lnTo>
                <a:lnTo>
                  <a:pt x="1432" y="1706"/>
                </a:lnTo>
                <a:lnTo>
                  <a:pt x="1398" y="1727"/>
                </a:lnTo>
                <a:lnTo>
                  <a:pt x="1363" y="1744"/>
                </a:lnTo>
                <a:lnTo>
                  <a:pt x="1326" y="1757"/>
                </a:lnTo>
                <a:lnTo>
                  <a:pt x="1288" y="1765"/>
                </a:lnTo>
                <a:lnTo>
                  <a:pt x="1129" y="2201"/>
                </a:lnTo>
                <a:lnTo>
                  <a:pt x="1111" y="2243"/>
                </a:lnTo>
                <a:lnTo>
                  <a:pt x="1088" y="2281"/>
                </a:lnTo>
                <a:lnTo>
                  <a:pt x="1060" y="2316"/>
                </a:lnTo>
                <a:lnTo>
                  <a:pt x="1030" y="2347"/>
                </a:lnTo>
                <a:lnTo>
                  <a:pt x="996" y="2374"/>
                </a:lnTo>
                <a:lnTo>
                  <a:pt x="958" y="2397"/>
                </a:lnTo>
                <a:lnTo>
                  <a:pt x="919" y="2415"/>
                </a:lnTo>
                <a:lnTo>
                  <a:pt x="876" y="2428"/>
                </a:lnTo>
                <a:lnTo>
                  <a:pt x="832" y="2436"/>
                </a:lnTo>
                <a:lnTo>
                  <a:pt x="788" y="2439"/>
                </a:lnTo>
                <a:lnTo>
                  <a:pt x="311" y="2439"/>
                </a:lnTo>
                <a:lnTo>
                  <a:pt x="311" y="2595"/>
                </a:lnTo>
                <a:lnTo>
                  <a:pt x="308" y="2626"/>
                </a:lnTo>
                <a:lnTo>
                  <a:pt x="299" y="2655"/>
                </a:lnTo>
                <a:lnTo>
                  <a:pt x="285" y="2681"/>
                </a:lnTo>
                <a:lnTo>
                  <a:pt x="266" y="2704"/>
                </a:lnTo>
                <a:lnTo>
                  <a:pt x="242" y="2723"/>
                </a:lnTo>
                <a:lnTo>
                  <a:pt x="216" y="2737"/>
                </a:lnTo>
                <a:lnTo>
                  <a:pt x="187" y="2746"/>
                </a:lnTo>
                <a:lnTo>
                  <a:pt x="156" y="2749"/>
                </a:lnTo>
                <a:lnTo>
                  <a:pt x="51" y="2749"/>
                </a:lnTo>
                <a:lnTo>
                  <a:pt x="35" y="2747"/>
                </a:lnTo>
                <a:lnTo>
                  <a:pt x="21" y="2739"/>
                </a:lnTo>
                <a:lnTo>
                  <a:pt x="10" y="2728"/>
                </a:lnTo>
                <a:lnTo>
                  <a:pt x="3" y="2714"/>
                </a:lnTo>
                <a:lnTo>
                  <a:pt x="0" y="2698"/>
                </a:lnTo>
                <a:lnTo>
                  <a:pt x="0" y="1871"/>
                </a:lnTo>
                <a:lnTo>
                  <a:pt x="3" y="1854"/>
                </a:lnTo>
                <a:lnTo>
                  <a:pt x="10" y="1840"/>
                </a:lnTo>
                <a:lnTo>
                  <a:pt x="21" y="1829"/>
                </a:lnTo>
                <a:lnTo>
                  <a:pt x="35" y="1822"/>
                </a:lnTo>
                <a:lnTo>
                  <a:pt x="51" y="1819"/>
                </a:lnTo>
                <a:lnTo>
                  <a:pt x="156" y="1819"/>
                </a:lnTo>
                <a:lnTo>
                  <a:pt x="187" y="1822"/>
                </a:lnTo>
                <a:lnTo>
                  <a:pt x="216" y="1831"/>
                </a:lnTo>
                <a:lnTo>
                  <a:pt x="242" y="1845"/>
                </a:lnTo>
                <a:lnTo>
                  <a:pt x="266" y="1864"/>
                </a:lnTo>
                <a:lnTo>
                  <a:pt x="285" y="1887"/>
                </a:lnTo>
                <a:lnTo>
                  <a:pt x="299" y="1915"/>
                </a:lnTo>
                <a:lnTo>
                  <a:pt x="308" y="1944"/>
                </a:lnTo>
                <a:lnTo>
                  <a:pt x="311" y="1975"/>
                </a:lnTo>
                <a:lnTo>
                  <a:pt x="311" y="2129"/>
                </a:lnTo>
                <a:lnTo>
                  <a:pt x="788" y="2129"/>
                </a:lnTo>
                <a:lnTo>
                  <a:pt x="803" y="2127"/>
                </a:lnTo>
                <a:lnTo>
                  <a:pt x="817" y="2120"/>
                </a:lnTo>
                <a:lnTo>
                  <a:pt x="829" y="2109"/>
                </a:lnTo>
                <a:lnTo>
                  <a:pt x="836" y="2095"/>
                </a:lnTo>
                <a:lnTo>
                  <a:pt x="999" y="1650"/>
                </a:lnTo>
                <a:lnTo>
                  <a:pt x="978" y="1620"/>
                </a:lnTo>
                <a:lnTo>
                  <a:pt x="961" y="1589"/>
                </a:lnTo>
                <a:lnTo>
                  <a:pt x="948" y="1555"/>
                </a:lnTo>
                <a:lnTo>
                  <a:pt x="939" y="1519"/>
                </a:lnTo>
                <a:lnTo>
                  <a:pt x="934" y="1483"/>
                </a:lnTo>
                <a:lnTo>
                  <a:pt x="933" y="1446"/>
                </a:lnTo>
                <a:lnTo>
                  <a:pt x="937" y="1408"/>
                </a:lnTo>
                <a:lnTo>
                  <a:pt x="173" y="1131"/>
                </a:lnTo>
                <a:lnTo>
                  <a:pt x="141" y="1117"/>
                </a:lnTo>
                <a:lnTo>
                  <a:pt x="112" y="1099"/>
                </a:lnTo>
                <a:lnTo>
                  <a:pt x="86" y="1078"/>
                </a:lnTo>
                <a:lnTo>
                  <a:pt x="62" y="1054"/>
                </a:lnTo>
                <a:lnTo>
                  <a:pt x="43" y="1027"/>
                </a:lnTo>
                <a:lnTo>
                  <a:pt x="27" y="998"/>
                </a:lnTo>
                <a:lnTo>
                  <a:pt x="15" y="968"/>
                </a:lnTo>
                <a:lnTo>
                  <a:pt x="7" y="935"/>
                </a:lnTo>
                <a:lnTo>
                  <a:pt x="3" y="902"/>
                </a:lnTo>
                <a:lnTo>
                  <a:pt x="4" y="869"/>
                </a:lnTo>
                <a:lnTo>
                  <a:pt x="9" y="834"/>
                </a:lnTo>
                <a:lnTo>
                  <a:pt x="18" y="800"/>
                </a:lnTo>
                <a:lnTo>
                  <a:pt x="178" y="364"/>
                </a:lnTo>
                <a:lnTo>
                  <a:pt x="178" y="364"/>
                </a:lnTo>
                <a:lnTo>
                  <a:pt x="248" y="170"/>
                </a:lnTo>
                <a:lnTo>
                  <a:pt x="264" y="137"/>
                </a:lnTo>
                <a:lnTo>
                  <a:pt x="281" y="108"/>
                </a:lnTo>
                <a:lnTo>
                  <a:pt x="303" y="82"/>
                </a:lnTo>
                <a:lnTo>
                  <a:pt x="327" y="59"/>
                </a:lnTo>
                <a:lnTo>
                  <a:pt x="354" y="40"/>
                </a:lnTo>
                <a:lnTo>
                  <a:pt x="383" y="24"/>
                </a:lnTo>
                <a:lnTo>
                  <a:pt x="413" y="12"/>
                </a:lnTo>
                <a:lnTo>
                  <a:pt x="446" y="4"/>
                </a:lnTo>
                <a:lnTo>
                  <a:pt x="48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3" name="Freeform 17"/>
          <p:cNvSpPr>
            <a:spLocks/>
          </p:cNvSpPr>
          <p:nvPr/>
        </p:nvSpPr>
        <p:spPr bwMode="auto">
          <a:xfrm rot="16200000" flipH="1">
            <a:off x="3659923" y="4396381"/>
            <a:ext cx="23820" cy="15483"/>
          </a:xfrm>
          <a:custGeom>
            <a:avLst/>
            <a:gdLst>
              <a:gd name="T0" fmla="*/ 54 w 201"/>
              <a:gd name="T1" fmla="*/ 0 h 138"/>
              <a:gd name="T2" fmla="*/ 70 w 201"/>
              <a:gd name="T3" fmla="*/ 3 h 138"/>
              <a:gd name="T4" fmla="*/ 167 w 201"/>
              <a:gd name="T5" fmla="*/ 38 h 138"/>
              <a:gd name="T6" fmla="*/ 181 w 201"/>
              <a:gd name="T7" fmla="*/ 46 h 138"/>
              <a:gd name="T8" fmla="*/ 192 w 201"/>
              <a:gd name="T9" fmla="*/ 58 h 138"/>
              <a:gd name="T10" fmla="*/ 199 w 201"/>
              <a:gd name="T11" fmla="*/ 72 h 138"/>
              <a:gd name="T12" fmla="*/ 201 w 201"/>
              <a:gd name="T13" fmla="*/ 88 h 138"/>
              <a:gd name="T14" fmla="*/ 198 w 201"/>
              <a:gd name="T15" fmla="*/ 104 h 138"/>
              <a:gd name="T16" fmla="*/ 190 w 201"/>
              <a:gd name="T17" fmla="*/ 118 h 138"/>
              <a:gd name="T18" fmla="*/ 179 w 201"/>
              <a:gd name="T19" fmla="*/ 129 h 138"/>
              <a:gd name="T20" fmla="*/ 165 w 201"/>
              <a:gd name="T21" fmla="*/ 136 h 138"/>
              <a:gd name="T22" fmla="*/ 149 w 201"/>
              <a:gd name="T23" fmla="*/ 138 h 138"/>
              <a:gd name="T24" fmla="*/ 132 w 201"/>
              <a:gd name="T25" fmla="*/ 135 h 138"/>
              <a:gd name="T26" fmla="*/ 34 w 201"/>
              <a:gd name="T27" fmla="*/ 100 h 138"/>
              <a:gd name="T28" fmla="*/ 20 w 201"/>
              <a:gd name="T29" fmla="*/ 92 h 138"/>
              <a:gd name="T30" fmla="*/ 9 w 201"/>
              <a:gd name="T31" fmla="*/ 80 h 138"/>
              <a:gd name="T32" fmla="*/ 2 w 201"/>
              <a:gd name="T33" fmla="*/ 66 h 138"/>
              <a:gd name="T34" fmla="*/ 0 w 201"/>
              <a:gd name="T35" fmla="*/ 50 h 138"/>
              <a:gd name="T36" fmla="*/ 3 w 201"/>
              <a:gd name="T37" fmla="*/ 34 h 138"/>
              <a:gd name="T38" fmla="*/ 11 w 201"/>
              <a:gd name="T39" fmla="*/ 19 h 138"/>
              <a:gd name="T40" fmla="*/ 23 w 201"/>
              <a:gd name="T41" fmla="*/ 9 h 138"/>
              <a:gd name="T42" fmla="*/ 37 w 201"/>
              <a:gd name="T43" fmla="*/ 2 h 138"/>
              <a:gd name="T44" fmla="*/ 54 w 201"/>
              <a:gd name="T4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138">
                <a:moveTo>
                  <a:pt x="54" y="0"/>
                </a:moveTo>
                <a:lnTo>
                  <a:pt x="70" y="3"/>
                </a:lnTo>
                <a:lnTo>
                  <a:pt x="167" y="38"/>
                </a:lnTo>
                <a:lnTo>
                  <a:pt x="181" y="46"/>
                </a:lnTo>
                <a:lnTo>
                  <a:pt x="192" y="58"/>
                </a:lnTo>
                <a:lnTo>
                  <a:pt x="199" y="72"/>
                </a:lnTo>
                <a:lnTo>
                  <a:pt x="201" y="88"/>
                </a:lnTo>
                <a:lnTo>
                  <a:pt x="198" y="104"/>
                </a:lnTo>
                <a:lnTo>
                  <a:pt x="190" y="118"/>
                </a:lnTo>
                <a:lnTo>
                  <a:pt x="179" y="129"/>
                </a:lnTo>
                <a:lnTo>
                  <a:pt x="165" y="136"/>
                </a:lnTo>
                <a:lnTo>
                  <a:pt x="149" y="138"/>
                </a:lnTo>
                <a:lnTo>
                  <a:pt x="132" y="135"/>
                </a:lnTo>
                <a:lnTo>
                  <a:pt x="34" y="100"/>
                </a:lnTo>
                <a:lnTo>
                  <a:pt x="20" y="92"/>
                </a:lnTo>
                <a:lnTo>
                  <a:pt x="9" y="80"/>
                </a:lnTo>
                <a:lnTo>
                  <a:pt x="2" y="66"/>
                </a:lnTo>
                <a:lnTo>
                  <a:pt x="0" y="50"/>
                </a:lnTo>
                <a:lnTo>
                  <a:pt x="3" y="34"/>
                </a:lnTo>
                <a:lnTo>
                  <a:pt x="11" y="19"/>
                </a:lnTo>
                <a:lnTo>
                  <a:pt x="23" y="9"/>
                </a:lnTo>
                <a:lnTo>
                  <a:pt x="37" y="2"/>
                </a:lnTo>
                <a:lnTo>
                  <a:pt x="54"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4" name="Freeform 6"/>
          <p:cNvSpPr>
            <a:spLocks/>
          </p:cNvSpPr>
          <p:nvPr/>
        </p:nvSpPr>
        <p:spPr bwMode="auto">
          <a:xfrm>
            <a:off x="4033465" y="4265011"/>
            <a:ext cx="220931" cy="253595"/>
          </a:xfrm>
          <a:custGeom>
            <a:avLst/>
            <a:gdLst>
              <a:gd name="T0" fmla="*/ 1976 w 3949"/>
              <a:gd name="T1" fmla="*/ 0 h 4533"/>
              <a:gd name="T2" fmla="*/ 2035 w 3949"/>
              <a:gd name="T3" fmla="*/ 16 h 4533"/>
              <a:gd name="T4" fmla="*/ 2077 w 3949"/>
              <a:gd name="T5" fmla="*/ 58 h 4533"/>
              <a:gd name="T6" fmla="*/ 2094 w 3949"/>
              <a:gd name="T7" fmla="*/ 118 h 4533"/>
              <a:gd name="T8" fmla="*/ 2142 w 3949"/>
              <a:gd name="T9" fmla="*/ 1904 h 4533"/>
              <a:gd name="T10" fmla="*/ 2224 w 3949"/>
              <a:gd name="T11" fmla="*/ 1967 h 4533"/>
              <a:gd name="T12" fmla="*/ 2284 w 3949"/>
              <a:gd name="T13" fmla="*/ 2051 h 4533"/>
              <a:gd name="T14" fmla="*/ 2316 w 3949"/>
              <a:gd name="T15" fmla="*/ 2152 h 4533"/>
              <a:gd name="T16" fmla="*/ 2321 w 3949"/>
              <a:gd name="T17" fmla="*/ 2704 h 4533"/>
              <a:gd name="T18" fmla="*/ 2581 w 3949"/>
              <a:gd name="T19" fmla="*/ 2768 h 4533"/>
              <a:gd name="T20" fmla="*/ 2826 w 3949"/>
              <a:gd name="T21" fmla="*/ 2865 h 4533"/>
              <a:gd name="T22" fmla="*/ 3055 w 3949"/>
              <a:gd name="T23" fmla="*/ 2994 h 4533"/>
              <a:gd name="T24" fmla="*/ 3264 w 3949"/>
              <a:gd name="T25" fmla="*/ 3151 h 4533"/>
              <a:gd name="T26" fmla="*/ 3449 w 3949"/>
              <a:gd name="T27" fmla="*/ 3333 h 4533"/>
              <a:gd name="T28" fmla="*/ 3609 w 3949"/>
              <a:gd name="T29" fmla="*/ 3536 h 4533"/>
              <a:gd name="T30" fmla="*/ 3743 w 3949"/>
              <a:gd name="T31" fmla="*/ 3762 h 4533"/>
              <a:gd name="T32" fmla="*/ 3845 w 3949"/>
              <a:gd name="T33" fmla="*/ 4004 h 4533"/>
              <a:gd name="T34" fmla="*/ 3916 w 3949"/>
              <a:gd name="T35" fmla="*/ 4262 h 4533"/>
              <a:gd name="T36" fmla="*/ 3949 w 3949"/>
              <a:gd name="T37" fmla="*/ 4533 h 4533"/>
              <a:gd name="T38" fmla="*/ 13 w 3949"/>
              <a:gd name="T39" fmla="*/ 4396 h 4533"/>
              <a:gd name="T40" fmla="*/ 67 w 3949"/>
              <a:gd name="T41" fmla="*/ 4132 h 4533"/>
              <a:gd name="T42" fmla="*/ 154 w 3949"/>
              <a:gd name="T43" fmla="*/ 3882 h 4533"/>
              <a:gd name="T44" fmla="*/ 272 w 3949"/>
              <a:gd name="T45" fmla="*/ 3648 h 4533"/>
              <a:gd name="T46" fmla="*/ 418 w 3949"/>
              <a:gd name="T47" fmla="*/ 3432 h 4533"/>
              <a:gd name="T48" fmla="*/ 593 w 3949"/>
              <a:gd name="T49" fmla="*/ 3238 h 4533"/>
              <a:gd name="T50" fmla="*/ 790 w 3949"/>
              <a:gd name="T51" fmla="*/ 3069 h 4533"/>
              <a:gd name="T52" fmla="*/ 1007 w 3949"/>
              <a:gd name="T53" fmla="*/ 2927 h 4533"/>
              <a:gd name="T54" fmla="*/ 1245 w 3949"/>
              <a:gd name="T55" fmla="*/ 2814 h 4533"/>
              <a:gd name="T56" fmla="*/ 1498 w 3949"/>
              <a:gd name="T57" fmla="*/ 2731 h 4533"/>
              <a:gd name="T58" fmla="*/ 1629 w 3949"/>
              <a:gd name="T59" fmla="*/ 2207 h 4533"/>
              <a:gd name="T60" fmla="*/ 1647 w 3949"/>
              <a:gd name="T61" fmla="*/ 2099 h 4533"/>
              <a:gd name="T62" fmla="*/ 1693 w 3949"/>
              <a:gd name="T63" fmla="*/ 2007 h 4533"/>
              <a:gd name="T64" fmla="*/ 1766 w 3949"/>
              <a:gd name="T65" fmla="*/ 1931 h 4533"/>
              <a:gd name="T66" fmla="*/ 1858 w 3949"/>
              <a:gd name="T67" fmla="*/ 1881 h 4533"/>
              <a:gd name="T68" fmla="*/ 1861 w 3949"/>
              <a:gd name="T69" fmla="*/ 87 h 4533"/>
              <a:gd name="T70" fmla="*/ 1892 w 3949"/>
              <a:gd name="T71" fmla="*/ 34 h 4533"/>
              <a:gd name="T72" fmla="*/ 1943 w 3949"/>
              <a:gd name="T73" fmla="*/ 5 h 4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9" h="4533">
                <a:moveTo>
                  <a:pt x="1976" y="0"/>
                </a:moveTo>
                <a:lnTo>
                  <a:pt x="1976" y="0"/>
                </a:lnTo>
                <a:lnTo>
                  <a:pt x="2006" y="5"/>
                </a:lnTo>
                <a:lnTo>
                  <a:pt x="2035" y="16"/>
                </a:lnTo>
                <a:lnTo>
                  <a:pt x="2058" y="34"/>
                </a:lnTo>
                <a:lnTo>
                  <a:pt x="2077" y="58"/>
                </a:lnTo>
                <a:lnTo>
                  <a:pt x="2089" y="87"/>
                </a:lnTo>
                <a:lnTo>
                  <a:pt x="2094" y="118"/>
                </a:lnTo>
                <a:lnTo>
                  <a:pt x="2094" y="1881"/>
                </a:lnTo>
                <a:lnTo>
                  <a:pt x="2142" y="1904"/>
                </a:lnTo>
                <a:lnTo>
                  <a:pt x="2186" y="1931"/>
                </a:lnTo>
                <a:lnTo>
                  <a:pt x="2224" y="1967"/>
                </a:lnTo>
                <a:lnTo>
                  <a:pt x="2257" y="2007"/>
                </a:lnTo>
                <a:lnTo>
                  <a:pt x="2284" y="2051"/>
                </a:lnTo>
                <a:lnTo>
                  <a:pt x="2305" y="2099"/>
                </a:lnTo>
                <a:lnTo>
                  <a:pt x="2316" y="2152"/>
                </a:lnTo>
                <a:lnTo>
                  <a:pt x="2321" y="2207"/>
                </a:lnTo>
                <a:lnTo>
                  <a:pt x="2321" y="2704"/>
                </a:lnTo>
                <a:lnTo>
                  <a:pt x="2453" y="2731"/>
                </a:lnTo>
                <a:lnTo>
                  <a:pt x="2581" y="2768"/>
                </a:lnTo>
                <a:lnTo>
                  <a:pt x="2705" y="2814"/>
                </a:lnTo>
                <a:lnTo>
                  <a:pt x="2826" y="2865"/>
                </a:lnTo>
                <a:lnTo>
                  <a:pt x="2942" y="2927"/>
                </a:lnTo>
                <a:lnTo>
                  <a:pt x="3055" y="2994"/>
                </a:lnTo>
                <a:lnTo>
                  <a:pt x="3162" y="3069"/>
                </a:lnTo>
                <a:lnTo>
                  <a:pt x="3264" y="3151"/>
                </a:lnTo>
                <a:lnTo>
                  <a:pt x="3359" y="3238"/>
                </a:lnTo>
                <a:lnTo>
                  <a:pt x="3449" y="3333"/>
                </a:lnTo>
                <a:lnTo>
                  <a:pt x="3531" y="3432"/>
                </a:lnTo>
                <a:lnTo>
                  <a:pt x="3609" y="3536"/>
                </a:lnTo>
                <a:lnTo>
                  <a:pt x="3680" y="3648"/>
                </a:lnTo>
                <a:lnTo>
                  <a:pt x="3743" y="3762"/>
                </a:lnTo>
                <a:lnTo>
                  <a:pt x="3798" y="3882"/>
                </a:lnTo>
                <a:lnTo>
                  <a:pt x="3845" y="4004"/>
                </a:lnTo>
                <a:lnTo>
                  <a:pt x="3885" y="4132"/>
                </a:lnTo>
                <a:lnTo>
                  <a:pt x="3916" y="4262"/>
                </a:lnTo>
                <a:lnTo>
                  <a:pt x="3937" y="4396"/>
                </a:lnTo>
                <a:lnTo>
                  <a:pt x="3949" y="4533"/>
                </a:lnTo>
                <a:lnTo>
                  <a:pt x="0" y="4533"/>
                </a:lnTo>
                <a:lnTo>
                  <a:pt x="13" y="4396"/>
                </a:lnTo>
                <a:lnTo>
                  <a:pt x="36" y="4262"/>
                </a:lnTo>
                <a:lnTo>
                  <a:pt x="67" y="4132"/>
                </a:lnTo>
                <a:lnTo>
                  <a:pt x="105" y="4004"/>
                </a:lnTo>
                <a:lnTo>
                  <a:pt x="154" y="3882"/>
                </a:lnTo>
                <a:lnTo>
                  <a:pt x="209" y="3762"/>
                </a:lnTo>
                <a:lnTo>
                  <a:pt x="272" y="3648"/>
                </a:lnTo>
                <a:lnTo>
                  <a:pt x="341" y="3536"/>
                </a:lnTo>
                <a:lnTo>
                  <a:pt x="418" y="3432"/>
                </a:lnTo>
                <a:lnTo>
                  <a:pt x="502" y="3333"/>
                </a:lnTo>
                <a:lnTo>
                  <a:pt x="593" y="3238"/>
                </a:lnTo>
                <a:lnTo>
                  <a:pt x="688" y="3151"/>
                </a:lnTo>
                <a:lnTo>
                  <a:pt x="790" y="3069"/>
                </a:lnTo>
                <a:lnTo>
                  <a:pt x="896" y="2994"/>
                </a:lnTo>
                <a:lnTo>
                  <a:pt x="1007" y="2927"/>
                </a:lnTo>
                <a:lnTo>
                  <a:pt x="1124" y="2865"/>
                </a:lnTo>
                <a:lnTo>
                  <a:pt x="1245" y="2814"/>
                </a:lnTo>
                <a:lnTo>
                  <a:pt x="1369" y="2768"/>
                </a:lnTo>
                <a:lnTo>
                  <a:pt x="1498" y="2731"/>
                </a:lnTo>
                <a:lnTo>
                  <a:pt x="1629" y="2704"/>
                </a:lnTo>
                <a:lnTo>
                  <a:pt x="1629" y="2207"/>
                </a:lnTo>
                <a:lnTo>
                  <a:pt x="1634" y="2152"/>
                </a:lnTo>
                <a:lnTo>
                  <a:pt x="1647" y="2099"/>
                </a:lnTo>
                <a:lnTo>
                  <a:pt x="1666" y="2051"/>
                </a:lnTo>
                <a:lnTo>
                  <a:pt x="1693" y="2007"/>
                </a:lnTo>
                <a:lnTo>
                  <a:pt x="1727" y="1967"/>
                </a:lnTo>
                <a:lnTo>
                  <a:pt x="1766" y="1931"/>
                </a:lnTo>
                <a:lnTo>
                  <a:pt x="1810" y="1904"/>
                </a:lnTo>
                <a:lnTo>
                  <a:pt x="1858" y="1881"/>
                </a:lnTo>
                <a:lnTo>
                  <a:pt x="1858" y="118"/>
                </a:lnTo>
                <a:lnTo>
                  <a:pt x="1861" y="87"/>
                </a:lnTo>
                <a:lnTo>
                  <a:pt x="1874" y="58"/>
                </a:lnTo>
                <a:lnTo>
                  <a:pt x="1892" y="34"/>
                </a:lnTo>
                <a:lnTo>
                  <a:pt x="1916" y="16"/>
                </a:lnTo>
                <a:lnTo>
                  <a:pt x="1943" y="5"/>
                </a:lnTo>
                <a:lnTo>
                  <a:pt x="1976"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5" name="Freeform 7"/>
          <p:cNvSpPr>
            <a:spLocks/>
          </p:cNvSpPr>
          <p:nvPr/>
        </p:nvSpPr>
        <p:spPr bwMode="auto">
          <a:xfrm>
            <a:off x="4088948" y="4540085"/>
            <a:ext cx="109963" cy="30203"/>
          </a:xfrm>
          <a:custGeom>
            <a:avLst/>
            <a:gdLst>
              <a:gd name="T0" fmla="*/ 0 w 1968"/>
              <a:gd name="T1" fmla="*/ 0 h 540"/>
              <a:gd name="T2" fmla="*/ 1968 w 1968"/>
              <a:gd name="T3" fmla="*/ 0 h 540"/>
              <a:gd name="T4" fmla="*/ 1913 w 1968"/>
              <a:gd name="T5" fmla="*/ 79 h 540"/>
              <a:gd name="T6" fmla="*/ 1851 w 1968"/>
              <a:gd name="T7" fmla="*/ 153 h 540"/>
              <a:gd name="T8" fmla="*/ 1785 w 1968"/>
              <a:gd name="T9" fmla="*/ 221 h 540"/>
              <a:gd name="T10" fmla="*/ 1713 w 1968"/>
              <a:gd name="T11" fmla="*/ 284 h 540"/>
              <a:gd name="T12" fmla="*/ 1635 w 1968"/>
              <a:gd name="T13" fmla="*/ 342 h 540"/>
              <a:gd name="T14" fmla="*/ 1553 w 1968"/>
              <a:gd name="T15" fmla="*/ 392 h 540"/>
              <a:gd name="T16" fmla="*/ 1467 w 1968"/>
              <a:gd name="T17" fmla="*/ 436 h 540"/>
              <a:gd name="T18" fmla="*/ 1377 w 1968"/>
              <a:gd name="T19" fmla="*/ 473 h 540"/>
              <a:gd name="T20" fmla="*/ 1283 w 1968"/>
              <a:gd name="T21" fmla="*/ 502 h 540"/>
              <a:gd name="T22" fmla="*/ 1186 w 1968"/>
              <a:gd name="T23" fmla="*/ 524 h 540"/>
              <a:gd name="T24" fmla="*/ 1086 w 1968"/>
              <a:gd name="T25" fmla="*/ 537 h 540"/>
              <a:gd name="T26" fmla="*/ 985 w 1968"/>
              <a:gd name="T27" fmla="*/ 540 h 540"/>
              <a:gd name="T28" fmla="*/ 881 w 1968"/>
              <a:gd name="T29" fmla="*/ 537 h 540"/>
              <a:gd name="T30" fmla="*/ 783 w 1968"/>
              <a:gd name="T31" fmla="*/ 524 h 540"/>
              <a:gd name="T32" fmla="*/ 686 w 1968"/>
              <a:gd name="T33" fmla="*/ 502 h 540"/>
              <a:gd name="T34" fmla="*/ 591 w 1968"/>
              <a:gd name="T35" fmla="*/ 473 h 540"/>
              <a:gd name="T36" fmla="*/ 502 w 1968"/>
              <a:gd name="T37" fmla="*/ 436 h 540"/>
              <a:gd name="T38" fmla="*/ 415 w 1968"/>
              <a:gd name="T39" fmla="*/ 392 h 540"/>
              <a:gd name="T40" fmla="*/ 333 w 1968"/>
              <a:gd name="T41" fmla="*/ 342 h 540"/>
              <a:gd name="T42" fmla="*/ 255 w 1968"/>
              <a:gd name="T43" fmla="*/ 284 h 540"/>
              <a:gd name="T44" fmla="*/ 184 w 1968"/>
              <a:gd name="T45" fmla="*/ 221 h 540"/>
              <a:gd name="T46" fmla="*/ 116 w 1968"/>
              <a:gd name="T47" fmla="*/ 153 h 540"/>
              <a:gd name="T48" fmla="*/ 55 w 1968"/>
              <a:gd name="T49" fmla="*/ 79 h 540"/>
              <a:gd name="T50" fmla="*/ 0 w 1968"/>
              <a:gd name="T51"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68" h="540">
                <a:moveTo>
                  <a:pt x="0" y="0"/>
                </a:moveTo>
                <a:lnTo>
                  <a:pt x="1968" y="0"/>
                </a:lnTo>
                <a:lnTo>
                  <a:pt x="1913" y="79"/>
                </a:lnTo>
                <a:lnTo>
                  <a:pt x="1851" y="153"/>
                </a:lnTo>
                <a:lnTo>
                  <a:pt x="1785" y="221"/>
                </a:lnTo>
                <a:lnTo>
                  <a:pt x="1713" y="284"/>
                </a:lnTo>
                <a:lnTo>
                  <a:pt x="1635" y="342"/>
                </a:lnTo>
                <a:lnTo>
                  <a:pt x="1553" y="392"/>
                </a:lnTo>
                <a:lnTo>
                  <a:pt x="1467" y="436"/>
                </a:lnTo>
                <a:lnTo>
                  <a:pt x="1377" y="473"/>
                </a:lnTo>
                <a:lnTo>
                  <a:pt x="1283" y="502"/>
                </a:lnTo>
                <a:lnTo>
                  <a:pt x="1186" y="524"/>
                </a:lnTo>
                <a:lnTo>
                  <a:pt x="1086" y="537"/>
                </a:lnTo>
                <a:lnTo>
                  <a:pt x="985" y="540"/>
                </a:lnTo>
                <a:lnTo>
                  <a:pt x="881" y="537"/>
                </a:lnTo>
                <a:lnTo>
                  <a:pt x="783" y="524"/>
                </a:lnTo>
                <a:lnTo>
                  <a:pt x="686" y="502"/>
                </a:lnTo>
                <a:lnTo>
                  <a:pt x="591" y="473"/>
                </a:lnTo>
                <a:lnTo>
                  <a:pt x="502" y="436"/>
                </a:lnTo>
                <a:lnTo>
                  <a:pt x="415" y="392"/>
                </a:lnTo>
                <a:lnTo>
                  <a:pt x="333" y="342"/>
                </a:lnTo>
                <a:lnTo>
                  <a:pt x="255" y="284"/>
                </a:lnTo>
                <a:lnTo>
                  <a:pt x="184" y="221"/>
                </a:lnTo>
                <a:lnTo>
                  <a:pt x="116" y="153"/>
                </a:lnTo>
                <a:lnTo>
                  <a:pt x="55" y="79"/>
                </a:lnTo>
                <a:lnTo>
                  <a:pt x="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6" name="Freeform 6"/>
          <p:cNvSpPr>
            <a:spLocks/>
          </p:cNvSpPr>
          <p:nvPr/>
        </p:nvSpPr>
        <p:spPr bwMode="auto">
          <a:xfrm>
            <a:off x="1903289" y="2410468"/>
            <a:ext cx="517787" cy="594341"/>
          </a:xfrm>
          <a:custGeom>
            <a:avLst/>
            <a:gdLst>
              <a:gd name="T0" fmla="*/ 1976 w 3949"/>
              <a:gd name="T1" fmla="*/ 0 h 4533"/>
              <a:gd name="T2" fmla="*/ 2035 w 3949"/>
              <a:gd name="T3" fmla="*/ 16 h 4533"/>
              <a:gd name="T4" fmla="*/ 2077 w 3949"/>
              <a:gd name="T5" fmla="*/ 58 h 4533"/>
              <a:gd name="T6" fmla="*/ 2094 w 3949"/>
              <a:gd name="T7" fmla="*/ 118 h 4533"/>
              <a:gd name="T8" fmla="*/ 2142 w 3949"/>
              <a:gd name="T9" fmla="*/ 1904 h 4533"/>
              <a:gd name="T10" fmla="*/ 2224 w 3949"/>
              <a:gd name="T11" fmla="*/ 1967 h 4533"/>
              <a:gd name="T12" fmla="*/ 2284 w 3949"/>
              <a:gd name="T13" fmla="*/ 2051 h 4533"/>
              <a:gd name="T14" fmla="*/ 2316 w 3949"/>
              <a:gd name="T15" fmla="*/ 2152 h 4533"/>
              <a:gd name="T16" fmla="*/ 2321 w 3949"/>
              <a:gd name="T17" fmla="*/ 2704 h 4533"/>
              <a:gd name="T18" fmla="*/ 2581 w 3949"/>
              <a:gd name="T19" fmla="*/ 2768 h 4533"/>
              <a:gd name="T20" fmla="*/ 2826 w 3949"/>
              <a:gd name="T21" fmla="*/ 2865 h 4533"/>
              <a:gd name="T22" fmla="*/ 3055 w 3949"/>
              <a:gd name="T23" fmla="*/ 2994 h 4533"/>
              <a:gd name="T24" fmla="*/ 3264 w 3949"/>
              <a:gd name="T25" fmla="*/ 3151 h 4533"/>
              <a:gd name="T26" fmla="*/ 3449 w 3949"/>
              <a:gd name="T27" fmla="*/ 3333 h 4533"/>
              <a:gd name="T28" fmla="*/ 3609 w 3949"/>
              <a:gd name="T29" fmla="*/ 3536 h 4533"/>
              <a:gd name="T30" fmla="*/ 3743 w 3949"/>
              <a:gd name="T31" fmla="*/ 3762 h 4533"/>
              <a:gd name="T32" fmla="*/ 3845 w 3949"/>
              <a:gd name="T33" fmla="*/ 4004 h 4533"/>
              <a:gd name="T34" fmla="*/ 3916 w 3949"/>
              <a:gd name="T35" fmla="*/ 4262 h 4533"/>
              <a:gd name="T36" fmla="*/ 3949 w 3949"/>
              <a:gd name="T37" fmla="*/ 4533 h 4533"/>
              <a:gd name="T38" fmla="*/ 13 w 3949"/>
              <a:gd name="T39" fmla="*/ 4396 h 4533"/>
              <a:gd name="T40" fmla="*/ 67 w 3949"/>
              <a:gd name="T41" fmla="*/ 4132 h 4533"/>
              <a:gd name="T42" fmla="*/ 154 w 3949"/>
              <a:gd name="T43" fmla="*/ 3882 h 4533"/>
              <a:gd name="T44" fmla="*/ 272 w 3949"/>
              <a:gd name="T45" fmla="*/ 3648 h 4533"/>
              <a:gd name="T46" fmla="*/ 418 w 3949"/>
              <a:gd name="T47" fmla="*/ 3432 h 4533"/>
              <a:gd name="T48" fmla="*/ 593 w 3949"/>
              <a:gd name="T49" fmla="*/ 3238 h 4533"/>
              <a:gd name="T50" fmla="*/ 790 w 3949"/>
              <a:gd name="T51" fmla="*/ 3069 h 4533"/>
              <a:gd name="T52" fmla="*/ 1007 w 3949"/>
              <a:gd name="T53" fmla="*/ 2927 h 4533"/>
              <a:gd name="T54" fmla="*/ 1245 w 3949"/>
              <a:gd name="T55" fmla="*/ 2814 h 4533"/>
              <a:gd name="T56" fmla="*/ 1498 w 3949"/>
              <a:gd name="T57" fmla="*/ 2731 h 4533"/>
              <a:gd name="T58" fmla="*/ 1629 w 3949"/>
              <a:gd name="T59" fmla="*/ 2207 h 4533"/>
              <a:gd name="T60" fmla="*/ 1647 w 3949"/>
              <a:gd name="T61" fmla="*/ 2099 h 4533"/>
              <a:gd name="T62" fmla="*/ 1693 w 3949"/>
              <a:gd name="T63" fmla="*/ 2007 h 4533"/>
              <a:gd name="T64" fmla="*/ 1766 w 3949"/>
              <a:gd name="T65" fmla="*/ 1931 h 4533"/>
              <a:gd name="T66" fmla="*/ 1858 w 3949"/>
              <a:gd name="T67" fmla="*/ 1881 h 4533"/>
              <a:gd name="T68" fmla="*/ 1861 w 3949"/>
              <a:gd name="T69" fmla="*/ 87 h 4533"/>
              <a:gd name="T70" fmla="*/ 1892 w 3949"/>
              <a:gd name="T71" fmla="*/ 34 h 4533"/>
              <a:gd name="T72" fmla="*/ 1943 w 3949"/>
              <a:gd name="T73" fmla="*/ 5 h 4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9" h="4533">
                <a:moveTo>
                  <a:pt x="1976" y="0"/>
                </a:moveTo>
                <a:lnTo>
                  <a:pt x="1976" y="0"/>
                </a:lnTo>
                <a:lnTo>
                  <a:pt x="2006" y="5"/>
                </a:lnTo>
                <a:lnTo>
                  <a:pt x="2035" y="16"/>
                </a:lnTo>
                <a:lnTo>
                  <a:pt x="2058" y="34"/>
                </a:lnTo>
                <a:lnTo>
                  <a:pt x="2077" y="58"/>
                </a:lnTo>
                <a:lnTo>
                  <a:pt x="2089" y="87"/>
                </a:lnTo>
                <a:lnTo>
                  <a:pt x="2094" y="118"/>
                </a:lnTo>
                <a:lnTo>
                  <a:pt x="2094" y="1881"/>
                </a:lnTo>
                <a:lnTo>
                  <a:pt x="2142" y="1904"/>
                </a:lnTo>
                <a:lnTo>
                  <a:pt x="2186" y="1931"/>
                </a:lnTo>
                <a:lnTo>
                  <a:pt x="2224" y="1967"/>
                </a:lnTo>
                <a:lnTo>
                  <a:pt x="2257" y="2007"/>
                </a:lnTo>
                <a:lnTo>
                  <a:pt x="2284" y="2051"/>
                </a:lnTo>
                <a:lnTo>
                  <a:pt x="2305" y="2099"/>
                </a:lnTo>
                <a:lnTo>
                  <a:pt x="2316" y="2152"/>
                </a:lnTo>
                <a:lnTo>
                  <a:pt x="2321" y="2207"/>
                </a:lnTo>
                <a:lnTo>
                  <a:pt x="2321" y="2704"/>
                </a:lnTo>
                <a:lnTo>
                  <a:pt x="2453" y="2731"/>
                </a:lnTo>
                <a:lnTo>
                  <a:pt x="2581" y="2768"/>
                </a:lnTo>
                <a:lnTo>
                  <a:pt x="2705" y="2814"/>
                </a:lnTo>
                <a:lnTo>
                  <a:pt x="2826" y="2865"/>
                </a:lnTo>
                <a:lnTo>
                  <a:pt x="2942" y="2927"/>
                </a:lnTo>
                <a:lnTo>
                  <a:pt x="3055" y="2994"/>
                </a:lnTo>
                <a:lnTo>
                  <a:pt x="3162" y="3069"/>
                </a:lnTo>
                <a:lnTo>
                  <a:pt x="3264" y="3151"/>
                </a:lnTo>
                <a:lnTo>
                  <a:pt x="3359" y="3238"/>
                </a:lnTo>
                <a:lnTo>
                  <a:pt x="3449" y="3333"/>
                </a:lnTo>
                <a:lnTo>
                  <a:pt x="3531" y="3432"/>
                </a:lnTo>
                <a:lnTo>
                  <a:pt x="3609" y="3536"/>
                </a:lnTo>
                <a:lnTo>
                  <a:pt x="3680" y="3648"/>
                </a:lnTo>
                <a:lnTo>
                  <a:pt x="3743" y="3762"/>
                </a:lnTo>
                <a:lnTo>
                  <a:pt x="3798" y="3882"/>
                </a:lnTo>
                <a:lnTo>
                  <a:pt x="3845" y="4004"/>
                </a:lnTo>
                <a:lnTo>
                  <a:pt x="3885" y="4132"/>
                </a:lnTo>
                <a:lnTo>
                  <a:pt x="3916" y="4262"/>
                </a:lnTo>
                <a:lnTo>
                  <a:pt x="3937" y="4396"/>
                </a:lnTo>
                <a:lnTo>
                  <a:pt x="3949" y="4533"/>
                </a:lnTo>
                <a:lnTo>
                  <a:pt x="0" y="4533"/>
                </a:lnTo>
                <a:lnTo>
                  <a:pt x="13" y="4396"/>
                </a:lnTo>
                <a:lnTo>
                  <a:pt x="36" y="4262"/>
                </a:lnTo>
                <a:lnTo>
                  <a:pt x="67" y="4132"/>
                </a:lnTo>
                <a:lnTo>
                  <a:pt x="105" y="4004"/>
                </a:lnTo>
                <a:lnTo>
                  <a:pt x="154" y="3882"/>
                </a:lnTo>
                <a:lnTo>
                  <a:pt x="209" y="3762"/>
                </a:lnTo>
                <a:lnTo>
                  <a:pt x="272" y="3648"/>
                </a:lnTo>
                <a:lnTo>
                  <a:pt x="341" y="3536"/>
                </a:lnTo>
                <a:lnTo>
                  <a:pt x="418" y="3432"/>
                </a:lnTo>
                <a:lnTo>
                  <a:pt x="502" y="3333"/>
                </a:lnTo>
                <a:lnTo>
                  <a:pt x="593" y="3238"/>
                </a:lnTo>
                <a:lnTo>
                  <a:pt x="688" y="3151"/>
                </a:lnTo>
                <a:lnTo>
                  <a:pt x="790" y="3069"/>
                </a:lnTo>
                <a:lnTo>
                  <a:pt x="896" y="2994"/>
                </a:lnTo>
                <a:lnTo>
                  <a:pt x="1007" y="2927"/>
                </a:lnTo>
                <a:lnTo>
                  <a:pt x="1124" y="2865"/>
                </a:lnTo>
                <a:lnTo>
                  <a:pt x="1245" y="2814"/>
                </a:lnTo>
                <a:lnTo>
                  <a:pt x="1369" y="2768"/>
                </a:lnTo>
                <a:lnTo>
                  <a:pt x="1498" y="2731"/>
                </a:lnTo>
                <a:lnTo>
                  <a:pt x="1629" y="2704"/>
                </a:lnTo>
                <a:lnTo>
                  <a:pt x="1629" y="2207"/>
                </a:lnTo>
                <a:lnTo>
                  <a:pt x="1634" y="2152"/>
                </a:lnTo>
                <a:lnTo>
                  <a:pt x="1647" y="2099"/>
                </a:lnTo>
                <a:lnTo>
                  <a:pt x="1666" y="2051"/>
                </a:lnTo>
                <a:lnTo>
                  <a:pt x="1693" y="2007"/>
                </a:lnTo>
                <a:lnTo>
                  <a:pt x="1727" y="1967"/>
                </a:lnTo>
                <a:lnTo>
                  <a:pt x="1766" y="1931"/>
                </a:lnTo>
                <a:lnTo>
                  <a:pt x="1810" y="1904"/>
                </a:lnTo>
                <a:lnTo>
                  <a:pt x="1858" y="1881"/>
                </a:lnTo>
                <a:lnTo>
                  <a:pt x="1858" y="118"/>
                </a:lnTo>
                <a:lnTo>
                  <a:pt x="1861" y="87"/>
                </a:lnTo>
                <a:lnTo>
                  <a:pt x="1874" y="58"/>
                </a:lnTo>
                <a:lnTo>
                  <a:pt x="1892" y="34"/>
                </a:lnTo>
                <a:lnTo>
                  <a:pt x="1916" y="16"/>
                </a:lnTo>
                <a:lnTo>
                  <a:pt x="1943" y="5"/>
                </a:lnTo>
                <a:lnTo>
                  <a:pt x="1976"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7" name="Freeform 7"/>
          <p:cNvSpPr>
            <a:spLocks/>
          </p:cNvSpPr>
          <p:nvPr/>
        </p:nvSpPr>
        <p:spPr bwMode="auto">
          <a:xfrm>
            <a:off x="2033325" y="3035743"/>
            <a:ext cx="257715" cy="70787"/>
          </a:xfrm>
          <a:custGeom>
            <a:avLst/>
            <a:gdLst>
              <a:gd name="T0" fmla="*/ 0 w 1968"/>
              <a:gd name="T1" fmla="*/ 0 h 540"/>
              <a:gd name="T2" fmla="*/ 1968 w 1968"/>
              <a:gd name="T3" fmla="*/ 0 h 540"/>
              <a:gd name="T4" fmla="*/ 1913 w 1968"/>
              <a:gd name="T5" fmla="*/ 79 h 540"/>
              <a:gd name="T6" fmla="*/ 1851 w 1968"/>
              <a:gd name="T7" fmla="*/ 153 h 540"/>
              <a:gd name="T8" fmla="*/ 1785 w 1968"/>
              <a:gd name="T9" fmla="*/ 221 h 540"/>
              <a:gd name="T10" fmla="*/ 1713 w 1968"/>
              <a:gd name="T11" fmla="*/ 284 h 540"/>
              <a:gd name="T12" fmla="*/ 1635 w 1968"/>
              <a:gd name="T13" fmla="*/ 342 h 540"/>
              <a:gd name="T14" fmla="*/ 1553 w 1968"/>
              <a:gd name="T15" fmla="*/ 392 h 540"/>
              <a:gd name="T16" fmla="*/ 1467 w 1968"/>
              <a:gd name="T17" fmla="*/ 436 h 540"/>
              <a:gd name="T18" fmla="*/ 1377 w 1968"/>
              <a:gd name="T19" fmla="*/ 473 h 540"/>
              <a:gd name="T20" fmla="*/ 1283 w 1968"/>
              <a:gd name="T21" fmla="*/ 502 h 540"/>
              <a:gd name="T22" fmla="*/ 1186 w 1968"/>
              <a:gd name="T23" fmla="*/ 524 h 540"/>
              <a:gd name="T24" fmla="*/ 1086 w 1968"/>
              <a:gd name="T25" fmla="*/ 537 h 540"/>
              <a:gd name="T26" fmla="*/ 985 w 1968"/>
              <a:gd name="T27" fmla="*/ 540 h 540"/>
              <a:gd name="T28" fmla="*/ 881 w 1968"/>
              <a:gd name="T29" fmla="*/ 537 h 540"/>
              <a:gd name="T30" fmla="*/ 783 w 1968"/>
              <a:gd name="T31" fmla="*/ 524 h 540"/>
              <a:gd name="T32" fmla="*/ 686 w 1968"/>
              <a:gd name="T33" fmla="*/ 502 h 540"/>
              <a:gd name="T34" fmla="*/ 591 w 1968"/>
              <a:gd name="T35" fmla="*/ 473 h 540"/>
              <a:gd name="T36" fmla="*/ 502 w 1968"/>
              <a:gd name="T37" fmla="*/ 436 h 540"/>
              <a:gd name="T38" fmla="*/ 415 w 1968"/>
              <a:gd name="T39" fmla="*/ 392 h 540"/>
              <a:gd name="T40" fmla="*/ 333 w 1968"/>
              <a:gd name="T41" fmla="*/ 342 h 540"/>
              <a:gd name="T42" fmla="*/ 255 w 1968"/>
              <a:gd name="T43" fmla="*/ 284 h 540"/>
              <a:gd name="T44" fmla="*/ 184 w 1968"/>
              <a:gd name="T45" fmla="*/ 221 h 540"/>
              <a:gd name="T46" fmla="*/ 116 w 1968"/>
              <a:gd name="T47" fmla="*/ 153 h 540"/>
              <a:gd name="T48" fmla="*/ 55 w 1968"/>
              <a:gd name="T49" fmla="*/ 79 h 540"/>
              <a:gd name="T50" fmla="*/ 0 w 1968"/>
              <a:gd name="T51"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68" h="540">
                <a:moveTo>
                  <a:pt x="0" y="0"/>
                </a:moveTo>
                <a:lnTo>
                  <a:pt x="1968" y="0"/>
                </a:lnTo>
                <a:lnTo>
                  <a:pt x="1913" y="79"/>
                </a:lnTo>
                <a:lnTo>
                  <a:pt x="1851" y="153"/>
                </a:lnTo>
                <a:lnTo>
                  <a:pt x="1785" y="221"/>
                </a:lnTo>
                <a:lnTo>
                  <a:pt x="1713" y="284"/>
                </a:lnTo>
                <a:lnTo>
                  <a:pt x="1635" y="342"/>
                </a:lnTo>
                <a:lnTo>
                  <a:pt x="1553" y="392"/>
                </a:lnTo>
                <a:lnTo>
                  <a:pt x="1467" y="436"/>
                </a:lnTo>
                <a:lnTo>
                  <a:pt x="1377" y="473"/>
                </a:lnTo>
                <a:lnTo>
                  <a:pt x="1283" y="502"/>
                </a:lnTo>
                <a:lnTo>
                  <a:pt x="1186" y="524"/>
                </a:lnTo>
                <a:lnTo>
                  <a:pt x="1086" y="537"/>
                </a:lnTo>
                <a:lnTo>
                  <a:pt x="985" y="540"/>
                </a:lnTo>
                <a:lnTo>
                  <a:pt x="881" y="537"/>
                </a:lnTo>
                <a:lnTo>
                  <a:pt x="783" y="524"/>
                </a:lnTo>
                <a:lnTo>
                  <a:pt x="686" y="502"/>
                </a:lnTo>
                <a:lnTo>
                  <a:pt x="591" y="473"/>
                </a:lnTo>
                <a:lnTo>
                  <a:pt x="502" y="436"/>
                </a:lnTo>
                <a:lnTo>
                  <a:pt x="415" y="392"/>
                </a:lnTo>
                <a:lnTo>
                  <a:pt x="333" y="342"/>
                </a:lnTo>
                <a:lnTo>
                  <a:pt x="255" y="284"/>
                </a:lnTo>
                <a:lnTo>
                  <a:pt x="184" y="221"/>
                </a:lnTo>
                <a:lnTo>
                  <a:pt x="116" y="153"/>
                </a:lnTo>
                <a:lnTo>
                  <a:pt x="55" y="79"/>
                </a:lnTo>
                <a:lnTo>
                  <a:pt x="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8" name="Freeform 23"/>
          <p:cNvSpPr>
            <a:spLocks/>
          </p:cNvSpPr>
          <p:nvPr/>
        </p:nvSpPr>
        <p:spPr bwMode="auto">
          <a:xfrm>
            <a:off x="973789" y="4489449"/>
            <a:ext cx="109643" cy="310135"/>
          </a:xfrm>
          <a:custGeom>
            <a:avLst/>
            <a:gdLst>
              <a:gd name="T0" fmla="*/ 366 w 735"/>
              <a:gd name="T1" fmla="*/ 0 h 2077"/>
              <a:gd name="T2" fmla="*/ 394 w 735"/>
              <a:gd name="T3" fmla="*/ 3 h 2077"/>
              <a:gd name="T4" fmla="*/ 417 w 735"/>
              <a:gd name="T5" fmla="*/ 9 h 2077"/>
              <a:gd name="T6" fmla="*/ 438 w 735"/>
              <a:gd name="T7" fmla="*/ 19 h 2077"/>
              <a:gd name="T8" fmla="*/ 455 w 735"/>
              <a:gd name="T9" fmla="*/ 34 h 2077"/>
              <a:gd name="T10" fmla="*/ 470 w 735"/>
              <a:gd name="T11" fmla="*/ 52 h 2077"/>
              <a:gd name="T12" fmla="*/ 481 w 735"/>
              <a:gd name="T13" fmla="*/ 72 h 2077"/>
              <a:gd name="T14" fmla="*/ 486 w 735"/>
              <a:gd name="T15" fmla="*/ 96 h 2077"/>
              <a:gd name="T16" fmla="*/ 489 w 735"/>
              <a:gd name="T17" fmla="*/ 122 h 2077"/>
              <a:gd name="T18" fmla="*/ 489 w 735"/>
              <a:gd name="T19" fmla="*/ 1369 h 2077"/>
              <a:gd name="T20" fmla="*/ 532 w 735"/>
              <a:gd name="T21" fmla="*/ 1387 h 2077"/>
              <a:gd name="T22" fmla="*/ 571 w 735"/>
              <a:gd name="T23" fmla="*/ 1408 h 2077"/>
              <a:gd name="T24" fmla="*/ 607 w 735"/>
              <a:gd name="T25" fmla="*/ 1435 h 2077"/>
              <a:gd name="T26" fmla="*/ 639 w 735"/>
              <a:gd name="T27" fmla="*/ 1465 h 2077"/>
              <a:gd name="T28" fmla="*/ 667 w 735"/>
              <a:gd name="T29" fmla="*/ 1499 h 2077"/>
              <a:gd name="T30" fmla="*/ 691 w 735"/>
              <a:gd name="T31" fmla="*/ 1536 h 2077"/>
              <a:gd name="T32" fmla="*/ 710 w 735"/>
              <a:gd name="T33" fmla="*/ 1576 h 2077"/>
              <a:gd name="T34" fmla="*/ 723 w 735"/>
              <a:gd name="T35" fmla="*/ 1620 h 2077"/>
              <a:gd name="T36" fmla="*/ 732 w 735"/>
              <a:gd name="T37" fmla="*/ 1664 h 2077"/>
              <a:gd name="T38" fmla="*/ 735 w 735"/>
              <a:gd name="T39" fmla="*/ 1711 h 2077"/>
              <a:gd name="T40" fmla="*/ 732 w 735"/>
              <a:gd name="T41" fmla="*/ 1761 h 2077"/>
              <a:gd name="T42" fmla="*/ 722 w 735"/>
              <a:gd name="T43" fmla="*/ 1810 h 2077"/>
              <a:gd name="T44" fmla="*/ 708 w 735"/>
              <a:gd name="T45" fmla="*/ 1856 h 2077"/>
              <a:gd name="T46" fmla="*/ 686 w 735"/>
              <a:gd name="T47" fmla="*/ 1898 h 2077"/>
              <a:gd name="T48" fmla="*/ 661 w 735"/>
              <a:gd name="T49" fmla="*/ 1937 h 2077"/>
              <a:gd name="T50" fmla="*/ 629 w 735"/>
              <a:gd name="T51" fmla="*/ 1971 h 2077"/>
              <a:gd name="T52" fmla="*/ 595 w 735"/>
              <a:gd name="T53" fmla="*/ 2003 h 2077"/>
              <a:gd name="T54" fmla="*/ 556 w 735"/>
              <a:gd name="T55" fmla="*/ 2028 h 2077"/>
              <a:gd name="T56" fmla="*/ 513 w 735"/>
              <a:gd name="T57" fmla="*/ 2049 h 2077"/>
              <a:gd name="T58" fmla="*/ 467 w 735"/>
              <a:gd name="T59" fmla="*/ 2065 h 2077"/>
              <a:gd name="T60" fmla="*/ 418 w 735"/>
              <a:gd name="T61" fmla="*/ 2074 h 2077"/>
              <a:gd name="T62" fmla="*/ 367 w 735"/>
              <a:gd name="T63" fmla="*/ 2077 h 2077"/>
              <a:gd name="T64" fmla="*/ 317 w 735"/>
              <a:gd name="T65" fmla="*/ 2074 h 2077"/>
              <a:gd name="T66" fmla="*/ 268 w 735"/>
              <a:gd name="T67" fmla="*/ 2065 h 2077"/>
              <a:gd name="T68" fmla="*/ 222 w 735"/>
              <a:gd name="T69" fmla="*/ 2049 h 2077"/>
              <a:gd name="T70" fmla="*/ 179 w 735"/>
              <a:gd name="T71" fmla="*/ 2028 h 2077"/>
              <a:gd name="T72" fmla="*/ 140 w 735"/>
              <a:gd name="T73" fmla="*/ 2003 h 2077"/>
              <a:gd name="T74" fmla="*/ 106 w 735"/>
              <a:gd name="T75" fmla="*/ 1971 h 2077"/>
              <a:gd name="T76" fmla="*/ 74 w 735"/>
              <a:gd name="T77" fmla="*/ 1937 h 2077"/>
              <a:gd name="T78" fmla="*/ 49 w 735"/>
              <a:gd name="T79" fmla="*/ 1898 h 2077"/>
              <a:gd name="T80" fmla="*/ 27 w 735"/>
              <a:gd name="T81" fmla="*/ 1856 h 2077"/>
              <a:gd name="T82" fmla="*/ 12 w 735"/>
              <a:gd name="T83" fmla="*/ 1810 h 2077"/>
              <a:gd name="T84" fmla="*/ 3 w 735"/>
              <a:gd name="T85" fmla="*/ 1761 h 2077"/>
              <a:gd name="T86" fmla="*/ 0 w 735"/>
              <a:gd name="T87" fmla="*/ 1711 h 2077"/>
              <a:gd name="T88" fmla="*/ 3 w 735"/>
              <a:gd name="T89" fmla="*/ 1664 h 2077"/>
              <a:gd name="T90" fmla="*/ 11 w 735"/>
              <a:gd name="T91" fmla="*/ 1618 h 2077"/>
              <a:gd name="T92" fmla="*/ 24 w 735"/>
              <a:gd name="T93" fmla="*/ 1576 h 2077"/>
              <a:gd name="T94" fmla="*/ 43 w 735"/>
              <a:gd name="T95" fmla="*/ 1536 h 2077"/>
              <a:gd name="T96" fmla="*/ 67 w 735"/>
              <a:gd name="T97" fmla="*/ 1498 h 2077"/>
              <a:gd name="T98" fmla="*/ 94 w 735"/>
              <a:gd name="T99" fmla="*/ 1465 h 2077"/>
              <a:gd name="T100" fmla="*/ 127 w 735"/>
              <a:gd name="T101" fmla="*/ 1434 h 2077"/>
              <a:gd name="T102" fmla="*/ 163 w 735"/>
              <a:gd name="T103" fmla="*/ 1408 h 2077"/>
              <a:gd name="T104" fmla="*/ 202 w 735"/>
              <a:gd name="T105" fmla="*/ 1386 h 2077"/>
              <a:gd name="T106" fmla="*/ 244 w 735"/>
              <a:gd name="T107" fmla="*/ 1369 h 2077"/>
              <a:gd name="T108" fmla="*/ 244 w 735"/>
              <a:gd name="T109" fmla="*/ 122 h 2077"/>
              <a:gd name="T110" fmla="*/ 246 w 735"/>
              <a:gd name="T111" fmla="*/ 99 h 2077"/>
              <a:gd name="T112" fmla="*/ 253 w 735"/>
              <a:gd name="T113" fmla="*/ 77 h 2077"/>
              <a:gd name="T114" fmla="*/ 264 w 735"/>
              <a:gd name="T115" fmla="*/ 57 h 2077"/>
              <a:gd name="T116" fmla="*/ 278 w 735"/>
              <a:gd name="T117" fmla="*/ 38 h 2077"/>
              <a:gd name="T118" fmla="*/ 295 w 735"/>
              <a:gd name="T119" fmla="*/ 23 h 2077"/>
              <a:gd name="T120" fmla="*/ 317 w 735"/>
              <a:gd name="T121" fmla="*/ 10 h 2077"/>
              <a:gd name="T122" fmla="*/ 340 w 735"/>
              <a:gd name="T123" fmla="*/ 3 h 2077"/>
              <a:gd name="T124" fmla="*/ 366 w 735"/>
              <a:gd name="T125" fmla="*/ 0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5" h="2077">
                <a:moveTo>
                  <a:pt x="366" y="0"/>
                </a:moveTo>
                <a:lnTo>
                  <a:pt x="394" y="3"/>
                </a:lnTo>
                <a:lnTo>
                  <a:pt x="417" y="9"/>
                </a:lnTo>
                <a:lnTo>
                  <a:pt x="438" y="19"/>
                </a:lnTo>
                <a:lnTo>
                  <a:pt x="455" y="34"/>
                </a:lnTo>
                <a:lnTo>
                  <a:pt x="470" y="52"/>
                </a:lnTo>
                <a:lnTo>
                  <a:pt x="481" y="72"/>
                </a:lnTo>
                <a:lnTo>
                  <a:pt x="486" y="96"/>
                </a:lnTo>
                <a:lnTo>
                  <a:pt x="489" y="122"/>
                </a:lnTo>
                <a:lnTo>
                  <a:pt x="489" y="1369"/>
                </a:lnTo>
                <a:lnTo>
                  <a:pt x="532" y="1387"/>
                </a:lnTo>
                <a:lnTo>
                  <a:pt x="571" y="1408"/>
                </a:lnTo>
                <a:lnTo>
                  <a:pt x="607" y="1435"/>
                </a:lnTo>
                <a:lnTo>
                  <a:pt x="639" y="1465"/>
                </a:lnTo>
                <a:lnTo>
                  <a:pt x="667" y="1499"/>
                </a:lnTo>
                <a:lnTo>
                  <a:pt x="691" y="1536"/>
                </a:lnTo>
                <a:lnTo>
                  <a:pt x="710" y="1576"/>
                </a:lnTo>
                <a:lnTo>
                  <a:pt x="723" y="1620"/>
                </a:lnTo>
                <a:lnTo>
                  <a:pt x="732" y="1664"/>
                </a:lnTo>
                <a:lnTo>
                  <a:pt x="735" y="1711"/>
                </a:lnTo>
                <a:lnTo>
                  <a:pt x="732" y="1761"/>
                </a:lnTo>
                <a:lnTo>
                  <a:pt x="722" y="1810"/>
                </a:lnTo>
                <a:lnTo>
                  <a:pt x="708" y="1856"/>
                </a:lnTo>
                <a:lnTo>
                  <a:pt x="686" y="1898"/>
                </a:lnTo>
                <a:lnTo>
                  <a:pt x="661" y="1937"/>
                </a:lnTo>
                <a:lnTo>
                  <a:pt x="629" y="1971"/>
                </a:lnTo>
                <a:lnTo>
                  <a:pt x="595" y="2003"/>
                </a:lnTo>
                <a:lnTo>
                  <a:pt x="556" y="2028"/>
                </a:lnTo>
                <a:lnTo>
                  <a:pt x="513" y="2049"/>
                </a:lnTo>
                <a:lnTo>
                  <a:pt x="467" y="2065"/>
                </a:lnTo>
                <a:lnTo>
                  <a:pt x="418" y="2074"/>
                </a:lnTo>
                <a:lnTo>
                  <a:pt x="367" y="2077"/>
                </a:lnTo>
                <a:lnTo>
                  <a:pt x="317" y="2074"/>
                </a:lnTo>
                <a:lnTo>
                  <a:pt x="268" y="2065"/>
                </a:lnTo>
                <a:lnTo>
                  <a:pt x="222" y="2049"/>
                </a:lnTo>
                <a:lnTo>
                  <a:pt x="179" y="2028"/>
                </a:lnTo>
                <a:lnTo>
                  <a:pt x="140" y="2003"/>
                </a:lnTo>
                <a:lnTo>
                  <a:pt x="106" y="1971"/>
                </a:lnTo>
                <a:lnTo>
                  <a:pt x="74" y="1937"/>
                </a:lnTo>
                <a:lnTo>
                  <a:pt x="49" y="1898"/>
                </a:lnTo>
                <a:lnTo>
                  <a:pt x="27" y="1856"/>
                </a:lnTo>
                <a:lnTo>
                  <a:pt x="12" y="1810"/>
                </a:lnTo>
                <a:lnTo>
                  <a:pt x="3" y="1761"/>
                </a:lnTo>
                <a:lnTo>
                  <a:pt x="0" y="1711"/>
                </a:lnTo>
                <a:lnTo>
                  <a:pt x="3" y="1664"/>
                </a:lnTo>
                <a:lnTo>
                  <a:pt x="11" y="1618"/>
                </a:lnTo>
                <a:lnTo>
                  <a:pt x="24" y="1576"/>
                </a:lnTo>
                <a:lnTo>
                  <a:pt x="43" y="1536"/>
                </a:lnTo>
                <a:lnTo>
                  <a:pt x="67" y="1498"/>
                </a:lnTo>
                <a:lnTo>
                  <a:pt x="94" y="1465"/>
                </a:lnTo>
                <a:lnTo>
                  <a:pt x="127" y="1434"/>
                </a:lnTo>
                <a:lnTo>
                  <a:pt x="163" y="1408"/>
                </a:lnTo>
                <a:lnTo>
                  <a:pt x="202" y="1386"/>
                </a:lnTo>
                <a:lnTo>
                  <a:pt x="244" y="1369"/>
                </a:lnTo>
                <a:lnTo>
                  <a:pt x="244" y="122"/>
                </a:lnTo>
                <a:lnTo>
                  <a:pt x="246" y="99"/>
                </a:lnTo>
                <a:lnTo>
                  <a:pt x="253" y="77"/>
                </a:lnTo>
                <a:lnTo>
                  <a:pt x="264" y="57"/>
                </a:lnTo>
                <a:lnTo>
                  <a:pt x="278" y="38"/>
                </a:lnTo>
                <a:lnTo>
                  <a:pt x="295" y="23"/>
                </a:lnTo>
                <a:lnTo>
                  <a:pt x="317" y="10"/>
                </a:lnTo>
                <a:lnTo>
                  <a:pt x="340" y="3"/>
                </a:lnTo>
                <a:lnTo>
                  <a:pt x="366"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29" name="Freeform 24"/>
          <p:cNvSpPr>
            <a:spLocks noEditPoints="1"/>
          </p:cNvSpPr>
          <p:nvPr/>
        </p:nvSpPr>
        <p:spPr bwMode="auto">
          <a:xfrm>
            <a:off x="937241" y="4288959"/>
            <a:ext cx="182739" cy="547172"/>
          </a:xfrm>
          <a:custGeom>
            <a:avLst/>
            <a:gdLst>
              <a:gd name="T0" fmla="*/ 535 w 1226"/>
              <a:gd name="T1" fmla="*/ 136 h 3667"/>
              <a:gd name="T2" fmla="*/ 439 w 1226"/>
              <a:gd name="T3" fmla="*/ 195 h 3667"/>
              <a:gd name="T4" fmla="*/ 380 w 1226"/>
              <a:gd name="T5" fmla="*/ 291 h 3667"/>
              <a:gd name="T6" fmla="*/ 367 w 1226"/>
              <a:gd name="T7" fmla="*/ 2629 h 3667"/>
              <a:gd name="T8" fmla="*/ 250 w 1226"/>
              <a:gd name="T9" fmla="*/ 2725 h 3667"/>
              <a:gd name="T10" fmla="*/ 166 w 1226"/>
              <a:gd name="T11" fmla="*/ 2852 h 3667"/>
              <a:gd name="T12" fmla="*/ 125 w 1226"/>
              <a:gd name="T13" fmla="*/ 3002 h 3667"/>
              <a:gd name="T14" fmla="*/ 135 w 1226"/>
              <a:gd name="T15" fmla="*/ 3168 h 3667"/>
              <a:gd name="T16" fmla="*/ 199 w 1226"/>
              <a:gd name="T17" fmla="*/ 3319 h 3667"/>
              <a:gd name="T18" fmla="*/ 307 w 1226"/>
              <a:gd name="T19" fmla="*/ 3438 h 3667"/>
              <a:gd name="T20" fmla="*/ 448 w 1226"/>
              <a:gd name="T21" fmla="*/ 3517 h 3667"/>
              <a:gd name="T22" fmla="*/ 612 w 1226"/>
              <a:gd name="T23" fmla="*/ 3546 h 3667"/>
              <a:gd name="T24" fmla="*/ 778 w 1226"/>
              <a:gd name="T25" fmla="*/ 3517 h 3667"/>
              <a:gd name="T26" fmla="*/ 919 w 1226"/>
              <a:gd name="T27" fmla="*/ 3438 h 3667"/>
              <a:gd name="T28" fmla="*/ 1026 w 1226"/>
              <a:gd name="T29" fmla="*/ 3318 h 3667"/>
              <a:gd name="T30" fmla="*/ 1090 w 1226"/>
              <a:gd name="T31" fmla="*/ 3168 h 3667"/>
              <a:gd name="T32" fmla="*/ 1099 w 1226"/>
              <a:gd name="T33" fmla="*/ 3001 h 3667"/>
              <a:gd name="T34" fmla="*/ 1058 w 1226"/>
              <a:gd name="T35" fmla="*/ 2851 h 3667"/>
              <a:gd name="T36" fmla="*/ 975 w 1226"/>
              <a:gd name="T37" fmla="*/ 2724 h 3667"/>
              <a:gd name="T38" fmla="*/ 857 w 1226"/>
              <a:gd name="T39" fmla="*/ 2628 h 3667"/>
              <a:gd name="T40" fmla="*/ 844 w 1226"/>
              <a:gd name="T41" fmla="*/ 291 h 3667"/>
              <a:gd name="T42" fmla="*/ 785 w 1226"/>
              <a:gd name="T43" fmla="*/ 195 h 3667"/>
              <a:gd name="T44" fmla="*/ 689 w 1226"/>
              <a:gd name="T45" fmla="*/ 136 h 3667"/>
              <a:gd name="T46" fmla="*/ 612 w 1226"/>
              <a:gd name="T47" fmla="*/ 0 h 3667"/>
              <a:gd name="T48" fmla="*/ 758 w 1226"/>
              <a:gd name="T49" fmla="*/ 29 h 3667"/>
              <a:gd name="T50" fmla="*/ 875 w 1226"/>
              <a:gd name="T51" fmla="*/ 106 h 3667"/>
              <a:gd name="T52" fmla="*/ 952 w 1226"/>
              <a:gd name="T53" fmla="*/ 223 h 3667"/>
              <a:gd name="T54" fmla="*/ 980 w 1226"/>
              <a:gd name="T55" fmla="*/ 368 h 3667"/>
              <a:gd name="T56" fmla="*/ 1063 w 1226"/>
              <a:gd name="T57" fmla="*/ 2642 h 3667"/>
              <a:gd name="T58" fmla="*/ 1158 w 1226"/>
              <a:gd name="T59" fmla="*/ 2780 h 3667"/>
              <a:gd name="T60" fmla="*/ 1214 w 1226"/>
              <a:gd name="T61" fmla="*/ 2941 h 3667"/>
              <a:gd name="T62" fmla="*/ 1223 w 1226"/>
              <a:gd name="T63" fmla="*/ 3119 h 3667"/>
              <a:gd name="T64" fmla="*/ 1178 w 1226"/>
              <a:gd name="T65" fmla="*/ 3295 h 3667"/>
              <a:gd name="T66" fmla="*/ 1088 w 1226"/>
              <a:gd name="T67" fmla="*/ 3447 h 3667"/>
              <a:gd name="T68" fmla="*/ 957 w 1226"/>
              <a:gd name="T69" fmla="*/ 3564 h 3667"/>
              <a:gd name="T70" fmla="*/ 797 w 1226"/>
              <a:gd name="T71" fmla="*/ 3640 h 3667"/>
              <a:gd name="T72" fmla="*/ 612 w 1226"/>
              <a:gd name="T73" fmla="*/ 3667 h 3667"/>
              <a:gd name="T74" fmla="*/ 429 w 1226"/>
              <a:gd name="T75" fmla="*/ 3640 h 3667"/>
              <a:gd name="T76" fmla="*/ 268 w 1226"/>
              <a:gd name="T77" fmla="*/ 3564 h 3667"/>
              <a:gd name="T78" fmla="*/ 138 w 1226"/>
              <a:gd name="T79" fmla="*/ 3447 h 3667"/>
              <a:gd name="T80" fmla="*/ 48 w 1226"/>
              <a:gd name="T81" fmla="*/ 3295 h 3667"/>
              <a:gd name="T82" fmla="*/ 3 w 1226"/>
              <a:gd name="T83" fmla="*/ 3119 h 3667"/>
              <a:gd name="T84" fmla="*/ 11 w 1226"/>
              <a:gd name="T85" fmla="*/ 2941 h 3667"/>
              <a:gd name="T86" fmla="*/ 67 w 1226"/>
              <a:gd name="T87" fmla="*/ 2780 h 3667"/>
              <a:gd name="T88" fmla="*/ 163 w 1226"/>
              <a:gd name="T89" fmla="*/ 2642 h 3667"/>
              <a:gd name="T90" fmla="*/ 244 w 1226"/>
              <a:gd name="T91" fmla="*/ 368 h 3667"/>
              <a:gd name="T92" fmla="*/ 269 w 1226"/>
              <a:gd name="T93" fmla="*/ 237 h 3667"/>
              <a:gd name="T94" fmla="*/ 336 w 1226"/>
              <a:gd name="T95" fmla="*/ 126 h 3667"/>
              <a:gd name="T96" fmla="*/ 438 w 1226"/>
              <a:gd name="T97" fmla="*/ 45 h 3667"/>
              <a:gd name="T98" fmla="*/ 566 w 1226"/>
              <a:gd name="T99" fmla="*/ 3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6" h="3667">
                <a:moveTo>
                  <a:pt x="612" y="123"/>
                </a:moveTo>
                <a:lnTo>
                  <a:pt x="573" y="126"/>
                </a:lnTo>
                <a:lnTo>
                  <a:pt x="535" y="136"/>
                </a:lnTo>
                <a:lnTo>
                  <a:pt x="500" y="150"/>
                </a:lnTo>
                <a:lnTo>
                  <a:pt x="468" y="170"/>
                </a:lnTo>
                <a:lnTo>
                  <a:pt x="439" y="195"/>
                </a:lnTo>
                <a:lnTo>
                  <a:pt x="415" y="223"/>
                </a:lnTo>
                <a:lnTo>
                  <a:pt x="395" y="255"/>
                </a:lnTo>
                <a:lnTo>
                  <a:pt x="380" y="291"/>
                </a:lnTo>
                <a:lnTo>
                  <a:pt x="371" y="327"/>
                </a:lnTo>
                <a:lnTo>
                  <a:pt x="367" y="368"/>
                </a:lnTo>
                <a:lnTo>
                  <a:pt x="367" y="2629"/>
                </a:lnTo>
                <a:lnTo>
                  <a:pt x="325" y="2657"/>
                </a:lnTo>
                <a:lnTo>
                  <a:pt x="286" y="2688"/>
                </a:lnTo>
                <a:lnTo>
                  <a:pt x="250" y="2725"/>
                </a:lnTo>
                <a:lnTo>
                  <a:pt x="218" y="2764"/>
                </a:lnTo>
                <a:lnTo>
                  <a:pt x="190" y="2806"/>
                </a:lnTo>
                <a:lnTo>
                  <a:pt x="166" y="2852"/>
                </a:lnTo>
                <a:lnTo>
                  <a:pt x="147" y="2900"/>
                </a:lnTo>
                <a:lnTo>
                  <a:pt x="134" y="2950"/>
                </a:lnTo>
                <a:lnTo>
                  <a:pt x="125" y="3002"/>
                </a:lnTo>
                <a:lnTo>
                  <a:pt x="123" y="3057"/>
                </a:lnTo>
                <a:lnTo>
                  <a:pt x="126" y="3114"/>
                </a:lnTo>
                <a:lnTo>
                  <a:pt x="135" y="3168"/>
                </a:lnTo>
                <a:lnTo>
                  <a:pt x="152" y="3221"/>
                </a:lnTo>
                <a:lnTo>
                  <a:pt x="173" y="3271"/>
                </a:lnTo>
                <a:lnTo>
                  <a:pt x="199" y="3319"/>
                </a:lnTo>
                <a:lnTo>
                  <a:pt x="231" y="3362"/>
                </a:lnTo>
                <a:lnTo>
                  <a:pt x="267" y="3402"/>
                </a:lnTo>
                <a:lnTo>
                  <a:pt x="307" y="3438"/>
                </a:lnTo>
                <a:lnTo>
                  <a:pt x="351" y="3469"/>
                </a:lnTo>
                <a:lnTo>
                  <a:pt x="397" y="3496"/>
                </a:lnTo>
                <a:lnTo>
                  <a:pt x="448" y="3517"/>
                </a:lnTo>
                <a:lnTo>
                  <a:pt x="500" y="3532"/>
                </a:lnTo>
                <a:lnTo>
                  <a:pt x="556" y="3542"/>
                </a:lnTo>
                <a:lnTo>
                  <a:pt x="612" y="3546"/>
                </a:lnTo>
                <a:lnTo>
                  <a:pt x="670" y="3542"/>
                </a:lnTo>
                <a:lnTo>
                  <a:pt x="725" y="3532"/>
                </a:lnTo>
                <a:lnTo>
                  <a:pt x="778" y="3517"/>
                </a:lnTo>
                <a:lnTo>
                  <a:pt x="828" y="3496"/>
                </a:lnTo>
                <a:lnTo>
                  <a:pt x="875" y="3469"/>
                </a:lnTo>
                <a:lnTo>
                  <a:pt x="919" y="3438"/>
                </a:lnTo>
                <a:lnTo>
                  <a:pt x="959" y="3402"/>
                </a:lnTo>
                <a:lnTo>
                  <a:pt x="995" y="3362"/>
                </a:lnTo>
                <a:lnTo>
                  <a:pt x="1026" y="3318"/>
                </a:lnTo>
                <a:lnTo>
                  <a:pt x="1053" y="3271"/>
                </a:lnTo>
                <a:lnTo>
                  <a:pt x="1074" y="3221"/>
                </a:lnTo>
                <a:lnTo>
                  <a:pt x="1090" y="3168"/>
                </a:lnTo>
                <a:lnTo>
                  <a:pt x="1099" y="3113"/>
                </a:lnTo>
                <a:lnTo>
                  <a:pt x="1102" y="3056"/>
                </a:lnTo>
                <a:lnTo>
                  <a:pt x="1099" y="3001"/>
                </a:lnTo>
                <a:lnTo>
                  <a:pt x="1091" y="2949"/>
                </a:lnTo>
                <a:lnTo>
                  <a:pt x="1076" y="2899"/>
                </a:lnTo>
                <a:lnTo>
                  <a:pt x="1058" y="2851"/>
                </a:lnTo>
                <a:lnTo>
                  <a:pt x="1035" y="2805"/>
                </a:lnTo>
                <a:lnTo>
                  <a:pt x="1007" y="2763"/>
                </a:lnTo>
                <a:lnTo>
                  <a:pt x="975" y="2724"/>
                </a:lnTo>
                <a:lnTo>
                  <a:pt x="939" y="2688"/>
                </a:lnTo>
                <a:lnTo>
                  <a:pt x="900" y="2656"/>
                </a:lnTo>
                <a:lnTo>
                  <a:pt x="857" y="2628"/>
                </a:lnTo>
                <a:lnTo>
                  <a:pt x="857" y="368"/>
                </a:lnTo>
                <a:lnTo>
                  <a:pt x="854" y="327"/>
                </a:lnTo>
                <a:lnTo>
                  <a:pt x="844" y="291"/>
                </a:lnTo>
                <a:lnTo>
                  <a:pt x="830" y="255"/>
                </a:lnTo>
                <a:lnTo>
                  <a:pt x="809" y="223"/>
                </a:lnTo>
                <a:lnTo>
                  <a:pt x="785" y="195"/>
                </a:lnTo>
                <a:lnTo>
                  <a:pt x="757" y="170"/>
                </a:lnTo>
                <a:lnTo>
                  <a:pt x="725" y="150"/>
                </a:lnTo>
                <a:lnTo>
                  <a:pt x="689" y="136"/>
                </a:lnTo>
                <a:lnTo>
                  <a:pt x="652" y="126"/>
                </a:lnTo>
                <a:lnTo>
                  <a:pt x="612" y="123"/>
                </a:lnTo>
                <a:close/>
                <a:moveTo>
                  <a:pt x="612" y="0"/>
                </a:moveTo>
                <a:lnTo>
                  <a:pt x="664" y="3"/>
                </a:lnTo>
                <a:lnTo>
                  <a:pt x="712" y="13"/>
                </a:lnTo>
                <a:lnTo>
                  <a:pt x="758" y="29"/>
                </a:lnTo>
                <a:lnTo>
                  <a:pt x="801" y="49"/>
                </a:lnTo>
                <a:lnTo>
                  <a:pt x="840" y="76"/>
                </a:lnTo>
                <a:lnTo>
                  <a:pt x="875" y="106"/>
                </a:lnTo>
                <a:lnTo>
                  <a:pt x="906" y="140"/>
                </a:lnTo>
                <a:lnTo>
                  <a:pt x="931" y="179"/>
                </a:lnTo>
                <a:lnTo>
                  <a:pt x="952" y="223"/>
                </a:lnTo>
                <a:lnTo>
                  <a:pt x="968" y="268"/>
                </a:lnTo>
                <a:lnTo>
                  <a:pt x="977" y="316"/>
                </a:lnTo>
                <a:lnTo>
                  <a:pt x="980" y="368"/>
                </a:lnTo>
                <a:lnTo>
                  <a:pt x="980" y="2568"/>
                </a:lnTo>
                <a:lnTo>
                  <a:pt x="1023" y="2603"/>
                </a:lnTo>
                <a:lnTo>
                  <a:pt x="1063" y="2642"/>
                </a:lnTo>
                <a:lnTo>
                  <a:pt x="1099" y="2685"/>
                </a:lnTo>
                <a:lnTo>
                  <a:pt x="1130" y="2731"/>
                </a:lnTo>
                <a:lnTo>
                  <a:pt x="1158" y="2780"/>
                </a:lnTo>
                <a:lnTo>
                  <a:pt x="1181" y="2831"/>
                </a:lnTo>
                <a:lnTo>
                  <a:pt x="1200" y="2885"/>
                </a:lnTo>
                <a:lnTo>
                  <a:pt x="1214" y="2941"/>
                </a:lnTo>
                <a:lnTo>
                  <a:pt x="1223" y="2998"/>
                </a:lnTo>
                <a:lnTo>
                  <a:pt x="1226" y="3056"/>
                </a:lnTo>
                <a:lnTo>
                  <a:pt x="1223" y="3119"/>
                </a:lnTo>
                <a:lnTo>
                  <a:pt x="1214" y="3181"/>
                </a:lnTo>
                <a:lnTo>
                  <a:pt x="1198" y="3240"/>
                </a:lnTo>
                <a:lnTo>
                  <a:pt x="1178" y="3295"/>
                </a:lnTo>
                <a:lnTo>
                  <a:pt x="1152" y="3349"/>
                </a:lnTo>
                <a:lnTo>
                  <a:pt x="1122" y="3400"/>
                </a:lnTo>
                <a:lnTo>
                  <a:pt x="1088" y="3447"/>
                </a:lnTo>
                <a:lnTo>
                  <a:pt x="1047" y="3490"/>
                </a:lnTo>
                <a:lnTo>
                  <a:pt x="1005" y="3529"/>
                </a:lnTo>
                <a:lnTo>
                  <a:pt x="957" y="3564"/>
                </a:lnTo>
                <a:lnTo>
                  <a:pt x="907" y="3594"/>
                </a:lnTo>
                <a:lnTo>
                  <a:pt x="853" y="3619"/>
                </a:lnTo>
                <a:lnTo>
                  <a:pt x="797" y="3640"/>
                </a:lnTo>
                <a:lnTo>
                  <a:pt x="738" y="3655"/>
                </a:lnTo>
                <a:lnTo>
                  <a:pt x="677" y="3664"/>
                </a:lnTo>
                <a:lnTo>
                  <a:pt x="612" y="3667"/>
                </a:lnTo>
                <a:lnTo>
                  <a:pt x="549" y="3664"/>
                </a:lnTo>
                <a:lnTo>
                  <a:pt x="488" y="3655"/>
                </a:lnTo>
                <a:lnTo>
                  <a:pt x="429" y="3640"/>
                </a:lnTo>
                <a:lnTo>
                  <a:pt x="373" y="3619"/>
                </a:lnTo>
                <a:lnTo>
                  <a:pt x="319" y="3594"/>
                </a:lnTo>
                <a:lnTo>
                  <a:pt x="268" y="3564"/>
                </a:lnTo>
                <a:lnTo>
                  <a:pt x="221" y="3529"/>
                </a:lnTo>
                <a:lnTo>
                  <a:pt x="177" y="3490"/>
                </a:lnTo>
                <a:lnTo>
                  <a:pt x="138" y="3447"/>
                </a:lnTo>
                <a:lnTo>
                  <a:pt x="104" y="3400"/>
                </a:lnTo>
                <a:lnTo>
                  <a:pt x="74" y="3349"/>
                </a:lnTo>
                <a:lnTo>
                  <a:pt x="48" y="3295"/>
                </a:lnTo>
                <a:lnTo>
                  <a:pt x="28" y="3240"/>
                </a:lnTo>
                <a:lnTo>
                  <a:pt x="12" y="3181"/>
                </a:lnTo>
                <a:lnTo>
                  <a:pt x="3" y="3119"/>
                </a:lnTo>
                <a:lnTo>
                  <a:pt x="0" y="3056"/>
                </a:lnTo>
                <a:lnTo>
                  <a:pt x="3" y="2998"/>
                </a:lnTo>
                <a:lnTo>
                  <a:pt x="11" y="2941"/>
                </a:lnTo>
                <a:lnTo>
                  <a:pt x="26" y="2885"/>
                </a:lnTo>
                <a:lnTo>
                  <a:pt x="43" y="2831"/>
                </a:lnTo>
                <a:lnTo>
                  <a:pt x="67" y="2780"/>
                </a:lnTo>
                <a:lnTo>
                  <a:pt x="95" y="2731"/>
                </a:lnTo>
                <a:lnTo>
                  <a:pt x="127" y="2684"/>
                </a:lnTo>
                <a:lnTo>
                  <a:pt x="163" y="2642"/>
                </a:lnTo>
                <a:lnTo>
                  <a:pt x="202" y="2603"/>
                </a:lnTo>
                <a:lnTo>
                  <a:pt x="244" y="2567"/>
                </a:lnTo>
                <a:lnTo>
                  <a:pt x="244" y="368"/>
                </a:lnTo>
                <a:lnTo>
                  <a:pt x="248" y="323"/>
                </a:lnTo>
                <a:lnTo>
                  <a:pt x="256" y="280"/>
                </a:lnTo>
                <a:lnTo>
                  <a:pt x="269" y="237"/>
                </a:lnTo>
                <a:lnTo>
                  <a:pt x="287" y="198"/>
                </a:lnTo>
                <a:lnTo>
                  <a:pt x="309" y="160"/>
                </a:lnTo>
                <a:lnTo>
                  <a:pt x="336" y="126"/>
                </a:lnTo>
                <a:lnTo>
                  <a:pt x="366" y="96"/>
                </a:lnTo>
                <a:lnTo>
                  <a:pt x="401" y="68"/>
                </a:lnTo>
                <a:lnTo>
                  <a:pt x="438" y="45"/>
                </a:lnTo>
                <a:lnTo>
                  <a:pt x="478" y="26"/>
                </a:lnTo>
                <a:lnTo>
                  <a:pt x="520" y="12"/>
                </a:lnTo>
                <a:lnTo>
                  <a:pt x="566" y="3"/>
                </a:lnTo>
                <a:lnTo>
                  <a:pt x="61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1" name="Freeform 30"/>
          <p:cNvSpPr>
            <a:spLocks noEditPoints="1"/>
          </p:cNvSpPr>
          <p:nvPr/>
        </p:nvSpPr>
        <p:spPr bwMode="auto">
          <a:xfrm>
            <a:off x="937205" y="4288424"/>
            <a:ext cx="182739" cy="547172"/>
          </a:xfrm>
          <a:custGeom>
            <a:avLst/>
            <a:gdLst>
              <a:gd name="T0" fmla="*/ 535 w 1226"/>
              <a:gd name="T1" fmla="*/ 136 h 3667"/>
              <a:gd name="T2" fmla="*/ 439 w 1226"/>
              <a:gd name="T3" fmla="*/ 195 h 3667"/>
              <a:gd name="T4" fmla="*/ 380 w 1226"/>
              <a:gd name="T5" fmla="*/ 291 h 3667"/>
              <a:gd name="T6" fmla="*/ 367 w 1226"/>
              <a:gd name="T7" fmla="*/ 2629 h 3667"/>
              <a:gd name="T8" fmla="*/ 250 w 1226"/>
              <a:gd name="T9" fmla="*/ 2725 h 3667"/>
              <a:gd name="T10" fmla="*/ 166 w 1226"/>
              <a:gd name="T11" fmla="*/ 2852 h 3667"/>
              <a:gd name="T12" fmla="*/ 125 w 1226"/>
              <a:gd name="T13" fmla="*/ 3002 h 3667"/>
              <a:gd name="T14" fmla="*/ 135 w 1226"/>
              <a:gd name="T15" fmla="*/ 3168 h 3667"/>
              <a:gd name="T16" fmla="*/ 199 w 1226"/>
              <a:gd name="T17" fmla="*/ 3319 h 3667"/>
              <a:gd name="T18" fmla="*/ 307 w 1226"/>
              <a:gd name="T19" fmla="*/ 3438 h 3667"/>
              <a:gd name="T20" fmla="*/ 448 w 1226"/>
              <a:gd name="T21" fmla="*/ 3517 h 3667"/>
              <a:gd name="T22" fmla="*/ 612 w 1226"/>
              <a:gd name="T23" fmla="*/ 3546 h 3667"/>
              <a:gd name="T24" fmla="*/ 778 w 1226"/>
              <a:gd name="T25" fmla="*/ 3517 h 3667"/>
              <a:gd name="T26" fmla="*/ 919 w 1226"/>
              <a:gd name="T27" fmla="*/ 3438 h 3667"/>
              <a:gd name="T28" fmla="*/ 1026 w 1226"/>
              <a:gd name="T29" fmla="*/ 3318 h 3667"/>
              <a:gd name="T30" fmla="*/ 1090 w 1226"/>
              <a:gd name="T31" fmla="*/ 3168 h 3667"/>
              <a:gd name="T32" fmla="*/ 1099 w 1226"/>
              <a:gd name="T33" fmla="*/ 3001 h 3667"/>
              <a:gd name="T34" fmla="*/ 1058 w 1226"/>
              <a:gd name="T35" fmla="*/ 2851 h 3667"/>
              <a:gd name="T36" fmla="*/ 975 w 1226"/>
              <a:gd name="T37" fmla="*/ 2724 h 3667"/>
              <a:gd name="T38" fmla="*/ 857 w 1226"/>
              <a:gd name="T39" fmla="*/ 2628 h 3667"/>
              <a:gd name="T40" fmla="*/ 844 w 1226"/>
              <a:gd name="T41" fmla="*/ 291 h 3667"/>
              <a:gd name="T42" fmla="*/ 785 w 1226"/>
              <a:gd name="T43" fmla="*/ 195 h 3667"/>
              <a:gd name="T44" fmla="*/ 689 w 1226"/>
              <a:gd name="T45" fmla="*/ 136 h 3667"/>
              <a:gd name="T46" fmla="*/ 612 w 1226"/>
              <a:gd name="T47" fmla="*/ 0 h 3667"/>
              <a:gd name="T48" fmla="*/ 758 w 1226"/>
              <a:gd name="T49" fmla="*/ 29 h 3667"/>
              <a:gd name="T50" fmla="*/ 875 w 1226"/>
              <a:gd name="T51" fmla="*/ 106 h 3667"/>
              <a:gd name="T52" fmla="*/ 952 w 1226"/>
              <a:gd name="T53" fmla="*/ 223 h 3667"/>
              <a:gd name="T54" fmla="*/ 980 w 1226"/>
              <a:gd name="T55" fmla="*/ 368 h 3667"/>
              <a:gd name="T56" fmla="*/ 1063 w 1226"/>
              <a:gd name="T57" fmla="*/ 2642 h 3667"/>
              <a:gd name="T58" fmla="*/ 1158 w 1226"/>
              <a:gd name="T59" fmla="*/ 2780 h 3667"/>
              <a:gd name="T60" fmla="*/ 1214 w 1226"/>
              <a:gd name="T61" fmla="*/ 2941 h 3667"/>
              <a:gd name="T62" fmla="*/ 1223 w 1226"/>
              <a:gd name="T63" fmla="*/ 3119 h 3667"/>
              <a:gd name="T64" fmla="*/ 1178 w 1226"/>
              <a:gd name="T65" fmla="*/ 3295 h 3667"/>
              <a:gd name="T66" fmla="*/ 1088 w 1226"/>
              <a:gd name="T67" fmla="*/ 3447 h 3667"/>
              <a:gd name="T68" fmla="*/ 957 w 1226"/>
              <a:gd name="T69" fmla="*/ 3564 h 3667"/>
              <a:gd name="T70" fmla="*/ 797 w 1226"/>
              <a:gd name="T71" fmla="*/ 3640 h 3667"/>
              <a:gd name="T72" fmla="*/ 612 w 1226"/>
              <a:gd name="T73" fmla="*/ 3667 h 3667"/>
              <a:gd name="T74" fmla="*/ 429 w 1226"/>
              <a:gd name="T75" fmla="*/ 3640 h 3667"/>
              <a:gd name="T76" fmla="*/ 268 w 1226"/>
              <a:gd name="T77" fmla="*/ 3564 h 3667"/>
              <a:gd name="T78" fmla="*/ 138 w 1226"/>
              <a:gd name="T79" fmla="*/ 3447 h 3667"/>
              <a:gd name="T80" fmla="*/ 48 w 1226"/>
              <a:gd name="T81" fmla="*/ 3295 h 3667"/>
              <a:gd name="T82" fmla="*/ 3 w 1226"/>
              <a:gd name="T83" fmla="*/ 3119 h 3667"/>
              <a:gd name="T84" fmla="*/ 11 w 1226"/>
              <a:gd name="T85" fmla="*/ 2941 h 3667"/>
              <a:gd name="T86" fmla="*/ 67 w 1226"/>
              <a:gd name="T87" fmla="*/ 2780 h 3667"/>
              <a:gd name="T88" fmla="*/ 163 w 1226"/>
              <a:gd name="T89" fmla="*/ 2642 h 3667"/>
              <a:gd name="T90" fmla="*/ 244 w 1226"/>
              <a:gd name="T91" fmla="*/ 368 h 3667"/>
              <a:gd name="T92" fmla="*/ 269 w 1226"/>
              <a:gd name="T93" fmla="*/ 237 h 3667"/>
              <a:gd name="T94" fmla="*/ 336 w 1226"/>
              <a:gd name="T95" fmla="*/ 126 h 3667"/>
              <a:gd name="T96" fmla="*/ 438 w 1226"/>
              <a:gd name="T97" fmla="*/ 45 h 3667"/>
              <a:gd name="T98" fmla="*/ 566 w 1226"/>
              <a:gd name="T99" fmla="*/ 3 h 3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6" h="3667">
                <a:moveTo>
                  <a:pt x="612" y="123"/>
                </a:moveTo>
                <a:lnTo>
                  <a:pt x="573" y="126"/>
                </a:lnTo>
                <a:lnTo>
                  <a:pt x="535" y="136"/>
                </a:lnTo>
                <a:lnTo>
                  <a:pt x="500" y="150"/>
                </a:lnTo>
                <a:lnTo>
                  <a:pt x="468" y="170"/>
                </a:lnTo>
                <a:lnTo>
                  <a:pt x="439" y="195"/>
                </a:lnTo>
                <a:lnTo>
                  <a:pt x="415" y="223"/>
                </a:lnTo>
                <a:lnTo>
                  <a:pt x="395" y="255"/>
                </a:lnTo>
                <a:lnTo>
                  <a:pt x="380" y="291"/>
                </a:lnTo>
                <a:lnTo>
                  <a:pt x="371" y="327"/>
                </a:lnTo>
                <a:lnTo>
                  <a:pt x="367" y="368"/>
                </a:lnTo>
                <a:lnTo>
                  <a:pt x="367" y="2629"/>
                </a:lnTo>
                <a:lnTo>
                  <a:pt x="325" y="2657"/>
                </a:lnTo>
                <a:lnTo>
                  <a:pt x="286" y="2688"/>
                </a:lnTo>
                <a:lnTo>
                  <a:pt x="250" y="2725"/>
                </a:lnTo>
                <a:lnTo>
                  <a:pt x="218" y="2764"/>
                </a:lnTo>
                <a:lnTo>
                  <a:pt x="190" y="2806"/>
                </a:lnTo>
                <a:lnTo>
                  <a:pt x="166" y="2852"/>
                </a:lnTo>
                <a:lnTo>
                  <a:pt x="147" y="2900"/>
                </a:lnTo>
                <a:lnTo>
                  <a:pt x="134" y="2950"/>
                </a:lnTo>
                <a:lnTo>
                  <a:pt x="125" y="3002"/>
                </a:lnTo>
                <a:lnTo>
                  <a:pt x="123" y="3057"/>
                </a:lnTo>
                <a:lnTo>
                  <a:pt x="126" y="3114"/>
                </a:lnTo>
                <a:lnTo>
                  <a:pt x="135" y="3168"/>
                </a:lnTo>
                <a:lnTo>
                  <a:pt x="152" y="3221"/>
                </a:lnTo>
                <a:lnTo>
                  <a:pt x="173" y="3271"/>
                </a:lnTo>
                <a:lnTo>
                  <a:pt x="199" y="3319"/>
                </a:lnTo>
                <a:lnTo>
                  <a:pt x="231" y="3362"/>
                </a:lnTo>
                <a:lnTo>
                  <a:pt x="267" y="3402"/>
                </a:lnTo>
                <a:lnTo>
                  <a:pt x="307" y="3438"/>
                </a:lnTo>
                <a:lnTo>
                  <a:pt x="351" y="3469"/>
                </a:lnTo>
                <a:lnTo>
                  <a:pt x="397" y="3496"/>
                </a:lnTo>
                <a:lnTo>
                  <a:pt x="448" y="3517"/>
                </a:lnTo>
                <a:lnTo>
                  <a:pt x="500" y="3532"/>
                </a:lnTo>
                <a:lnTo>
                  <a:pt x="556" y="3542"/>
                </a:lnTo>
                <a:lnTo>
                  <a:pt x="612" y="3546"/>
                </a:lnTo>
                <a:lnTo>
                  <a:pt x="670" y="3542"/>
                </a:lnTo>
                <a:lnTo>
                  <a:pt x="725" y="3532"/>
                </a:lnTo>
                <a:lnTo>
                  <a:pt x="778" y="3517"/>
                </a:lnTo>
                <a:lnTo>
                  <a:pt x="828" y="3496"/>
                </a:lnTo>
                <a:lnTo>
                  <a:pt x="875" y="3469"/>
                </a:lnTo>
                <a:lnTo>
                  <a:pt x="919" y="3438"/>
                </a:lnTo>
                <a:lnTo>
                  <a:pt x="959" y="3402"/>
                </a:lnTo>
                <a:lnTo>
                  <a:pt x="995" y="3362"/>
                </a:lnTo>
                <a:lnTo>
                  <a:pt x="1026" y="3318"/>
                </a:lnTo>
                <a:lnTo>
                  <a:pt x="1053" y="3271"/>
                </a:lnTo>
                <a:lnTo>
                  <a:pt x="1074" y="3221"/>
                </a:lnTo>
                <a:lnTo>
                  <a:pt x="1090" y="3168"/>
                </a:lnTo>
                <a:lnTo>
                  <a:pt x="1099" y="3113"/>
                </a:lnTo>
                <a:lnTo>
                  <a:pt x="1102" y="3056"/>
                </a:lnTo>
                <a:lnTo>
                  <a:pt x="1099" y="3001"/>
                </a:lnTo>
                <a:lnTo>
                  <a:pt x="1091" y="2949"/>
                </a:lnTo>
                <a:lnTo>
                  <a:pt x="1076" y="2899"/>
                </a:lnTo>
                <a:lnTo>
                  <a:pt x="1058" y="2851"/>
                </a:lnTo>
                <a:lnTo>
                  <a:pt x="1035" y="2805"/>
                </a:lnTo>
                <a:lnTo>
                  <a:pt x="1007" y="2763"/>
                </a:lnTo>
                <a:lnTo>
                  <a:pt x="975" y="2724"/>
                </a:lnTo>
                <a:lnTo>
                  <a:pt x="939" y="2688"/>
                </a:lnTo>
                <a:lnTo>
                  <a:pt x="900" y="2656"/>
                </a:lnTo>
                <a:lnTo>
                  <a:pt x="857" y="2628"/>
                </a:lnTo>
                <a:lnTo>
                  <a:pt x="857" y="368"/>
                </a:lnTo>
                <a:lnTo>
                  <a:pt x="854" y="327"/>
                </a:lnTo>
                <a:lnTo>
                  <a:pt x="844" y="291"/>
                </a:lnTo>
                <a:lnTo>
                  <a:pt x="830" y="255"/>
                </a:lnTo>
                <a:lnTo>
                  <a:pt x="809" y="223"/>
                </a:lnTo>
                <a:lnTo>
                  <a:pt x="785" y="195"/>
                </a:lnTo>
                <a:lnTo>
                  <a:pt x="757" y="170"/>
                </a:lnTo>
                <a:lnTo>
                  <a:pt x="725" y="150"/>
                </a:lnTo>
                <a:lnTo>
                  <a:pt x="689" y="136"/>
                </a:lnTo>
                <a:lnTo>
                  <a:pt x="652" y="126"/>
                </a:lnTo>
                <a:lnTo>
                  <a:pt x="612" y="123"/>
                </a:lnTo>
                <a:close/>
                <a:moveTo>
                  <a:pt x="612" y="0"/>
                </a:moveTo>
                <a:lnTo>
                  <a:pt x="664" y="3"/>
                </a:lnTo>
                <a:lnTo>
                  <a:pt x="712" y="13"/>
                </a:lnTo>
                <a:lnTo>
                  <a:pt x="758" y="29"/>
                </a:lnTo>
                <a:lnTo>
                  <a:pt x="801" y="49"/>
                </a:lnTo>
                <a:lnTo>
                  <a:pt x="840" y="76"/>
                </a:lnTo>
                <a:lnTo>
                  <a:pt x="875" y="106"/>
                </a:lnTo>
                <a:lnTo>
                  <a:pt x="906" y="140"/>
                </a:lnTo>
                <a:lnTo>
                  <a:pt x="931" y="179"/>
                </a:lnTo>
                <a:lnTo>
                  <a:pt x="952" y="223"/>
                </a:lnTo>
                <a:lnTo>
                  <a:pt x="968" y="268"/>
                </a:lnTo>
                <a:lnTo>
                  <a:pt x="977" y="316"/>
                </a:lnTo>
                <a:lnTo>
                  <a:pt x="980" y="368"/>
                </a:lnTo>
                <a:lnTo>
                  <a:pt x="980" y="2568"/>
                </a:lnTo>
                <a:lnTo>
                  <a:pt x="1023" y="2603"/>
                </a:lnTo>
                <a:lnTo>
                  <a:pt x="1063" y="2642"/>
                </a:lnTo>
                <a:lnTo>
                  <a:pt x="1099" y="2685"/>
                </a:lnTo>
                <a:lnTo>
                  <a:pt x="1130" y="2731"/>
                </a:lnTo>
                <a:lnTo>
                  <a:pt x="1158" y="2780"/>
                </a:lnTo>
                <a:lnTo>
                  <a:pt x="1181" y="2831"/>
                </a:lnTo>
                <a:lnTo>
                  <a:pt x="1200" y="2885"/>
                </a:lnTo>
                <a:lnTo>
                  <a:pt x="1214" y="2941"/>
                </a:lnTo>
                <a:lnTo>
                  <a:pt x="1223" y="2998"/>
                </a:lnTo>
                <a:lnTo>
                  <a:pt x="1226" y="3056"/>
                </a:lnTo>
                <a:lnTo>
                  <a:pt x="1223" y="3119"/>
                </a:lnTo>
                <a:lnTo>
                  <a:pt x="1214" y="3181"/>
                </a:lnTo>
                <a:lnTo>
                  <a:pt x="1198" y="3240"/>
                </a:lnTo>
                <a:lnTo>
                  <a:pt x="1178" y="3295"/>
                </a:lnTo>
                <a:lnTo>
                  <a:pt x="1152" y="3349"/>
                </a:lnTo>
                <a:lnTo>
                  <a:pt x="1122" y="3400"/>
                </a:lnTo>
                <a:lnTo>
                  <a:pt x="1088" y="3447"/>
                </a:lnTo>
                <a:lnTo>
                  <a:pt x="1047" y="3490"/>
                </a:lnTo>
                <a:lnTo>
                  <a:pt x="1005" y="3529"/>
                </a:lnTo>
                <a:lnTo>
                  <a:pt x="957" y="3564"/>
                </a:lnTo>
                <a:lnTo>
                  <a:pt x="907" y="3594"/>
                </a:lnTo>
                <a:lnTo>
                  <a:pt x="853" y="3619"/>
                </a:lnTo>
                <a:lnTo>
                  <a:pt x="797" y="3640"/>
                </a:lnTo>
                <a:lnTo>
                  <a:pt x="738" y="3655"/>
                </a:lnTo>
                <a:lnTo>
                  <a:pt x="677" y="3664"/>
                </a:lnTo>
                <a:lnTo>
                  <a:pt x="612" y="3667"/>
                </a:lnTo>
                <a:lnTo>
                  <a:pt x="549" y="3664"/>
                </a:lnTo>
                <a:lnTo>
                  <a:pt x="488" y="3655"/>
                </a:lnTo>
                <a:lnTo>
                  <a:pt x="429" y="3640"/>
                </a:lnTo>
                <a:lnTo>
                  <a:pt x="373" y="3619"/>
                </a:lnTo>
                <a:lnTo>
                  <a:pt x="319" y="3594"/>
                </a:lnTo>
                <a:lnTo>
                  <a:pt x="268" y="3564"/>
                </a:lnTo>
                <a:lnTo>
                  <a:pt x="221" y="3529"/>
                </a:lnTo>
                <a:lnTo>
                  <a:pt x="177" y="3490"/>
                </a:lnTo>
                <a:lnTo>
                  <a:pt x="138" y="3447"/>
                </a:lnTo>
                <a:lnTo>
                  <a:pt x="104" y="3400"/>
                </a:lnTo>
                <a:lnTo>
                  <a:pt x="74" y="3349"/>
                </a:lnTo>
                <a:lnTo>
                  <a:pt x="48" y="3295"/>
                </a:lnTo>
                <a:lnTo>
                  <a:pt x="28" y="3240"/>
                </a:lnTo>
                <a:lnTo>
                  <a:pt x="12" y="3181"/>
                </a:lnTo>
                <a:lnTo>
                  <a:pt x="3" y="3119"/>
                </a:lnTo>
                <a:lnTo>
                  <a:pt x="0" y="3056"/>
                </a:lnTo>
                <a:lnTo>
                  <a:pt x="3" y="2998"/>
                </a:lnTo>
                <a:lnTo>
                  <a:pt x="11" y="2941"/>
                </a:lnTo>
                <a:lnTo>
                  <a:pt x="26" y="2885"/>
                </a:lnTo>
                <a:lnTo>
                  <a:pt x="43" y="2831"/>
                </a:lnTo>
                <a:lnTo>
                  <a:pt x="67" y="2780"/>
                </a:lnTo>
                <a:lnTo>
                  <a:pt x="95" y="2731"/>
                </a:lnTo>
                <a:lnTo>
                  <a:pt x="127" y="2684"/>
                </a:lnTo>
                <a:lnTo>
                  <a:pt x="163" y="2642"/>
                </a:lnTo>
                <a:lnTo>
                  <a:pt x="202" y="2603"/>
                </a:lnTo>
                <a:lnTo>
                  <a:pt x="244" y="2567"/>
                </a:lnTo>
                <a:lnTo>
                  <a:pt x="244" y="368"/>
                </a:lnTo>
                <a:lnTo>
                  <a:pt x="248" y="323"/>
                </a:lnTo>
                <a:lnTo>
                  <a:pt x="256" y="280"/>
                </a:lnTo>
                <a:lnTo>
                  <a:pt x="269" y="237"/>
                </a:lnTo>
                <a:lnTo>
                  <a:pt x="287" y="198"/>
                </a:lnTo>
                <a:lnTo>
                  <a:pt x="309" y="160"/>
                </a:lnTo>
                <a:lnTo>
                  <a:pt x="336" y="126"/>
                </a:lnTo>
                <a:lnTo>
                  <a:pt x="366" y="96"/>
                </a:lnTo>
                <a:lnTo>
                  <a:pt x="401" y="68"/>
                </a:lnTo>
                <a:lnTo>
                  <a:pt x="438" y="45"/>
                </a:lnTo>
                <a:lnTo>
                  <a:pt x="478" y="26"/>
                </a:lnTo>
                <a:lnTo>
                  <a:pt x="520" y="12"/>
                </a:lnTo>
                <a:lnTo>
                  <a:pt x="566" y="3"/>
                </a:lnTo>
                <a:lnTo>
                  <a:pt x="61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2" name="Freeform 29"/>
          <p:cNvSpPr>
            <a:spLocks/>
          </p:cNvSpPr>
          <p:nvPr/>
        </p:nvSpPr>
        <p:spPr bwMode="auto">
          <a:xfrm rot="13500000">
            <a:off x="2860876" y="3762615"/>
            <a:ext cx="475257" cy="111099"/>
          </a:xfrm>
          <a:custGeom>
            <a:avLst/>
            <a:gdLst>
              <a:gd name="T0" fmla="*/ 2142 w 4005"/>
              <a:gd name="T1" fmla="*/ 2 h 938"/>
              <a:gd name="T2" fmla="*/ 2418 w 4005"/>
              <a:gd name="T3" fmla="*/ 30 h 938"/>
              <a:gd name="T4" fmla="*/ 2688 w 4005"/>
              <a:gd name="T5" fmla="*/ 82 h 938"/>
              <a:gd name="T6" fmla="*/ 2949 w 4005"/>
              <a:gd name="T7" fmla="*/ 161 h 938"/>
              <a:gd name="T8" fmla="*/ 3201 w 4005"/>
              <a:gd name="T9" fmla="*/ 265 h 938"/>
              <a:gd name="T10" fmla="*/ 3441 w 4005"/>
              <a:gd name="T11" fmla="*/ 393 h 938"/>
              <a:gd name="T12" fmla="*/ 3669 w 4005"/>
              <a:gd name="T13" fmla="*/ 544 h 938"/>
              <a:gd name="T14" fmla="*/ 3883 w 4005"/>
              <a:gd name="T15" fmla="*/ 719 h 938"/>
              <a:gd name="T16" fmla="*/ 3996 w 4005"/>
              <a:gd name="T17" fmla="*/ 829 h 938"/>
              <a:gd name="T18" fmla="*/ 4005 w 4005"/>
              <a:gd name="T19" fmla="*/ 865 h 938"/>
              <a:gd name="T20" fmla="*/ 3996 w 4005"/>
              <a:gd name="T21" fmla="*/ 902 h 938"/>
              <a:gd name="T22" fmla="*/ 3968 w 4005"/>
              <a:gd name="T23" fmla="*/ 928 h 938"/>
              <a:gd name="T24" fmla="*/ 3932 w 4005"/>
              <a:gd name="T25" fmla="*/ 938 h 938"/>
              <a:gd name="T26" fmla="*/ 3897 w 4005"/>
              <a:gd name="T27" fmla="*/ 928 h 938"/>
              <a:gd name="T28" fmla="*/ 3785 w 4005"/>
              <a:gd name="T29" fmla="*/ 826 h 938"/>
              <a:gd name="T30" fmla="*/ 3583 w 4005"/>
              <a:gd name="T31" fmla="*/ 661 h 938"/>
              <a:gd name="T32" fmla="*/ 3366 w 4005"/>
              <a:gd name="T33" fmla="*/ 517 h 938"/>
              <a:gd name="T34" fmla="*/ 3138 w 4005"/>
              <a:gd name="T35" fmla="*/ 396 h 938"/>
              <a:gd name="T36" fmla="*/ 2900 w 4005"/>
              <a:gd name="T37" fmla="*/ 297 h 938"/>
              <a:gd name="T38" fmla="*/ 2652 w 4005"/>
              <a:gd name="T39" fmla="*/ 224 h 938"/>
              <a:gd name="T40" fmla="*/ 2397 w 4005"/>
              <a:gd name="T41" fmla="*/ 173 h 938"/>
              <a:gd name="T42" fmla="*/ 2135 w 4005"/>
              <a:gd name="T43" fmla="*/ 147 h 938"/>
              <a:gd name="T44" fmla="*/ 1870 w 4005"/>
              <a:gd name="T45" fmla="*/ 147 h 938"/>
              <a:gd name="T46" fmla="*/ 1608 w 4005"/>
              <a:gd name="T47" fmla="*/ 173 h 938"/>
              <a:gd name="T48" fmla="*/ 1353 w 4005"/>
              <a:gd name="T49" fmla="*/ 224 h 938"/>
              <a:gd name="T50" fmla="*/ 1105 w 4005"/>
              <a:gd name="T51" fmla="*/ 297 h 938"/>
              <a:gd name="T52" fmla="*/ 867 w 4005"/>
              <a:gd name="T53" fmla="*/ 396 h 938"/>
              <a:gd name="T54" fmla="*/ 639 w 4005"/>
              <a:gd name="T55" fmla="*/ 517 h 938"/>
              <a:gd name="T56" fmla="*/ 423 w 4005"/>
              <a:gd name="T57" fmla="*/ 661 h 938"/>
              <a:gd name="T58" fmla="*/ 220 w 4005"/>
              <a:gd name="T59" fmla="*/ 826 h 938"/>
              <a:gd name="T60" fmla="*/ 109 w 4005"/>
              <a:gd name="T61" fmla="*/ 928 h 938"/>
              <a:gd name="T62" fmla="*/ 73 w 4005"/>
              <a:gd name="T63" fmla="*/ 938 h 938"/>
              <a:gd name="T64" fmla="*/ 36 w 4005"/>
              <a:gd name="T65" fmla="*/ 928 h 938"/>
              <a:gd name="T66" fmla="*/ 10 w 4005"/>
              <a:gd name="T67" fmla="*/ 902 h 938"/>
              <a:gd name="T68" fmla="*/ 0 w 4005"/>
              <a:gd name="T69" fmla="*/ 865 h 938"/>
              <a:gd name="T70" fmla="*/ 10 w 4005"/>
              <a:gd name="T71" fmla="*/ 830 h 938"/>
              <a:gd name="T72" fmla="*/ 123 w 4005"/>
              <a:gd name="T73" fmla="*/ 719 h 938"/>
              <a:gd name="T74" fmla="*/ 337 w 4005"/>
              <a:gd name="T75" fmla="*/ 544 h 938"/>
              <a:gd name="T76" fmla="*/ 564 w 4005"/>
              <a:gd name="T77" fmla="*/ 393 h 938"/>
              <a:gd name="T78" fmla="*/ 805 w 4005"/>
              <a:gd name="T79" fmla="*/ 265 h 938"/>
              <a:gd name="T80" fmla="*/ 1056 w 4005"/>
              <a:gd name="T81" fmla="*/ 161 h 938"/>
              <a:gd name="T82" fmla="*/ 1318 w 4005"/>
              <a:gd name="T83" fmla="*/ 82 h 938"/>
              <a:gd name="T84" fmla="*/ 1587 w 4005"/>
              <a:gd name="T85" fmla="*/ 30 h 938"/>
              <a:gd name="T86" fmla="*/ 1863 w 4005"/>
              <a:gd name="T87" fmla="*/ 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5" h="938">
                <a:moveTo>
                  <a:pt x="2002" y="0"/>
                </a:moveTo>
                <a:lnTo>
                  <a:pt x="2142" y="2"/>
                </a:lnTo>
                <a:lnTo>
                  <a:pt x="2281" y="13"/>
                </a:lnTo>
                <a:lnTo>
                  <a:pt x="2418" y="30"/>
                </a:lnTo>
                <a:lnTo>
                  <a:pt x="2554" y="53"/>
                </a:lnTo>
                <a:lnTo>
                  <a:pt x="2688" y="82"/>
                </a:lnTo>
                <a:lnTo>
                  <a:pt x="2819" y="118"/>
                </a:lnTo>
                <a:lnTo>
                  <a:pt x="2949" y="161"/>
                </a:lnTo>
                <a:lnTo>
                  <a:pt x="3076" y="210"/>
                </a:lnTo>
                <a:lnTo>
                  <a:pt x="3201" y="265"/>
                </a:lnTo>
                <a:lnTo>
                  <a:pt x="3323" y="325"/>
                </a:lnTo>
                <a:lnTo>
                  <a:pt x="3441" y="393"/>
                </a:lnTo>
                <a:lnTo>
                  <a:pt x="3557" y="465"/>
                </a:lnTo>
                <a:lnTo>
                  <a:pt x="3669" y="544"/>
                </a:lnTo>
                <a:lnTo>
                  <a:pt x="3777" y="628"/>
                </a:lnTo>
                <a:lnTo>
                  <a:pt x="3883" y="719"/>
                </a:lnTo>
                <a:lnTo>
                  <a:pt x="3984" y="815"/>
                </a:lnTo>
                <a:lnTo>
                  <a:pt x="3996" y="829"/>
                </a:lnTo>
                <a:lnTo>
                  <a:pt x="4002" y="847"/>
                </a:lnTo>
                <a:lnTo>
                  <a:pt x="4005" y="865"/>
                </a:lnTo>
                <a:lnTo>
                  <a:pt x="4002" y="884"/>
                </a:lnTo>
                <a:lnTo>
                  <a:pt x="3996" y="902"/>
                </a:lnTo>
                <a:lnTo>
                  <a:pt x="3984" y="916"/>
                </a:lnTo>
                <a:lnTo>
                  <a:pt x="3968" y="928"/>
                </a:lnTo>
                <a:lnTo>
                  <a:pt x="3951" y="936"/>
                </a:lnTo>
                <a:lnTo>
                  <a:pt x="3932" y="938"/>
                </a:lnTo>
                <a:lnTo>
                  <a:pt x="3914" y="936"/>
                </a:lnTo>
                <a:lnTo>
                  <a:pt x="3897" y="928"/>
                </a:lnTo>
                <a:lnTo>
                  <a:pt x="3881" y="916"/>
                </a:lnTo>
                <a:lnTo>
                  <a:pt x="3785" y="826"/>
                </a:lnTo>
                <a:lnTo>
                  <a:pt x="3685" y="741"/>
                </a:lnTo>
                <a:lnTo>
                  <a:pt x="3583" y="661"/>
                </a:lnTo>
                <a:lnTo>
                  <a:pt x="3476" y="586"/>
                </a:lnTo>
                <a:lnTo>
                  <a:pt x="3366" y="517"/>
                </a:lnTo>
                <a:lnTo>
                  <a:pt x="3253" y="453"/>
                </a:lnTo>
                <a:lnTo>
                  <a:pt x="3138" y="396"/>
                </a:lnTo>
                <a:lnTo>
                  <a:pt x="3020" y="344"/>
                </a:lnTo>
                <a:lnTo>
                  <a:pt x="2900" y="297"/>
                </a:lnTo>
                <a:lnTo>
                  <a:pt x="2777" y="257"/>
                </a:lnTo>
                <a:lnTo>
                  <a:pt x="2652" y="224"/>
                </a:lnTo>
                <a:lnTo>
                  <a:pt x="2525" y="194"/>
                </a:lnTo>
                <a:lnTo>
                  <a:pt x="2397" y="173"/>
                </a:lnTo>
                <a:lnTo>
                  <a:pt x="2267" y="157"/>
                </a:lnTo>
                <a:lnTo>
                  <a:pt x="2135" y="147"/>
                </a:lnTo>
                <a:lnTo>
                  <a:pt x="2002" y="145"/>
                </a:lnTo>
                <a:lnTo>
                  <a:pt x="1870" y="147"/>
                </a:lnTo>
                <a:lnTo>
                  <a:pt x="1739" y="157"/>
                </a:lnTo>
                <a:lnTo>
                  <a:pt x="1608" y="173"/>
                </a:lnTo>
                <a:lnTo>
                  <a:pt x="1480" y="194"/>
                </a:lnTo>
                <a:lnTo>
                  <a:pt x="1353" y="224"/>
                </a:lnTo>
                <a:lnTo>
                  <a:pt x="1228" y="257"/>
                </a:lnTo>
                <a:lnTo>
                  <a:pt x="1105" y="297"/>
                </a:lnTo>
                <a:lnTo>
                  <a:pt x="985" y="344"/>
                </a:lnTo>
                <a:lnTo>
                  <a:pt x="867" y="396"/>
                </a:lnTo>
                <a:lnTo>
                  <a:pt x="751" y="453"/>
                </a:lnTo>
                <a:lnTo>
                  <a:pt x="639" y="517"/>
                </a:lnTo>
                <a:lnTo>
                  <a:pt x="529" y="586"/>
                </a:lnTo>
                <a:lnTo>
                  <a:pt x="423" y="661"/>
                </a:lnTo>
                <a:lnTo>
                  <a:pt x="320" y="741"/>
                </a:lnTo>
                <a:lnTo>
                  <a:pt x="220" y="826"/>
                </a:lnTo>
                <a:lnTo>
                  <a:pt x="125" y="916"/>
                </a:lnTo>
                <a:lnTo>
                  <a:pt x="109" y="928"/>
                </a:lnTo>
                <a:lnTo>
                  <a:pt x="91" y="936"/>
                </a:lnTo>
                <a:lnTo>
                  <a:pt x="73" y="938"/>
                </a:lnTo>
                <a:lnTo>
                  <a:pt x="55" y="936"/>
                </a:lnTo>
                <a:lnTo>
                  <a:pt x="36" y="928"/>
                </a:lnTo>
                <a:lnTo>
                  <a:pt x="22" y="916"/>
                </a:lnTo>
                <a:lnTo>
                  <a:pt x="10" y="902"/>
                </a:lnTo>
                <a:lnTo>
                  <a:pt x="2" y="884"/>
                </a:lnTo>
                <a:lnTo>
                  <a:pt x="0" y="865"/>
                </a:lnTo>
                <a:lnTo>
                  <a:pt x="2" y="847"/>
                </a:lnTo>
                <a:lnTo>
                  <a:pt x="10" y="830"/>
                </a:lnTo>
                <a:lnTo>
                  <a:pt x="22" y="815"/>
                </a:lnTo>
                <a:lnTo>
                  <a:pt x="123" y="719"/>
                </a:lnTo>
                <a:lnTo>
                  <a:pt x="227" y="628"/>
                </a:lnTo>
                <a:lnTo>
                  <a:pt x="337" y="544"/>
                </a:lnTo>
                <a:lnTo>
                  <a:pt x="449" y="465"/>
                </a:lnTo>
                <a:lnTo>
                  <a:pt x="564" y="393"/>
                </a:lnTo>
                <a:lnTo>
                  <a:pt x="683" y="325"/>
                </a:lnTo>
                <a:lnTo>
                  <a:pt x="805" y="265"/>
                </a:lnTo>
                <a:lnTo>
                  <a:pt x="929" y="210"/>
                </a:lnTo>
                <a:lnTo>
                  <a:pt x="1056" y="161"/>
                </a:lnTo>
                <a:lnTo>
                  <a:pt x="1185" y="118"/>
                </a:lnTo>
                <a:lnTo>
                  <a:pt x="1318" y="82"/>
                </a:lnTo>
                <a:lnTo>
                  <a:pt x="1452" y="53"/>
                </a:lnTo>
                <a:lnTo>
                  <a:pt x="1587" y="30"/>
                </a:lnTo>
                <a:lnTo>
                  <a:pt x="1724" y="13"/>
                </a:lnTo>
                <a:lnTo>
                  <a:pt x="1863" y="2"/>
                </a:lnTo>
                <a:lnTo>
                  <a:pt x="2002"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3" name="Freeform 30"/>
          <p:cNvSpPr>
            <a:spLocks/>
          </p:cNvSpPr>
          <p:nvPr/>
        </p:nvSpPr>
        <p:spPr bwMode="auto">
          <a:xfrm rot="13500000">
            <a:off x="2954817" y="3729683"/>
            <a:ext cx="373655" cy="90684"/>
          </a:xfrm>
          <a:custGeom>
            <a:avLst/>
            <a:gdLst>
              <a:gd name="T0" fmla="*/ 1686 w 3148"/>
              <a:gd name="T1" fmla="*/ 4 h 763"/>
              <a:gd name="T2" fmla="*/ 1910 w 3148"/>
              <a:gd name="T3" fmla="*/ 25 h 763"/>
              <a:gd name="T4" fmla="*/ 2131 w 3148"/>
              <a:gd name="T5" fmla="*/ 71 h 763"/>
              <a:gd name="T6" fmla="*/ 2347 w 3148"/>
              <a:gd name="T7" fmla="*/ 139 h 763"/>
              <a:gd name="T8" fmla="*/ 2557 w 3148"/>
              <a:gd name="T9" fmla="*/ 230 h 763"/>
              <a:gd name="T10" fmla="*/ 2758 w 3148"/>
              <a:gd name="T11" fmla="*/ 343 h 763"/>
              <a:gd name="T12" fmla="*/ 2948 w 3148"/>
              <a:gd name="T13" fmla="*/ 480 h 763"/>
              <a:gd name="T14" fmla="*/ 3126 w 3148"/>
              <a:gd name="T15" fmla="*/ 638 h 763"/>
              <a:gd name="T16" fmla="*/ 3145 w 3148"/>
              <a:gd name="T17" fmla="*/ 671 h 763"/>
              <a:gd name="T18" fmla="*/ 3145 w 3148"/>
              <a:gd name="T19" fmla="*/ 708 h 763"/>
              <a:gd name="T20" fmla="*/ 3126 w 3148"/>
              <a:gd name="T21" fmla="*/ 741 h 763"/>
              <a:gd name="T22" fmla="*/ 3093 w 3148"/>
              <a:gd name="T23" fmla="*/ 760 h 763"/>
              <a:gd name="T24" fmla="*/ 3057 w 3148"/>
              <a:gd name="T25" fmla="*/ 760 h 763"/>
              <a:gd name="T26" fmla="*/ 3023 w 3148"/>
              <a:gd name="T27" fmla="*/ 741 h 763"/>
              <a:gd name="T28" fmla="*/ 2851 w 3148"/>
              <a:gd name="T29" fmla="*/ 589 h 763"/>
              <a:gd name="T30" fmla="*/ 2666 w 3148"/>
              <a:gd name="T31" fmla="*/ 458 h 763"/>
              <a:gd name="T32" fmla="*/ 2472 w 3148"/>
              <a:gd name="T33" fmla="*/ 350 h 763"/>
              <a:gd name="T34" fmla="*/ 2269 w 3148"/>
              <a:gd name="T35" fmla="*/ 265 h 763"/>
              <a:gd name="T36" fmla="*/ 2058 w 3148"/>
              <a:gd name="T37" fmla="*/ 203 h 763"/>
              <a:gd name="T38" fmla="*/ 1844 w 3148"/>
              <a:gd name="T39" fmla="*/ 163 h 763"/>
              <a:gd name="T40" fmla="*/ 1628 w 3148"/>
              <a:gd name="T41" fmla="*/ 146 h 763"/>
              <a:gd name="T42" fmla="*/ 1410 w 3148"/>
              <a:gd name="T43" fmla="*/ 151 h 763"/>
              <a:gd name="T44" fmla="*/ 1195 w 3148"/>
              <a:gd name="T45" fmla="*/ 180 h 763"/>
              <a:gd name="T46" fmla="*/ 984 w 3148"/>
              <a:gd name="T47" fmla="*/ 231 h 763"/>
              <a:gd name="T48" fmla="*/ 776 w 3148"/>
              <a:gd name="T49" fmla="*/ 305 h 763"/>
              <a:gd name="T50" fmla="*/ 578 w 3148"/>
              <a:gd name="T51" fmla="*/ 401 h 763"/>
              <a:gd name="T52" fmla="*/ 387 w 3148"/>
              <a:gd name="T53" fmla="*/ 520 h 763"/>
              <a:gd name="T54" fmla="*/ 208 w 3148"/>
              <a:gd name="T55" fmla="*/ 662 h 763"/>
              <a:gd name="T56" fmla="*/ 108 w 3148"/>
              <a:gd name="T57" fmla="*/ 753 h 763"/>
              <a:gd name="T58" fmla="*/ 73 w 3148"/>
              <a:gd name="T59" fmla="*/ 763 h 763"/>
              <a:gd name="T60" fmla="*/ 37 w 3148"/>
              <a:gd name="T61" fmla="*/ 753 h 763"/>
              <a:gd name="T62" fmla="*/ 10 w 3148"/>
              <a:gd name="T63" fmla="*/ 725 h 763"/>
              <a:gd name="T64" fmla="*/ 0 w 3148"/>
              <a:gd name="T65" fmla="*/ 690 h 763"/>
              <a:gd name="T66" fmla="*/ 10 w 3148"/>
              <a:gd name="T67" fmla="*/ 654 h 763"/>
              <a:gd name="T68" fmla="*/ 108 w 3148"/>
              <a:gd name="T69" fmla="*/ 556 h 763"/>
              <a:gd name="T70" fmla="*/ 293 w 3148"/>
              <a:gd name="T71" fmla="*/ 408 h 763"/>
              <a:gd name="T72" fmla="*/ 489 w 3148"/>
              <a:gd name="T73" fmla="*/ 284 h 763"/>
              <a:gd name="T74" fmla="*/ 694 w 3148"/>
              <a:gd name="T75" fmla="*/ 181 h 763"/>
              <a:gd name="T76" fmla="*/ 907 w 3148"/>
              <a:gd name="T77" fmla="*/ 103 h 763"/>
              <a:gd name="T78" fmla="*/ 1126 w 3148"/>
              <a:gd name="T79" fmla="*/ 46 h 763"/>
              <a:gd name="T80" fmla="*/ 1350 w 3148"/>
              <a:gd name="T81" fmla="*/ 12 h 763"/>
              <a:gd name="T82" fmla="*/ 1573 w 3148"/>
              <a:gd name="T83"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8" h="763">
                <a:moveTo>
                  <a:pt x="1573" y="0"/>
                </a:moveTo>
                <a:lnTo>
                  <a:pt x="1686" y="4"/>
                </a:lnTo>
                <a:lnTo>
                  <a:pt x="1798" y="12"/>
                </a:lnTo>
                <a:lnTo>
                  <a:pt x="1910" y="25"/>
                </a:lnTo>
                <a:lnTo>
                  <a:pt x="2021" y="46"/>
                </a:lnTo>
                <a:lnTo>
                  <a:pt x="2131" y="71"/>
                </a:lnTo>
                <a:lnTo>
                  <a:pt x="2240" y="103"/>
                </a:lnTo>
                <a:lnTo>
                  <a:pt x="2347" y="139"/>
                </a:lnTo>
                <a:lnTo>
                  <a:pt x="2452" y="181"/>
                </a:lnTo>
                <a:lnTo>
                  <a:pt x="2557" y="230"/>
                </a:lnTo>
                <a:lnTo>
                  <a:pt x="2658" y="284"/>
                </a:lnTo>
                <a:lnTo>
                  <a:pt x="2758" y="343"/>
                </a:lnTo>
                <a:lnTo>
                  <a:pt x="2855" y="408"/>
                </a:lnTo>
                <a:lnTo>
                  <a:pt x="2948" y="480"/>
                </a:lnTo>
                <a:lnTo>
                  <a:pt x="3038" y="556"/>
                </a:lnTo>
                <a:lnTo>
                  <a:pt x="3126" y="638"/>
                </a:lnTo>
                <a:lnTo>
                  <a:pt x="3138" y="654"/>
                </a:lnTo>
                <a:lnTo>
                  <a:pt x="3145" y="671"/>
                </a:lnTo>
                <a:lnTo>
                  <a:pt x="3148" y="690"/>
                </a:lnTo>
                <a:lnTo>
                  <a:pt x="3145" y="708"/>
                </a:lnTo>
                <a:lnTo>
                  <a:pt x="3138" y="725"/>
                </a:lnTo>
                <a:lnTo>
                  <a:pt x="3126" y="741"/>
                </a:lnTo>
                <a:lnTo>
                  <a:pt x="3110" y="753"/>
                </a:lnTo>
                <a:lnTo>
                  <a:pt x="3093" y="760"/>
                </a:lnTo>
                <a:lnTo>
                  <a:pt x="3075" y="763"/>
                </a:lnTo>
                <a:lnTo>
                  <a:pt x="3057" y="760"/>
                </a:lnTo>
                <a:lnTo>
                  <a:pt x="3038" y="753"/>
                </a:lnTo>
                <a:lnTo>
                  <a:pt x="3023" y="741"/>
                </a:lnTo>
                <a:lnTo>
                  <a:pt x="2939" y="662"/>
                </a:lnTo>
                <a:lnTo>
                  <a:pt x="2851" y="589"/>
                </a:lnTo>
                <a:lnTo>
                  <a:pt x="2760" y="520"/>
                </a:lnTo>
                <a:lnTo>
                  <a:pt x="2666" y="458"/>
                </a:lnTo>
                <a:lnTo>
                  <a:pt x="2570" y="401"/>
                </a:lnTo>
                <a:lnTo>
                  <a:pt x="2472" y="350"/>
                </a:lnTo>
                <a:lnTo>
                  <a:pt x="2371" y="305"/>
                </a:lnTo>
                <a:lnTo>
                  <a:pt x="2269" y="265"/>
                </a:lnTo>
                <a:lnTo>
                  <a:pt x="2164" y="231"/>
                </a:lnTo>
                <a:lnTo>
                  <a:pt x="2058" y="203"/>
                </a:lnTo>
                <a:lnTo>
                  <a:pt x="1951" y="180"/>
                </a:lnTo>
                <a:lnTo>
                  <a:pt x="1844" y="163"/>
                </a:lnTo>
                <a:lnTo>
                  <a:pt x="1736" y="151"/>
                </a:lnTo>
                <a:lnTo>
                  <a:pt x="1628" y="146"/>
                </a:lnTo>
                <a:lnTo>
                  <a:pt x="1520" y="146"/>
                </a:lnTo>
                <a:lnTo>
                  <a:pt x="1410" y="151"/>
                </a:lnTo>
                <a:lnTo>
                  <a:pt x="1302" y="163"/>
                </a:lnTo>
                <a:lnTo>
                  <a:pt x="1195" y="180"/>
                </a:lnTo>
                <a:lnTo>
                  <a:pt x="1088" y="203"/>
                </a:lnTo>
                <a:lnTo>
                  <a:pt x="984" y="231"/>
                </a:lnTo>
                <a:lnTo>
                  <a:pt x="879" y="265"/>
                </a:lnTo>
                <a:lnTo>
                  <a:pt x="776" y="305"/>
                </a:lnTo>
                <a:lnTo>
                  <a:pt x="676" y="350"/>
                </a:lnTo>
                <a:lnTo>
                  <a:pt x="578" y="401"/>
                </a:lnTo>
                <a:lnTo>
                  <a:pt x="480" y="458"/>
                </a:lnTo>
                <a:lnTo>
                  <a:pt x="387" y="520"/>
                </a:lnTo>
                <a:lnTo>
                  <a:pt x="297" y="589"/>
                </a:lnTo>
                <a:lnTo>
                  <a:pt x="208" y="662"/>
                </a:lnTo>
                <a:lnTo>
                  <a:pt x="124" y="741"/>
                </a:lnTo>
                <a:lnTo>
                  <a:pt x="108" y="753"/>
                </a:lnTo>
                <a:lnTo>
                  <a:pt x="91" y="760"/>
                </a:lnTo>
                <a:lnTo>
                  <a:pt x="73" y="763"/>
                </a:lnTo>
                <a:lnTo>
                  <a:pt x="54" y="760"/>
                </a:lnTo>
                <a:lnTo>
                  <a:pt x="37" y="753"/>
                </a:lnTo>
                <a:lnTo>
                  <a:pt x="21" y="741"/>
                </a:lnTo>
                <a:lnTo>
                  <a:pt x="10" y="725"/>
                </a:lnTo>
                <a:lnTo>
                  <a:pt x="3" y="708"/>
                </a:lnTo>
                <a:lnTo>
                  <a:pt x="0" y="690"/>
                </a:lnTo>
                <a:lnTo>
                  <a:pt x="3" y="671"/>
                </a:lnTo>
                <a:lnTo>
                  <a:pt x="10" y="654"/>
                </a:lnTo>
                <a:lnTo>
                  <a:pt x="21" y="638"/>
                </a:lnTo>
                <a:lnTo>
                  <a:pt x="108" y="556"/>
                </a:lnTo>
                <a:lnTo>
                  <a:pt x="200" y="480"/>
                </a:lnTo>
                <a:lnTo>
                  <a:pt x="293" y="408"/>
                </a:lnTo>
                <a:lnTo>
                  <a:pt x="389" y="343"/>
                </a:lnTo>
                <a:lnTo>
                  <a:pt x="489" y="284"/>
                </a:lnTo>
                <a:lnTo>
                  <a:pt x="591" y="230"/>
                </a:lnTo>
                <a:lnTo>
                  <a:pt x="694" y="181"/>
                </a:lnTo>
                <a:lnTo>
                  <a:pt x="800" y="139"/>
                </a:lnTo>
                <a:lnTo>
                  <a:pt x="907" y="103"/>
                </a:lnTo>
                <a:lnTo>
                  <a:pt x="1017" y="71"/>
                </a:lnTo>
                <a:lnTo>
                  <a:pt x="1126" y="46"/>
                </a:lnTo>
                <a:lnTo>
                  <a:pt x="1238" y="25"/>
                </a:lnTo>
                <a:lnTo>
                  <a:pt x="1350" y="12"/>
                </a:lnTo>
                <a:lnTo>
                  <a:pt x="1462" y="4"/>
                </a:lnTo>
                <a:lnTo>
                  <a:pt x="1573"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4" name="Freeform 31"/>
          <p:cNvSpPr>
            <a:spLocks/>
          </p:cNvSpPr>
          <p:nvPr/>
        </p:nvSpPr>
        <p:spPr bwMode="auto">
          <a:xfrm rot="13500000">
            <a:off x="3048925" y="3696822"/>
            <a:ext cx="272051" cy="69793"/>
          </a:xfrm>
          <a:custGeom>
            <a:avLst/>
            <a:gdLst>
              <a:gd name="T0" fmla="*/ 1244 w 2291"/>
              <a:gd name="T1" fmla="*/ 3 h 586"/>
              <a:gd name="T2" fmla="*/ 1435 w 2291"/>
              <a:gd name="T3" fmla="*/ 26 h 586"/>
              <a:gd name="T4" fmla="*/ 1621 w 2291"/>
              <a:gd name="T5" fmla="*/ 71 h 586"/>
              <a:gd name="T6" fmla="*/ 1798 w 2291"/>
              <a:gd name="T7" fmla="*/ 138 h 586"/>
              <a:gd name="T8" fmla="*/ 1966 w 2291"/>
              <a:gd name="T9" fmla="*/ 226 h 586"/>
              <a:gd name="T10" fmla="*/ 2124 w 2291"/>
              <a:gd name="T11" fmla="*/ 334 h 586"/>
              <a:gd name="T12" fmla="*/ 2269 w 2291"/>
              <a:gd name="T13" fmla="*/ 462 h 586"/>
              <a:gd name="T14" fmla="*/ 2288 w 2291"/>
              <a:gd name="T15" fmla="*/ 495 h 586"/>
              <a:gd name="T16" fmla="*/ 2288 w 2291"/>
              <a:gd name="T17" fmla="*/ 532 h 586"/>
              <a:gd name="T18" fmla="*/ 2269 w 2291"/>
              <a:gd name="T19" fmla="*/ 565 h 586"/>
              <a:gd name="T20" fmla="*/ 2236 w 2291"/>
              <a:gd name="T21" fmla="*/ 584 h 586"/>
              <a:gd name="T22" fmla="*/ 2199 w 2291"/>
              <a:gd name="T23" fmla="*/ 584 h 586"/>
              <a:gd name="T24" fmla="*/ 2167 w 2291"/>
              <a:gd name="T25" fmla="*/ 565 h 586"/>
              <a:gd name="T26" fmla="*/ 2023 w 2291"/>
              <a:gd name="T27" fmla="*/ 440 h 586"/>
              <a:gd name="T28" fmla="*/ 1866 w 2291"/>
              <a:gd name="T29" fmla="*/ 335 h 586"/>
              <a:gd name="T30" fmla="*/ 1699 w 2291"/>
              <a:gd name="T31" fmla="*/ 253 h 586"/>
              <a:gd name="T32" fmla="*/ 1521 w 2291"/>
              <a:gd name="T33" fmla="*/ 194 h 586"/>
              <a:gd name="T34" fmla="*/ 1336 w 2291"/>
              <a:gd name="T35" fmla="*/ 157 h 586"/>
              <a:gd name="T36" fmla="*/ 1145 w 2291"/>
              <a:gd name="T37" fmla="*/ 145 h 586"/>
              <a:gd name="T38" fmla="*/ 954 w 2291"/>
              <a:gd name="T39" fmla="*/ 157 h 586"/>
              <a:gd name="T40" fmla="*/ 770 w 2291"/>
              <a:gd name="T41" fmla="*/ 194 h 586"/>
              <a:gd name="T42" fmla="*/ 592 w 2291"/>
              <a:gd name="T43" fmla="*/ 253 h 586"/>
              <a:gd name="T44" fmla="*/ 424 w 2291"/>
              <a:gd name="T45" fmla="*/ 335 h 586"/>
              <a:gd name="T46" fmla="*/ 269 w 2291"/>
              <a:gd name="T47" fmla="*/ 440 h 586"/>
              <a:gd name="T48" fmla="*/ 125 w 2291"/>
              <a:gd name="T49" fmla="*/ 565 h 586"/>
              <a:gd name="T50" fmla="*/ 93 w 2291"/>
              <a:gd name="T51" fmla="*/ 584 h 586"/>
              <a:gd name="T52" fmla="*/ 55 w 2291"/>
              <a:gd name="T53" fmla="*/ 584 h 586"/>
              <a:gd name="T54" fmla="*/ 22 w 2291"/>
              <a:gd name="T55" fmla="*/ 565 h 586"/>
              <a:gd name="T56" fmla="*/ 3 w 2291"/>
              <a:gd name="T57" fmla="*/ 532 h 586"/>
              <a:gd name="T58" fmla="*/ 3 w 2291"/>
              <a:gd name="T59" fmla="*/ 495 h 586"/>
              <a:gd name="T60" fmla="*/ 22 w 2291"/>
              <a:gd name="T61" fmla="*/ 462 h 586"/>
              <a:gd name="T62" fmla="*/ 167 w 2291"/>
              <a:gd name="T63" fmla="*/ 334 h 586"/>
              <a:gd name="T64" fmla="*/ 325 w 2291"/>
              <a:gd name="T65" fmla="*/ 226 h 586"/>
              <a:gd name="T66" fmla="*/ 494 w 2291"/>
              <a:gd name="T67" fmla="*/ 138 h 586"/>
              <a:gd name="T68" fmla="*/ 671 w 2291"/>
              <a:gd name="T69" fmla="*/ 71 h 586"/>
              <a:gd name="T70" fmla="*/ 857 w 2291"/>
              <a:gd name="T71" fmla="*/ 26 h 586"/>
              <a:gd name="T72" fmla="*/ 1048 w 2291"/>
              <a:gd name="T73" fmla="*/ 3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1" h="586">
                <a:moveTo>
                  <a:pt x="1145" y="0"/>
                </a:moveTo>
                <a:lnTo>
                  <a:pt x="1244" y="3"/>
                </a:lnTo>
                <a:lnTo>
                  <a:pt x="1340" y="11"/>
                </a:lnTo>
                <a:lnTo>
                  <a:pt x="1435" y="26"/>
                </a:lnTo>
                <a:lnTo>
                  <a:pt x="1528" y="46"/>
                </a:lnTo>
                <a:lnTo>
                  <a:pt x="1621" y="71"/>
                </a:lnTo>
                <a:lnTo>
                  <a:pt x="1711" y="102"/>
                </a:lnTo>
                <a:lnTo>
                  <a:pt x="1798" y="138"/>
                </a:lnTo>
                <a:lnTo>
                  <a:pt x="1883" y="179"/>
                </a:lnTo>
                <a:lnTo>
                  <a:pt x="1966" y="226"/>
                </a:lnTo>
                <a:lnTo>
                  <a:pt x="2046" y="277"/>
                </a:lnTo>
                <a:lnTo>
                  <a:pt x="2124" y="334"/>
                </a:lnTo>
                <a:lnTo>
                  <a:pt x="2198" y="395"/>
                </a:lnTo>
                <a:lnTo>
                  <a:pt x="2269" y="462"/>
                </a:lnTo>
                <a:lnTo>
                  <a:pt x="2281" y="478"/>
                </a:lnTo>
                <a:lnTo>
                  <a:pt x="2288" y="495"/>
                </a:lnTo>
                <a:lnTo>
                  <a:pt x="2291" y="513"/>
                </a:lnTo>
                <a:lnTo>
                  <a:pt x="2288" y="532"/>
                </a:lnTo>
                <a:lnTo>
                  <a:pt x="2281" y="549"/>
                </a:lnTo>
                <a:lnTo>
                  <a:pt x="2269" y="565"/>
                </a:lnTo>
                <a:lnTo>
                  <a:pt x="2254" y="577"/>
                </a:lnTo>
                <a:lnTo>
                  <a:pt x="2236" y="584"/>
                </a:lnTo>
                <a:lnTo>
                  <a:pt x="2218" y="586"/>
                </a:lnTo>
                <a:lnTo>
                  <a:pt x="2199" y="584"/>
                </a:lnTo>
                <a:lnTo>
                  <a:pt x="2181" y="577"/>
                </a:lnTo>
                <a:lnTo>
                  <a:pt x="2167" y="565"/>
                </a:lnTo>
                <a:lnTo>
                  <a:pt x="2096" y="499"/>
                </a:lnTo>
                <a:lnTo>
                  <a:pt x="2023" y="440"/>
                </a:lnTo>
                <a:lnTo>
                  <a:pt x="1947" y="385"/>
                </a:lnTo>
                <a:lnTo>
                  <a:pt x="1866" y="335"/>
                </a:lnTo>
                <a:lnTo>
                  <a:pt x="1784" y="291"/>
                </a:lnTo>
                <a:lnTo>
                  <a:pt x="1699" y="253"/>
                </a:lnTo>
                <a:lnTo>
                  <a:pt x="1611" y="220"/>
                </a:lnTo>
                <a:lnTo>
                  <a:pt x="1521" y="194"/>
                </a:lnTo>
                <a:lnTo>
                  <a:pt x="1430" y="173"/>
                </a:lnTo>
                <a:lnTo>
                  <a:pt x="1336" y="157"/>
                </a:lnTo>
                <a:lnTo>
                  <a:pt x="1241" y="148"/>
                </a:lnTo>
                <a:lnTo>
                  <a:pt x="1145" y="145"/>
                </a:lnTo>
                <a:lnTo>
                  <a:pt x="1049" y="148"/>
                </a:lnTo>
                <a:lnTo>
                  <a:pt x="954" y="157"/>
                </a:lnTo>
                <a:lnTo>
                  <a:pt x="862" y="173"/>
                </a:lnTo>
                <a:lnTo>
                  <a:pt x="770" y="194"/>
                </a:lnTo>
                <a:lnTo>
                  <a:pt x="681" y="220"/>
                </a:lnTo>
                <a:lnTo>
                  <a:pt x="592" y="253"/>
                </a:lnTo>
                <a:lnTo>
                  <a:pt x="507" y="291"/>
                </a:lnTo>
                <a:lnTo>
                  <a:pt x="424" y="335"/>
                </a:lnTo>
                <a:lnTo>
                  <a:pt x="345" y="385"/>
                </a:lnTo>
                <a:lnTo>
                  <a:pt x="269" y="440"/>
                </a:lnTo>
                <a:lnTo>
                  <a:pt x="195" y="499"/>
                </a:lnTo>
                <a:lnTo>
                  <a:pt x="125" y="565"/>
                </a:lnTo>
                <a:lnTo>
                  <a:pt x="110" y="577"/>
                </a:lnTo>
                <a:lnTo>
                  <a:pt x="93" y="584"/>
                </a:lnTo>
                <a:lnTo>
                  <a:pt x="73" y="586"/>
                </a:lnTo>
                <a:lnTo>
                  <a:pt x="55" y="584"/>
                </a:lnTo>
                <a:lnTo>
                  <a:pt x="38" y="577"/>
                </a:lnTo>
                <a:lnTo>
                  <a:pt x="22" y="565"/>
                </a:lnTo>
                <a:lnTo>
                  <a:pt x="10" y="549"/>
                </a:lnTo>
                <a:lnTo>
                  <a:pt x="3" y="532"/>
                </a:lnTo>
                <a:lnTo>
                  <a:pt x="0" y="513"/>
                </a:lnTo>
                <a:lnTo>
                  <a:pt x="3" y="495"/>
                </a:lnTo>
                <a:lnTo>
                  <a:pt x="10" y="478"/>
                </a:lnTo>
                <a:lnTo>
                  <a:pt x="22" y="462"/>
                </a:lnTo>
                <a:lnTo>
                  <a:pt x="93" y="395"/>
                </a:lnTo>
                <a:lnTo>
                  <a:pt x="167" y="334"/>
                </a:lnTo>
                <a:lnTo>
                  <a:pt x="244" y="277"/>
                </a:lnTo>
                <a:lnTo>
                  <a:pt x="325" y="226"/>
                </a:lnTo>
                <a:lnTo>
                  <a:pt x="407" y="179"/>
                </a:lnTo>
                <a:lnTo>
                  <a:pt x="494" y="138"/>
                </a:lnTo>
                <a:lnTo>
                  <a:pt x="581" y="102"/>
                </a:lnTo>
                <a:lnTo>
                  <a:pt x="671" y="71"/>
                </a:lnTo>
                <a:lnTo>
                  <a:pt x="764" y="46"/>
                </a:lnTo>
                <a:lnTo>
                  <a:pt x="857" y="26"/>
                </a:lnTo>
                <a:lnTo>
                  <a:pt x="952" y="11"/>
                </a:lnTo>
                <a:lnTo>
                  <a:pt x="1048" y="3"/>
                </a:lnTo>
                <a:lnTo>
                  <a:pt x="1145"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5" name="Freeform 32"/>
          <p:cNvSpPr>
            <a:spLocks noEditPoints="1"/>
          </p:cNvSpPr>
          <p:nvPr/>
        </p:nvSpPr>
        <p:spPr bwMode="auto">
          <a:xfrm rot="13500000">
            <a:off x="3200565" y="3602869"/>
            <a:ext cx="113473" cy="112999"/>
          </a:xfrm>
          <a:custGeom>
            <a:avLst/>
            <a:gdLst>
              <a:gd name="T0" fmla="*/ 429 w 955"/>
              <a:gd name="T1" fmla="*/ 149 h 951"/>
              <a:gd name="T2" fmla="*/ 338 w 955"/>
              <a:gd name="T3" fmla="*/ 176 h 951"/>
              <a:gd name="T4" fmla="*/ 260 w 955"/>
              <a:gd name="T5" fmla="*/ 226 h 951"/>
              <a:gd name="T6" fmla="*/ 199 w 955"/>
              <a:gd name="T7" fmla="*/ 296 h 951"/>
              <a:gd name="T8" fmla="*/ 160 w 955"/>
              <a:gd name="T9" fmla="*/ 381 h 951"/>
              <a:gd name="T10" fmla="*/ 145 w 955"/>
              <a:gd name="T11" fmla="*/ 475 h 951"/>
              <a:gd name="T12" fmla="*/ 160 w 955"/>
              <a:gd name="T13" fmla="*/ 571 h 951"/>
              <a:gd name="T14" fmla="*/ 199 w 955"/>
              <a:gd name="T15" fmla="*/ 655 h 951"/>
              <a:gd name="T16" fmla="*/ 260 w 955"/>
              <a:gd name="T17" fmla="*/ 724 h 951"/>
              <a:gd name="T18" fmla="*/ 338 w 955"/>
              <a:gd name="T19" fmla="*/ 775 h 951"/>
              <a:gd name="T20" fmla="*/ 429 w 955"/>
              <a:gd name="T21" fmla="*/ 801 h 951"/>
              <a:gd name="T22" fmla="*/ 527 w 955"/>
              <a:gd name="T23" fmla="*/ 801 h 951"/>
              <a:gd name="T24" fmla="*/ 617 w 955"/>
              <a:gd name="T25" fmla="*/ 775 h 951"/>
              <a:gd name="T26" fmla="*/ 695 w 955"/>
              <a:gd name="T27" fmla="*/ 724 h 951"/>
              <a:gd name="T28" fmla="*/ 756 w 955"/>
              <a:gd name="T29" fmla="*/ 655 h 951"/>
              <a:gd name="T30" fmla="*/ 796 w 955"/>
              <a:gd name="T31" fmla="*/ 571 h 951"/>
              <a:gd name="T32" fmla="*/ 809 w 955"/>
              <a:gd name="T33" fmla="*/ 475 h 951"/>
              <a:gd name="T34" fmla="*/ 796 w 955"/>
              <a:gd name="T35" fmla="*/ 381 h 951"/>
              <a:gd name="T36" fmla="*/ 756 w 955"/>
              <a:gd name="T37" fmla="*/ 296 h 951"/>
              <a:gd name="T38" fmla="*/ 695 w 955"/>
              <a:gd name="T39" fmla="*/ 226 h 951"/>
              <a:gd name="T40" fmla="*/ 617 w 955"/>
              <a:gd name="T41" fmla="*/ 176 h 951"/>
              <a:gd name="T42" fmla="*/ 527 w 955"/>
              <a:gd name="T43" fmla="*/ 149 h 951"/>
              <a:gd name="T44" fmla="*/ 477 w 955"/>
              <a:gd name="T45" fmla="*/ 0 h 951"/>
              <a:gd name="T46" fmla="*/ 595 w 955"/>
              <a:gd name="T47" fmla="*/ 14 h 951"/>
              <a:gd name="T48" fmla="*/ 702 w 955"/>
              <a:gd name="T49" fmla="*/ 56 h 951"/>
              <a:gd name="T50" fmla="*/ 795 w 955"/>
              <a:gd name="T51" fmla="*/ 121 h 951"/>
              <a:gd name="T52" fmla="*/ 870 w 955"/>
              <a:gd name="T53" fmla="*/ 204 h 951"/>
              <a:gd name="T54" fmla="*/ 924 w 955"/>
              <a:gd name="T55" fmla="*/ 303 h 951"/>
              <a:gd name="T56" fmla="*/ 951 w 955"/>
              <a:gd name="T57" fmla="*/ 416 h 951"/>
              <a:gd name="T58" fmla="*/ 951 w 955"/>
              <a:gd name="T59" fmla="*/ 535 h 951"/>
              <a:gd name="T60" fmla="*/ 924 w 955"/>
              <a:gd name="T61" fmla="*/ 647 h 951"/>
              <a:gd name="T62" fmla="*/ 870 w 955"/>
              <a:gd name="T63" fmla="*/ 747 h 951"/>
              <a:gd name="T64" fmla="*/ 795 w 955"/>
              <a:gd name="T65" fmla="*/ 830 h 951"/>
              <a:gd name="T66" fmla="*/ 702 w 955"/>
              <a:gd name="T67" fmla="*/ 895 h 951"/>
              <a:gd name="T68" fmla="*/ 595 w 955"/>
              <a:gd name="T69" fmla="*/ 937 h 951"/>
              <a:gd name="T70" fmla="*/ 477 w 955"/>
              <a:gd name="T71" fmla="*/ 951 h 951"/>
              <a:gd name="T72" fmla="*/ 361 w 955"/>
              <a:gd name="T73" fmla="*/ 937 h 951"/>
              <a:gd name="T74" fmla="*/ 254 w 955"/>
              <a:gd name="T75" fmla="*/ 895 h 951"/>
              <a:gd name="T76" fmla="*/ 160 w 955"/>
              <a:gd name="T77" fmla="*/ 830 h 951"/>
              <a:gd name="T78" fmla="*/ 86 w 955"/>
              <a:gd name="T79" fmla="*/ 747 h 951"/>
              <a:gd name="T80" fmla="*/ 32 w 955"/>
              <a:gd name="T81" fmla="*/ 647 h 951"/>
              <a:gd name="T82" fmla="*/ 3 w 955"/>
              <a:gd name="T83" fmla="*/ 535 h 951"/>
              <a:gd name="T84" fmla="*/ 3 w 955"/>
              <a:gd name="T85" fmla="*/ 416 h 951"/>
              <a:gd name="T86" fmla="*/ 32 w 955"/>
              <a:gd name="T87" fmla="*/ 303 h 951"/>
              <a:gd name="T88" fmla="*/ 86 w 955"/>
              <a:gd name="T89" fmla="*/ 204 h 951"/>
              <a:gd name="T90" fmla="*/ 160 w 955"/>
              <a:gd name="T91" fmla="*/ 121 h 951"/>
              <a:gd name="T92" fmla="*/ 254 w 955"/>
              <a:gd name="T93" fmla="*/ 56 h 951"/>
              <a:gd name="T94" fmla="*/ 361 w 955"/>
              <a:gd name="T95" fmla="*/ 14 h 951"/>
              <a:gd name="T96" fmla="*/ 477 w 955"/>
              <a:gd name="T97"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5" h="951">
                <a:moveTo>
                  <a:pt x="477" y="145"/>
                </a:moveTo>
                <a:lnTo>
                  <a:pt x="429" y="149"/>
                </a:lnTo>
                <a:lnTo>
                  <a:pt x="383" y="160"/>
                </a:lnTo>
                <a:lnTo>
                  <a:pt x="338" y="176"/>
                </a:lnTo>
                <a:lnTo>
                  <a:pt x="297" y="198"/>
                </a:lnTo>
                <a:lnTo>
                  <a:pt x="260" y="226"/>
                </a:lnTo>
                <a:lnTo>
                  <a:pt x="227" y="259"/>
                </a:lnTo>
                <a:lnTo>
                  <a:pt x="199" y="296"/>
                </a:lnTo>
                <a:lnTo>
                  <a:pt x="177" y="336"/>
                </a:lnTo>
                <a:lnTo>
                  <a:pt x="160" y="381"/>
                </a:lnTo>
                <a:lnTo>
                  <a:pt x="149" y="427"/>
                </a:lnTo>
                <a:lnTo>
                  <a:pt x="145" y="475"/>
                </a:lnTo>
                <a:lnTo>
                  <a:pt x="149" y="525"/>
                </a:lnTo>
                <a:lnTo>
                  <a:pt x="160" y="571"/>
                </a:lnTo>
                <a:lnTo>
                  <a:pt x="177" y="614"/>
                </a:lnTo>
                <a:lnTo>
                  <a:pt x="199" y="655"/>
                </a:lnTo>
                <a:lnTo>
                  <a:pt x="227" y="691"/>
                </a:lnTo>
                <a:lnTo>
                  <a:pt x="260" y="724"/>
                </a:lnTo>
                <a:lnTo>
                  <a:pt x="297" y="752"/>
                </a:lnTo>
                <a:lnTo>
                  <a:pt x="338" y="775"/>
                </a:lnTo>
                <a:lnTo>
                  <a:pt x="383" y="792"/>
                </a:lnTo>
                <a:lnTo>
                  <a:pt x="429" y="801"/>
                </a:lnTo>
                <a:lnTo>
                  <a:pt x="477" y="805"/>
                </a:lnTo>
                <a:lnTo>
                  <a:pt x="527" y="801"/>
                </a:lnTo>
                <a:lnTo>
                  <a:pt x="573" y="792"/>
                </a:lnTo>
                <a:lnTo>
                  <a:pt x="617" y="775"/>
                </a:lnTo>
                <a:lnTo>
                  <a:pt x="659" y="752"/>
                </a:lnTo>
                <a:lnTo>
                  <a:pt x="695" y="724"/>
                </a:lnTo>
                <a:lnTo>
                  <a:pt x="728" y="691"/>
                </a:lnTo>
                <a:lnTo>
                  <a:pt x="756" y="655"/>
                </a:lnTo>
                <a:lnTo>
                  <a:pt x="779" y="614"/>
                </a:lnTo>
                <a:lnTo>
                  <a:pt x="796" y="571"/>
                </a:lnTo>
                <a:lnTo>
                  <a:pt x="806" y="525"/>
                </a:lnTo>
                <a:lnTo>
                  <a:pt x="809" y="475"/>
                </a:lnTo>
                <a:lnTo>
                  <a:pt x="806" y="427"/>
                </a:lnTo>
                <a:lnTo>
                  <a:pt x="796" y="381"/>
                </a:lnTo>
                <a:lnTo>
                  <a:pt x="779" y="336"/>
                </a:lnTo>
                <a:lnTo>
                  <a:pt x="756" y="296"/>
                </a:lnTo>
                <a:lnTo>
                  <a:pt x="728" y="259"/>
                </a:lnTo>
                <a:lnTo>
                  <a:pt x="695" y="226"/>
                </a:lnTo>
                <a:lnTo>
                  <a:pt x="659" y="198"/>
                </a:lnTo>
                <a:lnTo>
                  <a:pt x="617" y="176"/>
                </a:lnTo>
                <a:lnTo>
                  <a:pt x="573" y="160"/>
                </a:lnTo>
                <a:lnTo>
                  <a:pt x="527" y="149"/>
                </a:lnTo>
                <a:lnTo>
                  <a:pt x="477" y="145"/>
                </a:lnTo>
                <a:close/>
                <a:moveTo>
                  <a:pt x="477" y="0"/>
                </a:moveTo>
                <a:lnTo>
                  <a:pt x="538" y="4"/>
                </a:lnTo>
                <a:lnTo>
                  <a:pt x="595" y="14"/>
                </a:lnTo>
                <a:lnTo>
                  <a:pt x="650" y="33"/>
                </a:lnTo>
                <a:lnTo>
                  <a:pt x="702" y="56"/>
                </a:lnTo>
                <a:lnTo>
                  <a:pt x="751" y="86"/>
                </a:lnTo>
                <a:lnTo>
                  <a:pt x="795" y="121"/>
                </a:lnTo>
                <a:lnTo>
                  <a:pt x="835" y="160"/>
                </a:lnTo>
                <a:lnTo>
                  <a:pt x="870" y="204"/>
                </a:lnTo>
                <a:lnTo>
                  <a:pt x="899" y="253"/>
                </a:lnTo>
                <a:lnTo>
                  <a:pt x="924" y="303"/>
                </a:lnTo>
                <a:lnTo>
                  <a:pt x="941" y="359"/>
                </a:lnTo>
                <a:lnTo>
                  <a:pt x="951" y="416"/>
                </a:lnTo>
                <a:lnTo>
                  <a:pt x="955" y="475"/>
                </a:lnTo>
                <a:lnTo>
                  <a:pt x="951" y="535"/>
                </a:lnTo>
                <a:lnTo>
                  <a:pt x="941" y="592"/>
                </a:lnTo>
                <a:lnTo>
                  <a:pt x="924" y="647"/>
                </a:lnTo>
                <a:lnTo>
                  <a:pt x="899" y="699"/>
                </a:lnTo>
                <a:lnTo>
                  <a:pt x="870" y="747"/>
                </a:lnTo>
                <a:lnTo>
                  <a:pt x="835" y="791"/>
                </a:lnTo>
                <a:lnTo>
                  <a:pt x="795" y="830"/>
                </a:lnTo>
                <a:lnTo>
                  <a:pt x="751" y="866"/>
                </a:lnTo>
                <a:lnTo>
                  <a:pt x="702" y="895"/>
                </a:lnTo>
                <a:lnTo>
                  <a:pt x="650" y="919"/>
                </a:lnTo>
                <a:lnTo>
                  <a:pt x="595" y="937"/>
                </a:lnTo>
                <a:lnTo>
                  <a:pt x="538" y="948"/>
                </a:lnTo>
                <a:lnTo>
                  <a:pt x="477" y="951"/>
                </a:lnTo>
                <a:lnTo>
                  <a:pt x="418" y="948"/>
                </a:lnTo>
                <a:lnTo>
                  <a:pt x="361" y="937"/>
                </a:lnTo>
                <a:lnTo>
                  <a:pt x="305" y="919"/>
                </a:lnTo>
                <a:lnTo>
                  <a:pt x="254" y="895"/>
                </a:lnTo>
                <a:lnTo>
                  <a:pt x="205" y="866"/>
                </a:lnTo>
                <a:lnTo>
                  <a:pt x="160" y="830"/>
                </a:lnTo>
                <a:lnTo>
                  <a:pt x="121" y="791"/>
                </a:lnTo>
                <a:lnTo>
                  <a:pt x="86" y="747"/>
                </a:lnTo>
                <a:lnTo>
                  <a:pt x="55" y="699"/>
                </a:lnTo>
                <a:lnTo>
                  <a:pt x="32" y="647"/>
                </a:lnTo>
                <a:lnTo>
                  <a:pt x="14" y="592"/>
                </a:lnTo>
                <a:lnTo>
                  <a:pt x="3" y="535"/>
                </a:lnTo>
                <a:lnTo>
                  <a:pt x="0" y="475"/>
                </a:lnTo>
                <a:lnTo>
                  <a:pt x="3" y="416"/>
                </a:lnTo>
                <a:lnTo>
                  <a:pt x="14" y="359"/>
                </a:lnTo>
                <a:lnTo>
                  <a:pt x="32" y="303"/>
                </a:lnTo>
                <a:lnTo>
                  <a:pt x="55" y="253"/>
                </a:lnTo>
                <a:lnTo>
                  <a:pt x="86" y="204"/>
                </a:lnTo>
                <a:lnTo>
                  <a:pt x="121" y="160"/>
                </a:lnTo>
                <a:lnTo>
                  <a:pt x="160" y="121"/>
                </a:lnTo>
                <a:lnTo>
                  <a:pt x="205" y="86"/>
                </a:lnTo>
                <a:lnTo>
                  <a:pt x="254" y="56"/>
                </a:lnTo>
                <a:lnTo>
                  <a:pt x="305" y="33"/>
                </a:lnTo>
                <a:lnTo>
                  <a:pt x="361" y="14"/>
                </a:lnTo>
                <a:lnTo>
                  <a:pt x="418" y="4"/>
                </a:lnTo>
                <a:lnTo>
                  <a:pt x="477"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6" name="tv"/>
          <p:cNvSpPr>
            <a:spLocks noEditPoints="1"/>
          </p:cNvSpPr>
          <p:nvPr/>
        </p:nvSpPr>
        <p:spPr bwMode="auto">
          <a:xfrm>
            <a:off x="1903287" y="4336147"/>
            <a:ext cx="581172" cy="485727"/>
          </a:xfrm>
          <a:custGeom>
            <a:avLst/>
            <a:gdLst>
              <a:gd name="T0" fmla="*/ 199 w 3691"/>
              <a:gd name="T1" fmla="*/ 2366 h 3084"/>
              <a:gd name="T2" fmla="*/ 207 w 3691"/>
              <a:gd name="T3" fmla="*/ 2382 h 3084"/>
              <a:gd name="T4" fmla="*/ 3472 w 3691"/>
              <a:gd name="T5" fmla="*/ 2384 h 3084"/>
              <a:gd name="T6" fmla="*/ 3489 w 3691"/>
              <a:gd name="T7" fmla="*/ 2376 h 3084"/>
              <a:gd name="T8" fmla="*/ 3491 w 3691"/>
              <a:gd name="T9" fmla="*/ 200 h 3084"/>
              <a:gd name="T10" fmla="*/ 199 w 3691"/>
              <a:gd name="T11" fmla="*/ 0 h 3084"/>
              <a:gd name="T12" fmla="*/ 3491 w 3691"/>
              <a:gd name="T13" fmla="*/ 6 h 3084"/>
              <a:gd name="T14" fmla="*/ 3564 w 3691"/>
              <a:gd name="T15" fmla="*/ 25 h 3084"/>
              <a:gd name="T16" fmla="*/ 3625 w 3691"/>
              <a:gd name="T17" fmla="*/ 67 h 3084"/>
              <a:gd name="T18" fmla="*/ 3669 w 3691"/>
              <a:gd name="T19" fmla="*/ 128 h 3084"/>
              <a:gd name="T20" fmla="*/ 3691 w 3691"/>
              <a:gd name="T21" fmla="*/ 200 h 3084"/>
              <a:gd name="T22" fmla="*/ 3689 w 3691"/>
              <a:gd name="T23" fmla="*/ 2395 h 3084"/>
              <a:gd name="T24" fmla="*/ 3673 w 3691"/>
              <a:gd name="T25" fmla="*/ 2449 h 3084"/>
              <a:gd name="T26" fmla="*/ 3642 w 3691"/>
              <a:gd name="T27" fmla="*/ 2503 h 3084"/>
              <a:gd name="T28" fmla="*/ 3596 w 3691"/>
              <a:gd name="T29" fmla="*/ 2548 h 3084"/>
              <a:gd name="T30" fmla="*/ 3539 w 3691"/>
              <a:gd name="T31" fmla="*/ 2575 h 3084"/>
              <a:gd name="T32" fmla="*/ 3472 w 3691"/>
              <a:gd name="T33" fmla="*/ 2584 h 3084"/>
              <a:gd name="T34" fmla="*/ 2284 w 3691"/>
              <a:gd name="T35" fmla="*/ 2885 h 3084"/>
              <a:gd name="T36" fmla="*/ 2534 w 3691"/>
              <a:gd name="T37" fmla="*/ 2887 h 3084"/>
              <a:gd name="T38" fmla="*/ 2573 w 3691"/>
              <a:gd name="T39" fmla="*/ 2906 h 3084"/>
              <a:gd name="T40" fmla="*/ 2601 w 3691"/>
              <a:gd name="T41" fmla="*/ 2940 h 3084"/>
              <a:gd name="T42" fmla="*/ 2611 w 3691"/>
              <a:gd name="T43" fmla="*/ 2984 h 3084"/>
              <a:gd name="T44" fmla="*/ 2601 w 3691"/>
              <a:gd name="T45" fmla="*/ 3029 h 3084"/>
              <a:gd name="T46" fmla="*/ 2573 w 3691"/>
              <a:gd name="T47" fmla="*/ 3062 h 3084"/>
              <a:gd name="T48" fmla="*/ 2534 w 3691"/>
              <a:gd name="T49" fmla="*/ 3081 h 3084"/>
              <a:gd name="T50" fmla="*/ 1179 w 3691"/>
              <a:gd name="T51" fmla="*/ 3084 h 3084"/>
              <a:gd name="T52" fmla="*/ 1135 w 3691"/>
              <a:gd name="T53" fmla="*/ 3074 h 3084"/>
              <a:gd name="T54" fmla="*/ 1101 w 3691"/>
              <a:gd name="T55" fmla="*/ 3047 h 3084"/>
              <a:gd name="T56" fmla="*/ 1082 w 3691"/>
              <a:gd name="T57" fmla="*/ 3007 h 3084"/>
              <a:gd name="T58" fmla="*/ 1082 w 3691"/>
              <a:gd name="T59" fmla="*/ 2961 h 3084"/>
              <a:gd name="T60" fmla="*/ 1101 w 3691"/>
              <a:gd name="T61" fmla="*/ 2922 h 3084"/>
              <a:gd name="T62" fmla="*/ 1135 w 3691"/>
              <a:gd name="T63" fmla="*/ 2895 h 3084"/>
              <a:gd name="T64" fmla="*/ 1179 w 3691"/>
              <a:gd name="T65" fmla="*/ 2885 h 3084"/>
              <a:gd name="T66" fmla="*/ 1405 w 3691"/>
              <a:gd name="T67" fmla="*/ 2584 h 3084"/>
              <a:gd name="T68" fmla="*/ 182 w 3691"/>
              <a:gd name="T69" fmla="*/ 2582 h 3084"/>
              <a:gd name="T70" fmla="*/ 120 w 3691"/>
              <a:gd name="T71" fmla="*/ 2564 h 3084"/>
              <a:gd name="T72" fmla="*/ 70 w 3691"/>
              <a:gd name="T73" fmla="*/ 2528 h 3084"/>
              <a:gd name="T74" fmla="*/ 29 w 3691"/>
              <a:gd name="T75" fmla="*/ 2474 h 3084"/>
              <a:gd name="T76" fmla="*/ 8 w 3691"/>
              <a:gd name="T77" fmla="*/ 2424 h 3084"/>
              <a:gd name="T78" fmla="*/ 0 w 3691"/>
              <a:gd name="T79" fmla="*/ 2366 h 3084"/>
              <a:gd name="T80" fmla="*/ 7 w 3691"/>
              <a:gd name="T81" fmla="*/ 168 h 3084"/>
              <a:gd name="T82" fmla="*/ 34 w 3691"/>
              <a:gd name="T83" fmla="*/ 106 h 3084"/>
              <a:gd name="T84" fmla="*/ 76 w 3691"/>
              <a:gd name="T85" fmla="*/ 56 h 3084"/>
              <a:gd name="T86" fmla="*/ 133 w 3691"/>
              <a:gd name="T87" fmla="*/ 21 h 3084"/>
              <a:gd name="T88" fmla="*/ 199 w 3691"/>
              <a:gd name="T89" fmla="*/ 6 h 3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91" h="3084">
                <a:moveTo>
                  <a:pt x="199" y="200"/>
                </a:moveTo>
                <a:lnTo>
                  <a:pt x="199" y="2366"/>
                </a:lnTo>
                <a:lnTo>
                  <a:pt x="200" y="2376"/>
                </a:lnTo>
                <a:lnTo>
                  <a:pt x="207" y="2382"/>
                </a:lnTo>
                <a:lnTo>
                  <a:pt x="217" y="2384"/>
                </a:lnTo>
                <a:lnTo>
                  <a:pt x="3472" y="2384"/>
                </a:lnTo>
                <a:lnTo>
                  <a:pt x="3483" y="2382"/>
                </a:lnTo>
                <a:lnTo>
                  <a:pt x="3489" y="2376"/>
                </a:lnTo>
                <a:lnTo>
                  <a:pt x="3491" y="2366"/>
                </a:lnTo>
                <a:lnTo>
                  <a:pt x="3491" y="200"/>
                </a:lnTo>
                <a:lnTo>
                  <a:pt x="199" y="200"/>
                </a:lnTo>
                <a:close/>
                <a:moveTo>
                  <a:pt x="199" y="0"/>
                </a:moveTo>
                <a:lnTo>
                  <a:pt x="3491" y="0"/>
                </a:lnTo>
                <a:lnTo>
                  <a:pt x="3491" y="6"/>
                </a:lnTo>
                <a:lnTo>
                  <a:pt x="3528" y="12"/>
                </a:lnTo>
                <a:lnTo>
                  <a:pt x="3564" y="25"/>
                </a:lnTo>
                <a:lnTo>
                  <a:pt x="3596" y="44"/>
                </a:lnTo>
                <a:lnTo>
                  <a:pt x="3625" y="67"/>
                </a:lnTo>
                <a:lnTo>
                  <a:pt x="3650" y="96"/>
                </a:lnTo>
                <a:lnTo>
                  <a:pt x="3669" y="128"/>
                </a:lnTo>
                <a:lnTo>
                  <a:pt x="3683" y="163"/>
                </a:lnTo>
                <a:lnTo>
                  <a:pt x="3691" y="200"/>
                </a:lnTo>
                <a:lnTo>
                  <a:pt x="3691" y="2366"/>
                </a:lnTo>
                <a:lnTo>
                  <a:pt x="3689" y="2395"/>
                </a:lnTo>
                <a:lnTo>
                  <a:pt x="3682" y="2422"/>
                </a:lnTo>
                <a:lnTo>
                  <a:pt x="3673" y="2449"/>
                </a:lnTo>
                <a:lnTo>
                  <a:pt x="3661" y="2474"/>
                </a:lnTo>
                <a:lnTo>
                  <a:pt x="3642" y="2503"/>
                </a:lnTo>
                <a:lnTo>
                  <a:pt x="3620" y="2528"/>
                </a:lnTo>
                <a:lnTo>
                  <a:pt x="3596" y="2548"/>
                </a:lnTo>
                <a:lnTo>
                  <a:pt x="3569" y="2564"/>
                </a:lnTo>
                <a:lnTo>
                  <a:pt x="3539" y="2575"/>
                </a:lnTo>
                <a:lnTo>
                  <a:pt x="3508" y="2582"/>
                </a:lnTo>
                <a:lnTo>
                  <a:pt x="3472" y="2584"/>
                </a:lnTo>
                <a:lnTo>
                  <a:pt x="2284" y="2584"/>
                </a:lnTo>
                <a:lnTo>
                  <a:pt x="2284" y="2885"/>
                </a:lnTo>
                <a:lnTo>
                  <a:pt x="2510" y="2885"/>
                </a:lnTo>
                <a:lnTo>
                  <a:pt x="2534" y="2887"/>
                </a:lnTo>
                <a:lnTo>
                  <a:pt x="2554" y="2895"/>
                </a:lnTo>
                <a:lnTo>
                  <a:pt x="2573" y="2906"/>
                </a:lnTo>
                <a:lnTo>
                  <a:pt x="2589" y="2922"/>
                </a:lnTo>
                <a:lnTo>
                  <a:pt x="2601" y="2940"/>
                </a:lnTo>
                <a:lnTo>
                  <a:pt x="2608" y="2961"/>
                </a:lnTo>
                <a:lnTo>
                  <a:pt x="2611" y="2984"/>
                </a:lnTo>
                <a:lnTo>
                  <a:pt x="2608" y="3007"/>
                </a:lnTo>
                <a:lnTo>
                  <a:pt x="2601" y="3029"/>
                </a:lnTo>
                <a:lnTo>
                  <a:pt x="2589" y="3047"/>
                </a:lnTo>
                <a:lnTo>
                  <a:pt x="2573" y="3062"/>
                </a:lnTo>
                <a:lnTo>
                  <a:pt x="2554" y="3074"/>
                </a:lnTo>
                <a:lnTo>
                  <a:pt x="2534" y="3081"/>
                </a:lnTo>
                <a:lnTo>
                  <a:pt x="2510" y="3084"/>
                </a:lnTo>
                <a:lnTo>
                  <a:pt x="1179" y="3084"/>
                </a:lnTo>
                <a:lnTo>
                  <a:pt x="1156" y="3081"/>
                </a:lnTo>
                <a:lnTo>
                  <a:pt x="1135" y="3074"/>
                </a:lnTo>
                <a:lnTo>
                  <a:pt x="1117" y="3062"/>
                </a:lnTo>
                <a:lnTo>
                  <a:pt x="1101" y="3047"/>
                </a:lnTo>
                <a:lnTo>
                  <a:pt x="1090" y="3029"/>
                </a:lnTo>
                <a:lnTo>
                  <a:pt x="1082" y="3007"/>
                </a:lnTo>
                <a:lnTo>
                  <a:pt x="1080" y="2984"/>
                </a:lnTo>
                <a:lnTo>
                  <a:pt x="1082" y="2961"/>
                </a:lnTo>
                <a:lnTo>
                  <a:pt x="1090" y="2940"/>
                </a:lnTo>
                <a:lnTo>
                  <a:pt x="1101" y="2922"/>
                </a:lnTo>
                <a:lnTo>
                  <a:pt x="1117" y="2906"/>
                </a:lnTo>
                <a:lnTo>
                  <a:pt x="1135" y="2895"/>
                </a:lnTo>
                <a:lnTo>
                  <a:pt x="1156" y="2887"/>
                </a:lnTo>
                <a:lnTo>
                  <a:pt x="1179" y="2885"/>
                </a:lnTo>
                <a:lnTo>
                  <a:pt x="1405" y="2885"/>
                </a:lnTo>
                <a:lnTo>
                  <a:pt x="1405" y="2584"/>
                </a:lnTo>
                <a:lnTo>
                  <a:pt x="217" y="2584"/>
                </a:lnTo>
                <a:lnTo>
                  <a:pt x="182" y="2582"/>
                </a:lnTo>
                <a:lnTo>
                  <a:pt x="149" y="2575"/>
                </a:lnTo>
                <a:lnTo>
                  <a:pt x="120" y="2564"/>
                </a:lnTo>
                <a:lnTo>
                  <a:pt x="93" y="2548"/>
                </a:lnTo>
                <a:lnTo>
                  <a:pt x="70" y="2528"/>
                </a:lnTo>
                <a:lnTo>
                  <a:pt x="48" y="2503"/>
                </a:lnTo>
                <a:lnTo>
                  <a:pt x="29" y="2474"/>
                </a:lnTo>
                <a:lnTo>
                  <a:pt x="17" y="2450"/>
                </a:lnTo>
                <a:lnTo>
                  <a:pt x="8" y="2424"/>
                </a:lnTo>
                <a:lnTo>
                  <a:pt x="2" y="2397"/>
                </a:lnTo>
                <a:lnTo>
                  <a:pt x="0" y="2366"/>
                </a:lnTo>
                <a:lnTo>
                  <a:pt x="0" y="200"/>
                </a:lnTo>
                <a:lnTo>
                  <a:pt x="7" y="168"/>
                </a:lnTo>
                <a:lnTo>
                  <a:pt x="18" y="135"/>
                </a:lnTo>
                <a:lnTo>
                  <a:pt x="34" y="106"/>
                </a:lnTo>
                <a:lnTo>
                  <a:pt x="53" y="80"/>
                </a:lnTo>
                <a:lnTo>
                  <a:pt x="76" y="56"/>
                </a:lnTo>
                <a:lnTo>
                  <a:pt x="102" y="37"/>
                </a:lnTo>
                <a:lnTo>
                  <a:pt x="133" y="21"/>
                </a:lnTo>
                <a:lnTo>
                  <a:pt x="164" y="11"/>
                </a:lnTo>
                <a:lnTo>
                  <a:pt x="199" y="6"/>
                </a:lnTo>
                <a:lnTo>
                  <a:pt x="199"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sp>
        <p:nvSpPr>
          <p:cNvPr id="37" name="Freeform 76"/>
          <p:cNvSpPr>
            <a:spLocks/>
          </p:cNvSpPr>
          <p:nvPr/>
        </p:nvSpPr>
        <p:spPr bwMode="auto">
          <a:xfrm>
            <a:off x="1080335" y="5195132"/>
            <a:ext cx="300168" cy="271805"/>
          </a:xfrm>
          <a:custGeom>
            <a:avLst/>
            <a:gdLst>
              <a:gd name="T0" fmla="*/ 445 w 1852"/>
              <a:gd name="T1" fmla="*/ 17 h 1677"/>
              <a:gd name="T2" fmla="*/ 477 w 1852"/>
              <a:gd name="T3" fmla="*/ 75 h 1677"/>
              <a:gd name="T4" fmla="*/ 497 w 1852"/>
              <a:gd name="T5" fmla="*/ 162 h 1677"/>
              <a:gd name="T6" fmla="*/ 518 w 1852"/>
              <a:gd name="T7" fmla="*/ 263 h 1677"/>
              <a:gd name="T8" fmla="*/ 545 w 1852"/>
              <a:gd name="T9" fmla="*/ 367 h 1677"/>
              <a:gd name="T10" fmla="*/ 588 w 1852"/>
              <a:gd name="T11" fmla="*/ 459 h 1677"/>
              <a:gd name="T12" fmla="*/ 655 w 1852"/>
              <a:gd name="T13" fmla="*/ 526 h 1677"/>
              <a:gd name="T14" fmla="*/ 755 w 1852"/>
              <a:gd name="T15" fmla="*/ 554 h 1677"/>
              <a:gd name="T16" fmla="*/ 897 w 1852"/>
              <a:gd name="T17" fmla="*/ 509 h 1677"/>
              <a:gd name="T18" fmla="*/ 1021 w 1852"/>
              <a:gd name="T19" fmla="*/ 306 h 1677"/>
              <a:gd name="T20" fmla="*/ 1157 w 1852"/>
              <a:gd name="T21" fmla="*/ 126 h 1677"/>
              <a:gd name="T22" fmla="*/ 1299 w 1852"/>
              <a:gd name="T23" fmla="*/ 46 h 1677"/>
              <a:gd name="T24" fmla="*/ 1446 w 1852"/>
              <a:gd name="T25" fmla="*/ 61 h 1677"/>
              <a:gd name="T26" fmla="*/ 1592 w 1852"/>
              <a:gd name="T27" fmla="*/ 163 h 1677"/>
              <a:gd name="T28" fmla="*/ 1732 w 1852"/>
              <a:gd name="T29" fmla="*/ 344 h 1677"/>
              <a:gd name="T30" fmla="*/ 1820 w 1852"/>
              <a:gd name="T31" fmla="*/ 540 h 1677"/>
              <a:gd name="T32" fmla="*/ 1851 w 1852"/>
              <a:gd name="T33" fmla="*/ 666 h 1677"/>
              <a:gd name="T34" fmla="*/ 1843 w 1852"/>
              <a:gd name="T35" fmla="*/ 736 h 1677"/>
              <a:gd name="T36" fmla="*/ 1802 w 1852"/>
              <a:gd name="T37" fmla="*/ 761 h 1677"/>
              <a:gd name="T38" fmla="*/ 1735 w 1852"/>
              <a:gd name="T39" fmla="*/ 753 h 1677"/>
              <a:gd name="T40" fmla="*/ 1649 w 1852"/>
              <a:gd name="T41" fmla="*/ 727 h 1677"/>
              <a:gd name="T42" fmla="*/ 1551 w 1852"/>
              <a:gd name="T43" fmla="*/ 694 h 1677"/>
              <a:gd name="T44" fmla="*/ 1447 w 1852"/>
              <a:gd name="T45" fmla="*/ 666 h 1677"/>
              <a:gd name="T46" fmla="*/ 1346 w 1852"/>
              <a:gd name="T47" fmla="*/ 658 h 1677"/>
              <a:gd name="T48" fmla="*/ 1254 w 1852"/>
              <a:gd name="T49" fmla="*/ 680 h 1677"/>
              <a:gd name="T50" fmla="*/ 1176 w 1852"/>
              <a:gd name="T51" fmla="*/ 747 h 1677"/>
              <a:gd name="T52" fmla="*/ 1119 w 1852"/>
              <a:gd name="T53" fmla="*/ 854 h 1677"/>
              <a:gd name="T54" fmla="*/ 1168 w 1852"/>
              <a:gd name="T55" fmla="*/ 955 h 1677"/>
              <a:gd name="T56" fmla="*/ 1316 w 1852"/>
              <a:gd name="T57" fmla="*/ 1171 h 1677"/>
              <a:gd name="T58" fmla="*/ 1376 w 1852"/>
              <a:gd name="T59" fmla="*/ 1349 h 1677"/>
              <a:gd name="T60" fmla="*/ 1355 w 1852"/>
              <a:gd name="T61" fmla="*/ 1490 h 1677"/>
              <a:gd name="T62" fmla="*/ 1261 w 1852"/>
              <a:gd name="T63" fmla="*/ 1591 h 1677"/>
              <a:gd name="T64" fmla="*/ 1100 w 1852"/>
              <a:gd name="T65" fmla="*/ 1653 h 1677"/>
              <a:gd name="T66" fmla="*/ 880 w 1852"/>
              <a:gd name="T67" fmla="*/ 1677 h 1677"/>
              <a:gd name="T68" fmla="*/ 648 w 1852"/>
              <a:gd name="T69" fmla="*/ 1648 h 1677"/>
              <a:gd name="T70" fmla="*/ 517 w 1852"/>
              <a:gd name="T71" fmla="*/ 1605 h 1677"/>
              <a:gd name="T72" fmla="*/ 474 w 1852"/>
              <a:gd name="T73" fmla="*/ 1553 h 1677"/>
              <a:gd name="T74" fmla="*/ 495 w 1852"/>
              <a:gd name="T75" fmla="*/ 1496 h 1677"/>
              <a:gd name="T76" fmla="*/ 561 w 1852"/>
              <a:gd name="T77" fmla="*/ 1431 h 1677"/>
              <a:gd name="T78" fmla="*/ 649 w 1852"/>
              <a:gd name="T79" fmla="*/ 1358 h 1677"/>
              <a:gd name="T80" fmla="*/ 737 w 1852"/>
              <a:gd name="T81" fmla="*/ 1275 h 1677"/>
              <a:gd name="T82" fmla="*/ 803 w 1852"/>
              <a:gd name="T83" fmla="*/ 1185 h 1677"/>
              <a:gd name="T84" fmla="*/ 826 w 1852"/>
              <a:gd name="T85" fmla="*/ 1084 h 1677"/>
              <a:gd name="T86" fmla="*/ 783 w 1852"/>
              <a:gd name="T87" fmla="*/ 973 h 1677"/>
              <a:gd name="T88" fmla="*/ 689 w 1852"/>
              <a:gd name="T89" fmla="*/ 874 h 1677"/>
              <a:gd name="T90" fmla="*/ 413 w 1852"/>
              <a:gd name="T91" fmla="*/ 903 h 1677"/>
              <a:gd name="T92" fmla="*/ 210 w 1852"/>
              <a:gd name="T93" fmla="*/ 880 h 1677"/>
              <a:gd name="T94" fmla="*/ 76 w 1852"/>
              <a:gd name="T95" fmla="*/ 811 h 1677"/>
              <a:gd name="T96" fmla="*/ 9 w 1852"/>
              <a:gd name="T97" fmla="*/ 701 h 1677"/>
              <a:gd name="T98" fmla="*/ 6 w 1852"/>
              <a:gd name="T99" fmla="*/ 555 h 1677"/>
              <a:gd name="T100" fmla="*/ 64 w 1852"/>
              <a:gd name="T101" fmla="*/ 378 h 1677"/>
              <a:gd name="T102" fmla="*/ 182 w 1852"/>
              <a:gd name="T103" fmla="*/ 186 h 1677"/>
              <a:gd name="T104" fmla="*/ 301 w 1852"/>
              <a:gd name="T105" fmla="*/ 59 h 1677"/>
              <a:gd name="T106" fmla="*/ 382 w 1852"/>
              <a:gd name="T107" fmla="*/ 5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2" h="1677">
                <a:moveTo>
                  <a:pt x="412" y="0"/>
                </a:moveTo>
                <a:lnTo>
                  <a:pt x="425" y="2"/>
                </a:lnTo>
                <a:lnTo>
                  <a:pt x="436" y="9"/>
                </a:lnTo>
                <a:lnTo>
                  <a:pt x="445" y="17"/>
                </a:lnTo>
                <a:lnTo>
                  <a:pt x="455" y="29"/>
                </a:lnTo>
                <a:lnTo>
                  <a:pt x="463" y="42"/>
                </a:lnTo>
                <a:lnTo>
                  <a:pt x="470" y="58"/>
                </a:lnTo>
                <a:lnTo>
                  <a:pt x="477" y="75"/>
                </a:lnTo>
                <a:lnTo>
                  <a:pt x="482" y="95"/>
                </a:lnTo>
                <a:lnTo>
                  <a:pt x="488" y="116"/>
                </a:lnTo>
                <a:lnTo>
                  <a:pt x="493" y="139"/>
                </a:lnTo>
                <a:lnTo>
                  <a:pt x="497" y="162"/>
                </a:lnTo>
                <a:lnTo>
                  <a:pt x="503" y="186"/>
                </a:lnTo>
                <a:lnTo>
                  <a:pt x="507" y="212"/>
                </a:lnTo>
                <a:lnTo>
                  <a:pt x="512" y="237"/>
                </a:lnTo>
                <a:lnTo>
                  <a:pt x="518" y="263"/>
                </a:lnTo>
                <a:lnTo>
                  <a:pt x="523" y="289"/>
                </a:lnTo>
                <a:lnTo>
                  <a:pt x="530" y="316"/>
                </a:lnTo>
                <a:lnTo>
                  <a:pt x="537" y="342"/>
                </a:lnTo>
                <a:lnTo>
                  <a:pt x="545" y="367"/>
                </a:lnTo>
                <a:lnTo>
                  <a:pt x="555" y="391"/>
                </a:lnTo>
                <a:lnTo>
                  <a:pt x="564" y="415"/>
                </a:lnTo>
                <a:lnTo>
                  <a:pt x="576" y="437"/>
                </a:lnTo>
                <a:lnTo>
                  <a:pt x="588" y="459"/>
                </a:lnTo>
                <a:lnTo>
                  <a:pt x="602" y="478"/>
                </a:lnTo>
                <a:lnTo>
                  <a:pt x="618" y="496"/>
                </a:lnTo>
                <a:lnTo>
                  <a:pt x="636" y="511"/>
                </a:lnTo>
                <a:lnTo>
                  <a:pt x="655" y="526"/>
                </a:lnTo>
                <a:lnTo>
                  <a:pt x="677" y="537"/>
                </a:lnTo>
                <a:lnTo>
                  <a:pt x="700" y="546"/>
                </a:lnTo>
                <a:lnTo>
                  <a:pt x="726" y="551"/>
                </a:lnTo>
                <a:lnTo>
                  <a:pt x="755" y="554"/>
                </a:lnTo>
                <a:lnTo>
                  <a:pt x="787" y="535"/>
                </a:lnTo>
                <a:lnTo>
                  <a:pt x="822" y="522"/>
                </a:lnTo>
                <a:lnTo>
                  <a:pt x="858" y="512"/>
                </a:lnTo>
                <a:lnTo>
                  <a:pt x="897" y="509"/>
                </a:lnTo>
                <a:lnTo>
                  <a:pt x="928" y="511"/>
                </a:lnTo>
                <a:lnTo>
                  <a:pt x="958" y="436"/>
                </a:lnTo>
                <a:lnTo>
                  <a:pt x="989" y="368"/>
                </a:lnTo>
                <a:lnTo>
                  <a:pt x="1021" y="306"/>
                </a:lnTo>
                <a:lnTo>
                  <a:pt x="1054" y="252"/>
                </a:lnTo>
                <a:lnTo>
                  <a:pt x="1087" y="202"/>
                </a:lnTo>
                <a:lnTo>
                  <a:pt x="1121" y="162"/>
                </a:lnTo>
                <a:lnTo>
                  <a:pt x="1157" y="126"/>
                </a:lnTo>
                <a:lnTo>
                  <a:pt x="1191" y="97"/>
                </a:lnTo>
                <a:lnTo>
                  <a:pt x="1227" y="74"/>
                </a:lnTo>
                <a:lnTo>
                  <a:pt x="1262" y="57"/>
                </a:lnTo>
                <a:lnTo>
                  <a:pt x="1299" y="46"/>
                </a:lnTo>
                <a:lnTo>
                  <a:pt x="1336" y="42"/>
                </a:lnTo>
                <a:lnTo>
                  <a:pt x="1373" y="42"/>
                </a:lnTo>
                <a:lnTo>
                  <a:pt x="1409" y="50"/>
                </a:lnTo>
                <a:lnTo>
                  <a:pt x="1446" y="61"/>
                </a:lnTo>
                <a:lnTo>
                  <a:pt x="1483" y="79"/>
                </a:lnTo>
                <a:lnTo>
                  <a:pt x="1520" y="102"/>
                </a:lnTo>
                <a:lnTo>
                  <a:pt x="1556" y="129"/>
                </a:lnTo>
                <a:lnTo>
                  <a:pt x="1592" y="163"/>
                </a:lnTo>
                <a:lnTo>
                  <a:pt x="1628" y="200"/>
                </a:lnTo>
                <a:lnTo>
                  <a:pt x="1663" y="243"/>
                </a:lnTo>
                <a:lnTo>
                  <a:pt x="1698" y="291"/>
                </a:lnTo>
                <a:lnTo>
                  <a:pt x="1732" y="344"/>
                </a:lnTo>
                <a:lnTo>
                  <a:pt x="1766" y="400"/>
                </a:lnTo>
                <a:lnTo>
                  <a:pt x="1788" y="452"/>
                </a:lnTo>
                <a:lnTo>
                  <a:pt x="1805" y="498"/>
                </a:lnTo>
                <a:lnTo>
                  <a:pt x="1820" y="540"/>
                </a:lnTo>
                <a:lnTo>
                  <a:pt x="1832" y="577"/>
                </a:lnTo>
                <a:lnTo>
                  <a:pt x="1842" y="611"/>
                </a:lnTo>
                <a:lnTo>
                  <a:pt x="1848" y="641"/>
                </a:lnTo>
                <a:lnTo>
                  <a:pt x="1851" y="666"/>
                </a:lnTo>
                <a:lnTo>
                  <a:pt x="1852" y="688"/>
                </a:lnTo>
                <a:lnTo>
                  <a:pt x="1851" y="707"/>
                </a:lnTo>
                <a:lnTo>
                  <a:pt x="1848" y="723"/>
                </a:lnTo>
                <a:lnTo>
                  <a:pt x="1843" y="736"/>
                </a:lnTo>
                <a:lnTo>
                  <a:pt x="1836" y="746"/>
                </a:lnTo>
                <a:lnTo>
                  <a:pt x="1826" y="753"/>
                </a:lnTo>
                <a:lnTo>
                  <a:pt x="1815" y="757"/>
                </a:lnTo>
                <a:lnTo>
                  <a:pt x="1802" y="761"/>
                </a:lnTo>
                <a:lnTo>
                  <a:pt x="1788" y="762"/>
                </a:lnTo>
                <a:lnTo>
                  <a:pt x="1771" y="760"/>
                </a:lnTo>
                <a:lnTo>
                  <a:pt x="1754" y="757"/>
                </a:lnTo>
                <a:lnTo>
                  <a:pt x="1735" y="753"/>
                </a:lnTo>
                <a:lnTo>
                  <a:pt x="1715" y="748"/>
                </a:lnTo>
                <a:lnTo>
                  <a:pt x="1694" y="742"/>
                </a:lnTo>
                <a:lnTo>
                  <a:pt x="1672" y="734"/>
                </a:lnTo>
                <a:lnTo>
                  <a:pt x="1649" y="727"/>
                </a:lnTo>
                <a:lnTo>
                  <a:pt x="1625" y="719"/>
                </a:lnTo>
                <a:lnTo>
                  <a:pt x="1601" y="710"/>
                </a:lnTo>
                <a:lnTo>
                  <a:pt x="1576" y="702"/>
                </a:lnTo>
                <a:lnTo>
                  <a:pt x="1551" y="694"/>
                </a:lnTo>
                <a:lnTo>
                  <a:pt x="1525" y="685"/>
                </a:lnTo>
                <a:lnTo>
                  <a:pt x="1499" y="678"/>
                </a:lnTo>
                <a:lnTo>
                  <a:pt x="1473" y="672"/>
                </a:lnTo>
                <a:lnTo>
                  <a:pt x="1447" y="666"/>
                </a:lnTo>
                <a:lnTo>
                  <a:pt x="1421" y="662"/>
                </a:lnTo>
                <a:lnTo>
                  <a:pt x="1396" y="659"/>
                </a:lnTo>
                <a:lnTo>
                  <a:pt x="1370" y="657"/>
                </a:lnTo>
                <a:lnTo>
                  <a:pt x="1346" y="658"/>
                </a:lnTo>
                <a:lnTo>
                  <a:pt x="1322" y="660"/>
                </a:lnTo>
                <a:lnTo>
                  <a:pt x="1298" y="664"/>
                </a:lnTo>
                <a:lnTo>
                  <a:pt x="1275" y="671"/>
                </a:lnTo>
                <a:lnTo>
                  <a:pt x="1254" y="680"/>
                </a:lnTo>
                <a:lnTo>
                  <a:pt x="1232" y="693"/>
                </a:lnTo>
                <a:lnTo>
                  <a:pt x="1213" y="707"/>
                </a:lnTo>
                <a:lnTo>
                  <a:pt x="1193" y="726"/>
                </a:lnTo>
                <a:lnTo>
                  <a:pt x="1176" y="747"/>
                </a:lnTo>
                <a:lnTo>
                  <a:pt x="1160" y="772"/>
                </a:lnTo>
                <a:lnTo>
                  <a:pt x="1146" y="800"/>
                </a:lnTo>
                <a:lnTo>
                  <a:pt x="1133" y="829"/>
                </a:lnTo>
                <a:lnTo>
                  <a:pt x="1119" y="854"/>
                </a:lnTo>
                <a:lnTo>
                  <a:pt x="1101" y="879"/>
                </a:lnTo>
                <a:lnTo>
                  <a:pt x="1109" y="887"/>
                </a:lnTo>
                <a:lnTo>
                  <a:pt x="1118" y="896"/>
                </a:lnTo>
                <a:lnTo>
                  <a:pt x="1168" y="955"/>
                </a:lnTo>
                <a:lnTo>
                  <a:pt x="1214" y="1013"/>
                </a:lnTo>
                <a:lnTo>
                  <a:pt x="1254" y="1069"/>
                </a:lnTo>
                <a:lnTo>
                  <a:pt x="1287" y="1121"/>
                </a:lnTo>
                <a:lnTo>
                  <a:pt x="1316" y="1171"/>
                </a:lnTo>
                <a:lnTo>
                  <a:pt x="1339" y="1219"/>
                </a:lnTo>
                <a:lnTo>
                  <a:pt x="1356" y="1265"/>
                </a:lnTo>
                <a:lnTo>
                  <a:pt x="1368" y="1308"/>
                </a:lnTo>
                <a:lnTo>
                  <a:pt x="1376" y="1349"/>
                </a:lnTo>
                <a:lnTo>
                  <a:pt x="1378" y="1388"/>
                </a:lnTo>
                <a:lnTo>
                  <a:pt x="1375" y="1425"/>
                </a:lnTo>
                <a:lnTo>
                  <a:pt x="1367" y="1458"/>
                </a:lnTo>
                <a:lnTo>
                  <a:pt x="1355" y="1490"/>
                </a:lnTo>
                <a:lnTo>
                  <a:pt x="1338" y="1519"/>
                </a:lnTo>
                <a:lnTo>
                  <a:pt x="1316" y="1545"/>
                </a:lnTo>
                <a:lnTo>
                  <a:pt x="1291" y="1569"/>
                </a:lnTo>
                <a:lnTo>
                  <a:pt x="1261" y="1591"/>
                </a:lnTo>
                <a:lnTo>
                  <a:pt x="1227" y="1610"/>
                </a:lnTo>
                <a:lnTo>
                  <a:pt x="1188" y="1627"/>
                </a:lnTo>
                <a:lnTo>
                  <a:pt x="1146" y="1641"/>
                </a:lnTo>
                <a:lnTo>
                  <a:pt x="1100" y="1653"/>
                </a:lnTo>
                <a:lnTo>
                  <a:pt x="1051" y="1662"/>
                </a:lnTo>
                <a:lnTo>
                  <a:pt x="997" y="1670"/>
                </a:lnTo>
                <a:lnTo>
                  <a:pt x="940" y="1674"/>
                </a:lnTo>
                <a:lnTo>
                  <a:pt x="880" y="1677"/>
                </a:lnTo>
                <a:lnTo>
                  <a:pt x="816" y="1676"/>
                </a:lnTo>
                <a:lnTo>
                  <a:pt x="753" y="1668"/>
                </a:lnTo>
                <a:lnTo>
                  <a:pt x="697" y="1658"/>
                </a:lnTo>
                <a:lnTo>
                  <a:pt x="648" y="1648"/>
                </a:lnTo>
                <a:lnTo>
                  <a:pt x="606" y="1637"/>
                </a:lnTo>
                <a:lnTo>
                  <a:pt x="571" y="1627"/>
                </a:lnTo>
                <a:lnTo>
                  <a:pt x="541" y="1616"/>
                </a:lnTo>
                <a:lnTo>
                  <a:pt x="517" y="1605"/>
                </a:lnTo>
                <a:lnTo>
                  <a:pt x="499" y="1592"/>
                </a:lnTo>
                <a:lnTo>
                  <a:pt x="485" y="1580"/>
                </a:lnTo>
                <a:lnTo>
                  <a:pt x="478" y="1567"/>
                </a:lnTo>
                <a:lnTo>
                  <a:pt x="474" y="1553"/>
                </a:lnTo>
                <a:lnTo>
                  <a:pt x="474" y="1540"/>
                </a:lnTo>
                <a:lnTo>
                  <a:pt x="478" y="1526"/>
                </a:lnTo>
                <a:lnTo>
                  <a:pt x="485" y="1512"/>
                </a:lnTo>
                <a:lnTo>
                  <a:pt x="495" y="1496"/>
                </a:lnTo>
                <a:lnTo>
                  <a:pt x="509" y="1481"/>
                </a:lnTo>
                <a:lnTo>
                  <a:pt x="524" y="1464"/>
                </a:lnTo>
                <a:lnTo>
                  <a:pt x="542" y="1448"/>
                </a:lnTo>
                <a:lnTo>
                  <a:pt x="561" y="1431"/>
                </a:lnTo>
                <a:lnTo>
                  <a:pt x="582" y="1413"/>
                </a:lnTo>
                <a:lnTo>
                  <a:pt x="604" y="1395"/>
                </a:lnTo>
                <a:lnTo>
                  <a:pt x="626" y="1376"/>
                </a:lnTo>
                <a:lnTo>
                  <a:pt x="649" y="1358"/>
                </a:lnTo>
                <a:lnTo>
                  <a:pt x="671" y="1338"/>
                </a:lnTo>
                <a:lnTo>
                  <a:pt x="694" y="1318"/>
                </a:lnTo>
                <a:lnTo>
                  <a:pt x="716" y="1297"/>
                </a:lnTo>
                <a:lnTo>
                  <a:pt x="737" y="1275"/>
                </a:lnTo>
                <a:lnTo>
                  <a:pt x="757" y="1254"/>
                </a:lnTo>
                <a:lnTo>
                  <a:pt x="774" y="1231"/>
                </a:lnTo>
                <a:lnTo>
                  <a:pt x="789" y="1208"/>
                </a:lnTo>
                <a:lnTo>
                  <a:pt x="803" y="1185"/>
                </a:lnTo>
                <a:lnTo>
                  <a:pt x="814" y="1160"/>
                </a:lnTo>
                <a:lnTo>
                  <a:pt x="820" y="1136"/>
                </a:lnTo>
                <a:lnTo>
                  <a:pt x="825" y="1109"/>
                </a:lnTo>
                <a:lnTo>
                  <a:pt x="826" y="1084"/>
                </a:lnTo>
                <a:lnTo>
                  <a:pt x="822" y="1057"/>
                </a:lnTo>
                <a:lnTo>
                  <a:pt x="814" y="1030"/>
                </a:lnTo>
                <a:lnTo>
                  <a:pt x="801" y="1003"/>
                </a:lnTo>
                <a:lnTo>
                  <a:pt x="783" y="973"/>
                </a:lnTo>
                <a:lnTo>
                  <a:pt x="760" y="944"/>
                </a:lnTo>
                <a:lnTo>
                  <a:pt x="733" y="924"/>
                </a:lnTo>
                <a:lnTo>
                  <a:pt x="709" y="900"/>
                </a:lnTo>
                <a:lnTo>
                  <a:pt x="689" y="874"/>
                </a:lnTo>
                <a:lnTo>
                  <a:pt x="613" y="886"/>
                </a:lnTo>
                <a:lnTo>
                  <a:pt x="542" y="895"/>
                </a:lnTo>
                <a:lnTo>
                  <a:pt x="475" y="901"/>
                </a:lnTo>
                <a:lnTo>
                  <a:pt x="413" y="903"/>
                </a:lnTo>
                <a:lnTo>
                  <a:pt x="356" y="902"/>
                </a:lnTo>
                <a:lnTo>
                  <a:pt x="303" y="898"/>
                </a:lnTo>
                <a:lnTo>
                  <a:pt x="254" y="890"/>
                </a:lnTo>
                <a:lnTo>
                  <a:pt x="210" y="880"/>
                </a:lnTo>
                <a:lnTo>
                  <a:pt x="170" y="867"/>
                </a:lnTo>
                <a:lnTo>
                  <a:pt x="134" y="852"/>
                </a:lnTo>
                <a:lnTo>
                  <a:pt x="103" y="833"/>
                </a:lnTo>
                <a:lnTo>
                  <a:pt x="76" y="811"/>
                </a:lnTo>
                <a:lnTo>
                  <a:pt x="53" y="788"/>
                </a:lnTo>
                <a:lnTo>
                  <a:pt x="35" y="761"/>
                </a:lnTo>
                <a:lnTo>
                  <a:pt x="20" y="732"/>
                </a:lnTo>
                <a:lnTo>
                  <a:pt x="9" y="701"/>
                </a:lnTo>
                <a:lnTo>
                  <a:pt x="2" y="667"/>
                </a:lnTo>
                <a:lnTo>
                  <a:pt x="0" y="632"/>
                </a:lnTo>
                <a:lnTo>
                  <a:pt x="1" y="595"/>
                </a:lnTo>
                <a:lnTo>
                  <a:pt x="6" y="555"/>
                </a:lnTo>
                <a:lnTo>
                  <a:pt x="15" y="513"/>
                </a:lnTo>
                <a:lnTo>
                  <a:pt x="27" y="471"/>
                </a:lnTo>
                <a:lnTo>
                  <a:pt x="45" y="426"/>
                </a:lnTo>
                <a:lnTo>
                  <a:pt x="64" y="378"/>
                </a:lnTo>
                <a:lnTo>
                  <a:pt x="88" y="330"/>
                </a:lnTo>
                <a:lnTo>
                  <a:pt x="115" y="281"/>
                </a:lnTo>
                <a:lnTo>
                  <a:pt x="146" y="230"/>
                </a:lnTo>
                <a:lnTo>
                  <a:pt x="182" y="186"/>
                </a:lnTo>
                <a:lnTo>
                  <a:pt x="215" y="146"/>
                </a:lnTo>
                <a:lnTo>
                  <a:pt x="247" y="112"/>
                </a:lnTo>
                <a:lnTo>
                  <a:pt x="275" y="83"/>
                </a:lnTo>
                <a:lnTo>
                  <a:pt x="301" y="59"/>
                </a:lnTo>
                <a:lnTo>
                  <a:pt x="323" y="39"/>
                </a:lnTo>
                <a:lnTo>
                  <a:pt x="345" y="23"/>
                </a:lnTo>
                <a:lnTo>
                  <a:pt x="364" y="12"/>
                </a:lnTo>
                <a:lnTo>
                  <a:pt x="382" y="5"/>
                </a:lnTo>
                <a:lnTo>
                  <a:pt x="398" y="0"/>
                </a:lnTo>
                <a:lnTo>
                  <a:pt x="412" y="0"/>
                </a:lnTo>
                <a:close/>
              </a:path>
            </a:pathLst>
          </a:custGeom>
          <a:solidFill>
            <a:schemeClr val="tx1"/>
          </a:solidFill>
          <a:ln w="0">
            <a:solidFill>
              <a:srgbClr val="231F2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38" name="Freeform 77"/>
          <p:cNvSpPr>
            <a:spLocks noEditPoints="1"/>
          </p:cNvSpPr>
          <p:nvPr/>
        </p:nvSpPr>
        <p:spPr bwMode="auto">
          <a:xfrm>
            <a:off x="999067" y="5085888"/>
            <a:ext cx="476500" cy="591089"/>
          </a:xfrm>
          <a:custGeom>
            <a:avLst/>
            <a:gdLst>
              <a:gd name="T0" fmla="*/ 1083 w 2495"/>
              <a:gd name="T1" fmla="*/ 241 h 3095"/>
              <a:gd name="T2" fmla="*/ 854 w 2495"/>
              <a:gd name="T3" fmla="*/ 305 h 3095"/>
              <a:gd name="T4" fmla="*/ 649 w 2495"/>
              <a:gd name="T5" fmla="*/ 417 h 3095"/>
              <a:gd name="T6" fmla="*/ 479 w 2495"/>
              <a:gd name="T7" fmla="*/ 571 h 3095"/>
              <a:gd name="T8" fmla="*/ 349 w 2495"/>
              <a:gd name="T9" fmla="*/ 758 h 3095"/>
              <a:gd name="T10" fmla="*/ 265 w 2495"/>
              <a:gd name="T11" fmla="*/ 973 h 3095"/>
              <a:gd name="T12" fmla="*/ 235 w 2495"/>
              <a:gd name="T13" fmla="*/ 1209 h 3095"/>
              <a:gd name="T14" fmla="*/ 265 w 2495"/>
              <a:gd name="T15" fmla="*/ 1444 h 3095"/>
              <a:gd name="T16" fmla="*/ 349 w 2495"/>
              <a:gd name="T17" fmla="*/ 1659 h 3095"/>
              <a:gd name="T18" fmla="*/ 479 w 2495"/>
              <a:gd name="T19" fmla="*/ 1847 h 3095"/>
              <a:gd name="T20" fmla="*/ 649 w 2495"/>
              <a:gd name="T21" fmla="*/ 2000 h 3095"/>
              <a:gd name="T22" fmla="*/ 854 w 2495"/>
              <a:gd name="T23" fmla="*/ 2112 h 3095"/>
              <a:gd name="T24" fmla="*/ 1083 w 2495"/>
              <a:gd name="T25" fmla="*/ 2176 h 3095"/>
              <a:gd name="T26" fmla="*/ 1330 w 2495"/>
              <a:gd name="T27" fmla="*/ 2187 h 3095"/>
              <a:gd name="T28" fmla="*/ 1568 w 2495"/>
              <a:gd name="T29" fmla="*/ 2140 h 3095"/>
              <a:gd name="T30" fmla="*/ 1781 w 2495"/>
              <a:gd name="T31" fmla="*/ 2042 h 3095"/>
              <a:gd name="T32" fmla="*/ 1963 w 2495"/>
              <a:gd name="T33" fmla="*/ 1902 h 3095"/>
              <a:gd name="T34" fmla="*/ 2108 w 2495"/>
              <a:gd name="T35" fmla="*/ 1725 h 3095"/>
              <a:gd name="T36" fmla="*/ 2208 w 2495"/>
              <a:gd name="T37" fmla="*/ 1519 h 3095"/>
              <a:gd name="T38" fmla="*/ 2256 w 2495"/>
              <a:gd name="T39" fmla="*/ 1289 h 3095"/>
              <a:gd name="T40" fmla="*/ 2247 w 2495"/>
              <a:gd name="T41" fmla="*/ 1049 h 3095"/>
              <a:gd name="T42" fmla="*/ 2181 w 2495"/>
              <a:gd name="T43" fmla="*/ 826 h 3095"/>
              <a:gd name="T44" fmla="*/ 2064 w 2495"/>
              <a:gd name="T45" fmla="*/ 629 h 3095"/>
              <a:gd name="T46" fmla="*/ 1906 w 2495"/>
              <a:gd name="T47" fmla="*/ 464 h 3095"/>
              <a:gd name="T48" fmla="*/ 1713 w 2495"/>
              <a:gd name="T49" fmla="*/ 337 h 3095"/>
              <a:gd name="T50" fmla="*/ 1491 w 2495"/>
              <a:gd name="T51" fmla="*/ 257 h 3095"/>
              <a:gd name="T52" fmla="*/ 1247 w 2495"/>
              <a:gd name="T53" fmla="*/ 228 h 3095"/>
              <a:gd name="T54" fmla="*/ 1432 w 2495"/>
              <a:gd name="T55" fmla="*/ 13 h 3095"/>
              <a:gd name="T56" fmla="*/ 1692 w 2495"/>
              <a:gd name="T57" fmla="*/ 79 h 3095"/>
              <a:gd name="T58" fmla="*/ 1927 w 2495"/>
              <a:gd name="T59" fmla="*/ 195 h 3095"/>
              <a:gd name="T60" fmla="*/ 2130 w 2495"/>
              <a:gd name="T61" fmla="*/ 354 h 3095"/>
              <a:gd name="T62" fmla="*/ 2294 w 2495"/>
              <a:gd name="T63" fmla="*/ 551 h 3095"/>
              <a:gd name="T64" fmla="*/ 2414 w 2495"/>
              <a:gd name="T65" fmla="*/ 778 h 3095"/>
              <a:gd name="T66" fmla="*/ 2481 w 2495"/>
              <a:gd name="T67" fmla="*/ 1030 h 3095"/>
              <a:gd name="T68" fmla="*/ 2492 w 2495"/>
              <a:gd name="T69" fmla="*/ 1298 h 3095"/>
              <a:gd name="T70" fmla="*/ 2443 w 2495"/>
              <a:gd name="T71" fmla="*/ 1553 h 3095"/>
              <a:gd name="T72" fmla="*/ 2343 w 2495"/>
              <a:gd name="T73" fmla="*/ 1787 h 3095"/>
              <a:gd name="T74" fmla="*/ 2197 w 2495"/>
              <a:gd name="T75" fmla="*/ 1993 h 3095"/>
              <a:gd name="T76" fmla="*/ 2010 w 2495"/>
              <a:gd name="T77" fmla="*/ 2166 h 3095"/>
              <a:gd name="T78" fmla="*/ 1791 w 2495"/>
              <a:gd name="T79" fmla="*/ 2298 h 3095"/>
              <a:gd name="T80" fmla="*/ 1543 w 2495"/>
              <a:gd name="T81" fmla="*/ 2384 h 3095"/>
              <a:gd name="T82" fmla="*/ 1366 w 2495"/>
              <a:gd name="T83" fmla="*/ 2857 h 3095"/>
              <a:gd name="T84" fmla="*/ 799 w 2495"/>
              <a:gd name="T85" fmla="*/ 3095 h 3095"/>
              <a:gd name="T86" fmla="*/ 1158 w 2495"/>
              <a:gd name="T87" fmla="*/ 2414 h 3095"/>
              <a:gd name="T88" fmla="*/ 890 w 2495"/>
              <a:gd name="T89" fmla="*/ 2367 h 3095"/>
              <a:gd name="T90" fmla="*/ 646 w 2495"/>
              <a:gd name="T91" fmla="*/ 2267 h 3095"/>
              <a:gd name="T92" fmla="*/ 431 w 2495"/>
              <a:gd name="T93" fmla="*/ 2122 h 3095"/>
              <a:gd name="T94" fmla="*/ 253 w 2495"/>
              <a:gd name="T95" fmla="*/ 1938 h 3095"/>
              <a:gd name="T96" fmla="*/ 117 w 2495"/>
              <a:gd name="T97" fmla="*/ 1719 h 3095"/>
              <a:gd name="T98" fmla="*/ 30 w 2495"/>
              <a:gd name="T99" fmla="*/ 1474 h 3095"/>
              <a:gd name="T100" fmla="*/ 0 w 2495"/>
              <a:gd name="T101" fmla="*/ 1209 h 3095"/>
              <a:gd name="T102" fmla="*/ 30 w 2495"/>
              <a:gd name="T103" fmla="*/ 944 h 3095"/>
              <a:gd name="T104" fmla="*/ 117 w 2495"/>
              <a:gd name="T105" fmla="*/ 699 h 3095"/>
              <a:gd name="T106" fmla="*/ 252 w 2495"/>
              <a:gd name="T107" fmla="*/ 481 h 3095"/>
              <a:gd name="T108" fmla="*/ 429 w 2495"/>
              <a:gd name="T109" fmla="*/ 296 h 3095"/>
              <a:gd name="T110" fmla="*/ 643 w 2495"/>
              <a:gd name="T111" fmla="*/ 151 h 3095"/>
              <a:gd name="T112" fmla="*/ 887 w 2495"/>
              <a:gd name="T113" fmla="*/ 51 h 3095"/>
              <a:gd name="T114" fmla="*/ 1154 w 2495"/>
              <a:gd name="T115" fmla="*/ 3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95" h="3095">
                <a:moveTo>
                  <a:pt x="1247" y="228"/>
                </a:moveTo>
                <a:lnTo>
                  <a:pt x="1165" y="232"/>
                </a:lnTo>
                <a:lnTo>
                  <a:pt x="1083" y="241"/>
                </a:lnTo>
                <a:lnTo>
                  <a:pt x="1004" y="257"/>
                </a:lnTo>
                <a:lnTo>
                  <a:pt x="927" y="278"/>
                </a:lnTo>
                <a:lnTo>
                  <a:pt x="854" y="305"/>
                </a:lnTo>
                <a:lnTo>
                  <a:pt x="782" y="337"/>
                </a:lnTo>
                <a:lnTo>
                  <a:pt x="714" y="375"/>
                </a:lnTo>
                <a:lnTo>
                  <a:pt x="649" y="417"/>
                </a:lnTo>
                <a:lnTo>
                  <a:pt x="589" y="464"/>
                </a:lnTo>
                <a:lnTo>
                  <a:pt x="532" y="515"/>
                </a:lnTo>
                <a:lnTo>
                  <a:pt x="479" y="571"/>
                </a:lnTo>
                <a:lnTo>
                  <a:pt x="431" y="629"/>
                </a:lnTo>
                <a:lnTo>
                  <a:pt x="387" y="692"/>
                </a:lnTo>
                <a:lnTo>
                  <a:pt x="349" y="758"/>
                </a:lnTo>
                <a:lnTo>
                  <a:pt x="315" y="826"/>
                </a:lnTo>
                <a:lnTo>
                  <a:pt x="287" y="899"/>
                </a:lnTo>
                <a:lnTo>
                  <a:pt x="265" y="973"/>
                </a:lnTo>
                <a:lnTo>
                  <a:pt x="248" y="1049"/>
                </a:lnTo>
                <a:lnTo>
                  <a:pt x="239" y="1128"/>
                </a:lnTo>
                <a:lnTo>
                  <a:pt x="235" y="1209"/>
                </a:lnTo>
                <a:lnTo>
                  <a:pt x="239" y="1289"/>
                </a:lnTo>
                <a:lnTo>
                  <a:pt x="248" y="1368"/>
                </a:lnTo>
                <a:lnTo>
                  <a:pt x="265" y="1444"/>
                </a:lnTo>
                <a:lnTo>
                  <a:pt x="287" y="1519"/>
                </a:lnTo>
                <a:lnTo>
                  <a:pt x="315" y="1591"/>
                </a:lnTo>
                <a:lnTo>
                  <a:pt x="349" y="1659"/>
                </a:lnTo>
                <a:lnTo>
                  <a:pt x="387" y="1725"/>
                </a:lnTo>
                <a:lnTo>
                  <a:pt x="431" y="1788"/>
                </a:lnTo>
                <a:lnTo>
                  <a:pt x="479" y="1847"/>
                </a:lnTo>
                <a:lnTo>
                  <a:pt x="532" y="1902"/>
                </a:lnTo>
                <a:lnTo>
                  <a:pt x="589" y="1953"/>
                </a:lnTo>
                <a:lnTo>
                  <a:pt x="649" y="2000"/>
                </a:lnTo>
                <a:lnTo>
                  <a:pt x="714" y="2042"/>
                </a:lnTo>
                <a:lnTo>
                  <a:pt x="782" y="2080"/>
                </a:lnTo>
                <a:lnTo>
                  <a:pt x="854" y="2112"/>
                </a:lnTo>
                <a:lnTo>
                  <a:pt x="927" y="2140"/>
                </a:lnTo>
                <a:lnTo>
                  <a:pt x="1004" y="2161"/>
                </a:lnTo>
                <a:lnTo>
                  <a:pt x="1083" y="2176"/>
                </a:lnTo>
                <a:lnTo>
                  <a:pt x="1165" y="2187"/>
                </a:lnTo>
                <a:lnTo>
                  <a:pt x="1247" y="2190"/>
                </a:lnTo>
                <a:lnTo>
                  <a:pt x="1330" y="2187"/>
                </a:lnTo>
                <a:lnTo>
                  <a:pt x="1411" y="2176"/>
                </a:lnTo>
                <a:lnTo>
                  <a:pt x="1491" y="2161"/>
                </a:lnTo>
                <a:lnTo>
                  <a:pt x="1568" y="2140"/>
                </a:lnTo>
                <a:lnTo>
                  <a:pt x="1641" y="2112"/>
                </a:lnTo>
                <a:lnTo>
                  <a:pt x="1713" y="2080"/>
                </a:lnTo>
                <a:lnTo>
                  <a:pt x="1781" y="2042"/>
                </a:lnTo>
                <a:lnTo>
                  <a:pt x="1846" y="2000"/>
                </a:lnTo>
                <a:lnTo>
                  <a:pt x="1906" y="1953"/>
                </a:lnTo>
                <a:lnTo>
                  <a:pt x="1963" y="1902"/>
                </a:lnTo>
                <a:lnTo>
                  <a:pt x="2016" y="1847"/>
                </a:lnTo>
                <a:lnTo>
                  <a:pt x="2064" y="1788"/>
                </a:lnTo>
                <a:lnTo>
                  <a:pt x="2108" y="1725"/>
                </a:lnTo>
                <a:lnTo>
                  <a:pt x="2147" y="1659"/>
                </a:lnTo>
                <a:lnTo>
                  <a:pt x="2181" y="1591"/>
                </a:lnTo>
                <a:lnTo>
                  <a:pt x="2208" y="1519"/>
                </a:lnTo>
                <a:lnTo>
                  <a:pt x="2230" y="1444"/>
                </a:lnTo>
                <a:lnTo>
                  <a:pt x="2247" y="1368"/>
                </a:lnTo>
                <a:lnTo>
                  <a:pt x="2256" y="1289"/>
                </a:lnTo>
                <a:lnTo>
                  <a:pt x="2260" y="1209"/>
                </a:lnTo>
                <a:lnTo>
                  <a:pt x="2256" y="1128"/>
                </a:lnTo>
                <a:lnTo>
                  <a:pt x="2247" y="1049"/>
                </a:lnTo>
                <a:lnTo>
                  <a:pt x="2230" y="973"/>
                </a:lnTo>
                <a:lnTo>
                  <a:pt x="2208" y="899"/>
                </a:lnTo>
                <a:lnTo>
                  <a:pt x="2181" y="826"/>
                </a:lnTo>
                <a:lnTo>
                  <a:pt x="2147" y="758"/>
                </a:lnTo>
                <a:lnTo>
                  <a:pt x="2108" y="692"/>
                </a:lnTo>
                <a:lnTo>
                  <a:pt x="2064" y="629"/>
                </a:lnTo>
                <a:lnTo>
                  <a:pt x="2016" y="571"/>
                </a:lnTo>
                <a:lnTo>
                  <a:pt x="1963" y="515"/>
                </a:lnTo>
                <a:lnTo>
                  <a:pt x="1906" y="464"/>
                </a:lnTo>
                <a:lnTo>
                  <a:pt x="1846" y="417"/>
                </a:lnTo>
                <a:lnTo>
                  <a:pt x="1781" y="375"/>
                </a:lnTo>
                <a:lnTo>
                  <a:pt x="1713" y="337"/>
                </a:lnTo>
                <a:lnTo>
                  <a:pt x="1641" y="305"/>
                </a:lnTo>
                <a:lnTo>
                  <a:pt x="1568" y="278"/>
                </a:lnTo>
                <a:lnTo>
                  <a:pt x="1491" y="257"/>
                </a:lnTo>
                <a:lnTo>
                  <a:pt x="1411" y="241"/>
                </a:lnTo>
                <a:lnTo>
                  <a:pt x="1330" y="232"/>
                </a:lnTo>
                <a:lnTo>
                  <a:pt x="1247" y="228"/>
                </a:lnTo>
                <a:close/>
                <a:moveTo>
                  <a:pt x="1247" y="0"/>
                </a:moveTo>
                <a:lnTo>
                  <a:pt x="1341" y="3"/>
                </a:lnTo>
                <a:lnTo>
                  <a:pt x="1432" y="13"/>
                </a:lnTo>
                <a:lnTo>
                  <a:pt x="1520" y="29"/>
                </a:lnTo>
                <a:lnTo>
                  <a:pt x="1608" y="51"/>
                </a:lnTo>
                <a:lnTo>
                  <a:pt x="1692" y="79"/>
                </a:lnTo>
                <a:lnTo>
                  <a:pt x="1773" y="112"/>
                </a:lnTo>
                <a:lnTo>
                  <a:pt x="1852" y="151"/>
                </a:lnTo>
                <a:lnTo>
                  <a:pt x="1927" y="195"/>
                </a:lnTo>
                <a:lnTo>
                  <a:pt x="1998" y="243"/>
                </a:lnTo>
                <a:lnTo>
                  <a:pt x="2066" y="296"/>
                </a:lnTo>
                <a:lnTo>
                  <a:pt x="2130" y="354"/>
                </a:lnTo>
                <a:lnTo>
                  <a:pt x="2189" y="416"/>
                </a:lnTo>
                <a:lnTo>
                  <a:pt x="2244" y="481"/>
                </a:lnTo>
                <a:lnTo>
                  <a:pt x="2294" y="551"/>
                </a:lnTo>
                <a:lnTo>
                  <a:pt x="2339" y="623"/>
                </a:lnTo>
                <a:lnTo>
                  <a:pt x="2379" y="699"/>
                </a:lnTo>
                <a:lnTo>
                  <a:pt x="2414" y="778"/>
                </a:lnTo>
                <a:lnTo>
                  <a:pt x="2442" y="860"/>
                </a:lnTo>
                <a:lnTo>
                  <a:pt x="2465" y="944"/>
                </a:lnTo>
                <a:lnTo>
                  <a:pt x="2481" y="1030"/>
                </a:lnTo>
                <a:lnTo>
                  <a:pt x="2492" y="1119"/>
                </a:lnTo>
                <a:lnTo>
                  <a:pt x="2495" y="1209"/>
                </a:lnTo>
                <a:lnTo>
                  <a:pt x="2492" y="1298"/>
                </a:lnTo>
                <a:lnTo>
                  <a:pt x="2482" y="1385"/>
                </a:lnTo>
                <a:lnTo>
                  <a:pt x="2466" y="1470"/>
                </a:lnTo>
                <a:lnTo>
                  <a:pt x="2443" y="1553"/>
                </a:lnTo>
                <a:lnTo>
                  <a:pt x="2415" y="1634"/>
                </a:lnTo>
                <a:lnTo>
                  <a:pt x="2382" y="1712"/>
                </a:lnTo>
                <a:lnTo>
                  <a:pt x="2343" y="1787"/>
                </a:lnTo>
                <a:lnTo>
                  <a:pt x="2299" y="1859"/>
                </a:lnTo>
                <a:lnTo>
                  <a:pt x="2250" y="1928"/>
                </a:lnTo>
                <a:lnTo>
                  <a:pt x="2197" y="1993"/>
                </a:lnTo>
                <a:lnTo>
                  <a:pt x="2138" y="2055"/>
                </a:lnTo>
                <a:lnTo>
                  <a:pt x="2076" y="2112"/>
                </a:lnTo>
                <a:lnTo>
                  <a:pt x="2010" y="2166"/>
                </a:lnTo>
                <a:lnTo>
                  <a:pt x="1941" y="2214"/>
                </a:lnTo>
                <a:lnTo>
                  <a:pt x="1867" y="2258"/>
                </a:lnTo>
                <a:lnTo>
                  <a:pt x="1791" y="2298"/>
                </a:lnTo>
                <a:lnTo>
                  <a:pt x="1711" y="2331"/>
                </a:lnTo>
                <a:lnTo>
                  <a:pt x="1628" y="2361"/>
                </a:lnTo>
                <a:lnTo>
                  <a:pt x="1543" y="2384"/>
                </a:lnTo>
                <a:lnTo>
                  <a:pt x="1456" y="2400"/>
                </a:lnTo>
                <a:lnTo>
                  <a:pt x="1366" y="2412"/>
                </a:lnTo>
                <a:lnTo>
                  <a:pt x="1366" y="2857"/>
                </a:lnTo>
                <a:lnTo>
                  <a:pt x="1695" y="2857"/>
                </a:lnTo>
                <a:lnTo>
                  <a:pt x="1695" y="3095"/>
                </a:lnTo>
                <a:lnTo>
                  <a:pt x="799" y="3095"/>
                </a:lnTo>
                <a:lnTo>
                  <a:pt x="799" y="2857"/>
                </a:lnTo>
                <a:lnTo>
                  <a:pt x="1158" y="2857"/>
                </a:lnTo>
                <a:lnTo>
                  <a:pt x="1158" y="2414"/>
                </a:lnTo>
                <a:lnTo>
                  <a:pt x="1068" y="2405"/>
                </a:lnTo>
                <a:lnTo>
                  <a:pt x="978" y="2389"/>
                </a:lnTo>
                <a:lnTo>
                  <a:pt x="890" y="2367"/>
                </a:lnTo>
                <a:lnTo>
                  <a:pt x="806" y="2340"/>
                </a:lnTo>
                <a:lnTo>
                  <a:pt x="724" y="2306"/>
                </a:lnTo>
                <a:lnTo>
                  <a:pt x="646" y="2267"/>
                </a:lnTo>
                <a:lnTo>
                  <a:pt x="570" y="2223"/>
                </a:lnTo>
                <a:lnTo>
                  <a:pt x="499" y="2175"/>
                </a:lnTo>
                <a:lnTo>
                  <a:pt x="431" y="2122"/>
                </a:lnTo>
                <a:lnTo>
                  <a:pt x="367" y="2064"/>
                </a:lnTo>
                <a:lnTo>
                  <a:pt x="307" y="2002"/>
                </a:lnTo>
                <a:lnTo>
                  <a:pt x="253" y="1938"/>
                </a:lnTo>
                <a:lnTo>
                  <a:pt x="202" y="1868"/>
                </a:lnTo>
                <a:lnTo>
                  <a:pt x="157" y="1795"/>
                </a:lnTo>
                <a:lnTo>
                  <a:pt x="117" y="1719"/>
                </a:lnTo>
                <a:lnTo>
                  <a:pt x="82" y="1640"/>
                </a:lnTo>
                <a:lnTo>
                  <a:pt x="53" y="1558"/>
                </a:lnTo>
                <a:lnTo>
                  <a:pt x="30" y="1474"/>
                </a:lnTo>
                <a:lnTo>
                  <a:pt x="14" y="1388"/>
                </a:lnTo>
                <a:lnTo>
                  <a:pt x="3" y="1299"/>
                </a:lnTo>
                <a:lnTo>
                  <a:pt x="0" y="1209"/>
                </a:lnTo>
                <a:lnTo>
                  <a:pt x="3" y="1119"/>
                </a:lnTo>
                <a:lnTo>
                  <a:pt x="14" y="1030"/>
                </a:lnTo>
                <a:lnTo>
                  <a:pt x="30" y="944"/>
                </a:lnTo>
                <a:lnTo>
                  <a:pt x="53" y="860"/>
                </a:lnTo>
                <a:lnTo>
                  <a:pt x="82" y="778"/>
                </a:lnTo>
                <a:lnTo>
                  <a:pt x="117" y="699"/>
                </a:lnTo>
                <a:lnTo>
                  <a:pt x="156" y="623"/>
                </a:lnTo>
                <a:lnTo>
                  <a:pt x="201" y="551"/>
                </a:lnTo>
                <a:lnTo>
                  <a:pt x="252" y="481"/>
                </a:lnTo>
                <a:lnTo>
                  <a:pt x="306" y="416"/>
                </a:lnTo>
                <a:lnTo>
                  <a:pt x="365" y="354"/>
                </a:lnTo>
                <a:lnTo>
                  <a:pt x="429" y="296"/>
                </a:lnTo>
                <a:lnTo>
                  <a:pt x="497" y="243"/>
                </a:lnTo>
                <a:lnTo>
                  <a:pt x="568" y="195"/>
                </a:lnTo>
                <a:lnTo>
                  <a:pt x="643" y="151"/>
                </a:lnTo>
                <a:lnTo>
                  <a:pt x="722" y="112"/>
                </a:lnTo>
                <a:lnTo>
                  <a:pt x="803" y="79"/>
                </a:lnTo>
                <a:lnTo>
                  <a:pt x="887" y="51"/>
                </a:lnTo>
                <a:lnTo>
                  <a:pt x="974" y="29"/>
                </a:lnTo>
                <a:lnTo>
                  <a:pt x="1063" y="13"/>
                </a:lnTo>
                <a:lnTo>
                  <a:pt x="1154" y="3"/>
                </a:lnTo>
                <a:lnTo>
                  <a:pt x="1247" y="0"/>
                </a:lnTo>
                <a:close/>
              </a:path>
            </a:pathLst>
          </a:custGeom>
          <a:solidFill>
            <a:schemeClr val="tx1"/>
          </a:solidFill>
          <a:ln w="0">
            <a:solidFill>
              <a:srgbClr val="231F20"/>
            </a:solidFill>
            <a:prstDash val="solid"/>
            <a:round/>
            <a:headEnd/>
            <a:tailEnd/>
          </a:ln>
        </p:spPr>
        <p:txBody>
          <a:bodyPr vert="horz" wrap="square" lIns="68580" tIns="34291" rIns="68580" bIns="34291" numCol="1" anchor="t" anchorCtr="0" compatLnSpc="1">
            <a:prstTxWarp prst="textNoShape">
              <a:avLst/>
            </a:prstTxWarp>
          </a:bodyPr>
          <a:lstStyle/>
          <a:p>
            <a:endParaRPr lang="en-US" sz="1351"/>
          </a:p>
        </p:txBody>
      </p:sp>
      <p:sp>
        <p:nvSpPr>
          <p:cNvPr id="40" name="phone"/>
          <p:cNvSpPr>
            <a:spLocks noEditPoints="1"/>
          </p:cNvSpPr>
          <p:nvPr/>
        </p:nvSpPr>
        <p:spPr bwMode="auto">
          <a:xfrm>
            <a:off x="10263795" y="2838111"/>
            <a:ext cx="1518100" cy="2553168"/>
          </a:xfrm>
          <a:custGeom>
            <a:avLst/>
            <a:gdLst>
              <a:gd name="T0" fmla="*/ 964 w 1981"/>
              <a:gd name="T1" fmla="*/ 2996 h 3330"/>
              <a:gd name="T2" fmla="*/ 919 w 1981"/>
              <a:gd name="T3" fmla="*/ 3017 h 3330"/>
              <a:gd name="T4" fmla="*/ 888 w 1981"/>
              <a:gd name="T5" fmla="*/ 3056 h 3330"/>
              <a:gd name="T6" fmla="*/ 875 w 1981"/>
              <a:gd name="T7" fmla="*/ 3105 h 3330"/>
              <a:gd name="T8" fmla="*/ 888 w 1981"/>
              <a:gd name="T9" fmla="*/ 3154 h 3330"/>
              <a:gd name="T10" fmla="*/ 919 w 1981"/>
              <a:gd name="T11" fmla="*/ 3193 h 3330"/>
              <a:gd name="T12" fmla="*/ 964 w 1981"/>
              <a:gd name="T13" fmla="*/ 3215 h 3330"/>
              <a:gd name="T14" fmla="*/ 1017 w 1981"/>
              <a:gd name="T15" fmla="*/ 3215 h 3330"/>
              <a:gd name="T16" fmla="*/ 1062 w 1981"/>
              <a:gd name="T17" fmla="*/ 3193 h 3330"/>
              <a:gd name="T18" fmla="*/ 1094 w 1981"/>
              <a:gd name="T19" fmla="*/ 3154 h 3330"/>
              <a:gd name="T20" fmla="*/ 1106 w 1981"/>
              <a:gd name="T21" fmla="*/ 3105 h 3330"/>
              <a:gd name="T22" fmla="*/ 1094 w 1981"/>
              <a:gd name="T23" fmla="*/ 3056 h 3330"/>
              <a:gd name="T24" fmla="*/ 1062 w 1981"/>
              <a:gd name="T25" fmla="*/ 3017 h 3330"/>
              <a:gd name="T26" fmla="*/ 1017 w 1981"/>
              <a:gd name="T27" fmla="*/ 2996 h 3330"/>
              <a:gd name="T28" fmla="*/ 160 w 1981"/>
              <a:gd name="T29" fmla="*/ 357 h 3330"/>
              <a:gd name="T30" fmla="*/ 1821 w 1981"/>
              <a:gd name="T31" fmla="*/ 2914 h 3330"/>
              <a:gd name="T32" fmla="*/ 160 w 1981"/>
              <a:gd name="T33" fmla="*/ 357 h 3330"/>
              <a:gd name="T34" fmla="*/ 737 w 1981"/>
              <a:gd name="T35" fmla="*/ 164 h 3330"/>
              <a:gd name="T36" fmla="*/ 721 w 1981"/>
              <a:gd name="T37" fmla="*/ 179 h 3330"/>
              <a:gd name="T38" fmla="*/ 721 w 1981"/>
              <a:gd name="T39" fmla="*/ 200 h 3330"/>
              <a:gd name="T40" fmla="*/ 737 w 1981"/>
              <a:gd name="T41" fmla="*/ 214 h 3330"/>
              <a:gd name="T42" fmla="*/ 1234 w 1981"/>
              <a:gd name="T43" fmla="*/ 216 h 3330"/>
              <a:gd name="T44" fmla="*/ 1254 w 1981"/>
              <a:gd name="T45" fmla="*/ 209 h 3330"/>
              <a:gd name="T46" fmla="*/ 1262 w 1981"/>
              <a:gd name="T47" fmla="*/ 190 h 3330"/>
              <a:gd name="T48" fmla="*/ 1254 w 1981"/>
              <a:gd name="T49" fmla="*/ 171 h 3330"/>
              <a:gd name="T50" fmla="*/ 1234 w 1981"/>
              <a:gd name="T51" fmla="*/ 162 h 3330"/>
              <a:gd name="T52" fmla="*/ 230 w 1981"/>
              <a:gd name="T53" fmla="*/ 0 h 3330"/>
              <a:gd name="T54" fmla="*/ 1788 w 1981"/>
              <a:gd name="T55" fmla="*/ 3 h 3330"/>
              <a:gd name="T56" fmla="*/ 1857 w 1981"/>
              <a:gd name="T57" fmla="*/ 25 h 3330"/>
              <a:gd name="T58" fmla="*/ 1914 w 1981"/>
              <a:gd name="T59" fmla="*/ 67 h 3330"/>
              <a:gd name="T60" fmla="*/ 1955 w 1981"/>
              <a:gd name="T61" fmla="*/ 122 h 3330"/>
              <a:gd name="T62" fmla="*/ 1978 w 1981"/>
              <a:gd name="T63" fmla="*/ 189 h 3330"/>
              <a:gd name="T64" fmla="*/ 1981 w 1981"/>
              <a:gd name="T65" fmla="*/ 3105 h 3330"/>
              <a:gd name="T66" fmla="*/ 1970 w 1981"/>
              <a:gd name="T67" fmla="*/ 3176 h 3330"/>
              <a:gd name="T68" fmla="*/ 1937 w 1981"/>
              <a:gd name="T69" fmla="*/ 3237 h 3330"/>
              <a:gd name="T70" fmla="*/ 1887 w 1981"/>
              <a:gd name="T71" fmla="*/ 3287 h 3330"/>
              <a:gd name="T72" fmla="*/ 1824 w 1981"/>
              <a:gd name="T73" fmla="*/ 3319 h 3330"/>
              <a:gd name="T74" fmla="*/ 1751 w 1981"/>
              <a:gd name="T75" fmla="*/ 3330 h 3330"/>
              <a:gd name="T76" fmla="*/ 193 w 1981"/>
              <a:gd name="T77" fmla="*/ 3327 h 3330"/>
              <a:gd name="T78" fmla="*/ 125 w 1981"/>
              <a:gd name="T79" fmla="*/ 3305 h 3330"/>
              <a:gd name="T80" fmla="*/ 68 w 1981"/>
              <a:gd name="T81" fmla="*/ 3263 h 3330"/>
              <a:gd name="T82" fmla="*/ 26 w 1981"/>
              <a:gd name="T83" fmla="*/ 3208 h 3330"/>
              <a:gd name="T84" fmla="*/ 3 w 1981"/>
              <a:gd name="T85" fmla="*/ 3141 h 3330"/>
              <a:gd name="T86" fmla="*/ 0 w 1981"/>
              <a:gd name="T87" fmla="*/ 225 h 3330"/>
              <a:gd name="T88" fmla="*/ 12 w 1981"/>
              <a:gd name="T89" fmla="*/ 154 h 3330"/>
              <a:gd name="T90" fmla="*/ 44 w 1981"/>
              <a:gd name="T91" fmla="*/ 93 h 3330"/>
              <a:gd name="T92" fmla="*/ 95 w 1981"/>
              <a:gd name="T93" fmla="*/ 43 h 3330"/>
              <a:gd name="T94" fmla="*/ 158 w 1981"/>
              <a:gd name="T95" fmla="*/ 11 h 3330"/>
              <a:gd name="T96" fmla="*/ 230 w 1981"/>
              <a:gd name="T97" fmla="*/ 0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1" h="3330">
                <a:moveTo>
                  <a:pt x="991" y="2993"/>
                </a:moveTo>
                <a:lnTo>
                  <a:pt x="964" y="2996"/>
                </a:lnTo>
                <a:lnTo>
                  <a:pt x="940" y="3004"/>
                </a:lnTo>
                <a:lnTo>
                  <a:pt x="919" y="3017"/>
                </a:lnTo>
                <a:lnTo>
                  <a:pt x="901" y="3034"/>
                </a:lnTo>
                <a:lnTo>
                  <a:pt x="888" y="3056"/>
                </a:lnTo>
                <a:lnTo>
                  <a:pt x="878" y="3080"/>
                </a:lnTo>
                <a:lnTo>
                  <a:pt x="875" y="3105"/>
                </a:lnTo>
                <a:lnTo>
                  <a:pt x="878" y="3131"/>
                </a:lnTo>
                <a:lnTo>
                  <a:pt x="888" y="3154"/>
                </a:lnTo>
                <a:lnTo>
                  <a:pt x="901" y="3176"/>
                </a:lnTo>
                <a:lnTo>
                  <a:pt x="919" y="3193"/>
                </a:lnTo>
                <a:lnTo>
                  <a:pt x="940" y="3206"/>
                </a:lnTo>
                <a:lnTo>
                  <a:pt x="964" y="3215"/>
                </a:lnTo>
                <a:lnTo>
                  <a:pt x="991" y="3218"/>
                </a:lnTo>
                <a:lnTo>
                  <a:pt x="1017" y="3215"/>
                </a:lnTo>
                <a:lnTo>
                  <a:pt x="1042" y="3206"/>
                </a:lnTo>
                <a:lnTo>
                  <a:pt x="1062" y="3193"/>
                </a:lnTo>
                <a:lnTo>
                  <a:pt x="1081" y="3176"/>
                </a:lnTo>
                <a:lnTo>
                  <a:pt x="1094" y="3154"/>
                </a:lnTo>
                <a:lnTo>
                  <a:pt x="1103" y="3131"/>
                </a:lnTo>
                <a:lnTo>
                  <a:pt x="1106" y="3105"/>
                </a:lnTo>
                <a:lnTo>
                  <a:pt x="1103" y="3080"/>
                </a:lnTo>
                <a:lnTo>
                  <a:pt x="1094" y="3056"/>
                </a:lnTo>
                <a:lnTo>
                  <a:pt x="1081" y="3034"/>
                </a:lnTo>
                <a:lnTo>
                  <a:pt x="1062" y="3017"/>
                </a:lnTo>
                <a:lnTo>
                  <a:pt x="1042" y="3004"/>
                </a:lnTo>
                <a:lnTo>
                  <a:pt x="1017" y="2996"/>
                </a:lnTo>
                <a:lnTo>
                  <a:pt x="991" y="2993"/>
                </a:lnTo>
                <a:close/>
                <a:moveTo>
                  <a:pt x="160" y="357"/>
                </a:moveTo>
                <a:lnTo>
                  <a:pt x="160" y="2914"/>
                </a:lnTo>
                <a:lnTo>
                  <a:pt x="1821" y="2914"/>
                </a:lnTo>
                <a:lnTo>
                  <a:pt x="1821" y="357"/>
                </a:lnTo>
                <a:lnTo>
                  <a:pt x="160" y="357"/>
                </a:lnTo>
                <a:close/>
                <a:moveTo>
                  <a:pt x="748" y="162"/>
                </a:moveTo>
                <a:lnTo>
                  <a:pt x="737" y="164"/>
                </a:lnTo>
                <a:lnTo>
                  <a:pt x="728" y="171"/>
                </a:lnTo>
                <a:lnTo>
                  <a:pt x="721" y="179"/>
                </a:lnTo>
                <a:lnTo>
                  <a:pt x="719" y="190"/>
                </a:lnTo>
                <a:lnTo>
                  <a:pt x="721" y="200"/>
                </a:lnTo>
                <a:lnTo>
                  <a:pt x="728" y="209"/>
                </a:lnTo>
                <a:lnTo>
                  <a:pt x="737" y="214"/>
                </a:lnTo>
                <a:lnTo>
                  <a:pt x="748" y="216"/>
                </a:lnTo>
                <a:lnTo>
                  <a:pt x="1234" y="216"/>
                </a:lnTo>
                <a:lnTo>
                  <a:pt x="1245" y="214"/>
                </a:lnTo>
                <a:lnTo>
                  <a:pt x="1254" y="209"/>
                </a:lnTo>
                <a:lnTo>
                  <a:pt x="1260" y="200"/>
                </a:lnTo>
                <a:lnTo>
                  <a:pt x="1262" y="190"/>
                </a:lnTo>
                <a:lnTo>
                  <a:pt x="1260" y="179"/>
                </a:lnTo>
                <a:lnTo>
                  <a:pt x="1254" y="171"/>
                </a:lnTo>
                <a:lnTo>
                  <a:pt x="1245" y="164"/>
                </a:lnTo>
                <a:lnTo>
                  <a:pt x="1234" y="162"/>
                </a:lnTo>
                <a:lnTo>
                  <a:pt x="748" y="162"/>
                </a:lnTo>
                <a:close/>
                <a:moveTo>
                  <a:pt x="230" y="0"/>
                </a:moveTo>
                <a:lnTo>
                  <a:pt x="1751" y="0"/>
                </a:lnTo>
                <a:lnTo>
                  <a:pt x="1788" y="3"/>
                </a:lnTo>
                <a:lnTo>
                  <a:pt x="1824" y="11"/>
                </a:lnTo>
                <a:lnTo>
                  <a:pt x="1857" y="25"/>
                </a:lnTo>
                <a:lnTo>
                  <a:pt x="1887" y="43"/>
                </a:lnTo>
                <a:lnTo>
                  <a:pt x="1914" y="67"/>
                </a:lnTo>
                <a:lnTo>
                  <a:pt x="1937" y="93"/>
                </a:lnTo>
                <a:lnTo>
                  <a:pt x="1955" y="122"/>
                </a:lnTo>
                <a:lnTo>
                  <a:pt x="1970" y="154"/>
                </a:lnTo>
                <a:lnTo>
                  <a:pt x="1978" y="189"/>
                </a:lnTo>
                <a:lnTo>
                  <a:pt x="1981" y="225"/>
                </a:lnTo>
                <a:lnTo>
                  <a:pt x="1981" y="3105"/>
                </a:lnTo>
                <a:lnTo>
                  <a:pt x="1978" y="3141"/>
                </a:lnTo>
                <a:lnTo>
                  <a:pt x="1970" y="3176"/>
                </a:lnTo>
                <a:lnTo>
                  <a:pt x="1955" y="3208"/>
                </a:lnTo>
                <a:lnTo>
                  <a:pt x="1937" y="3237"/>
                </a:lnTo>
                <a:lnTo>
                  <a:pt x="1914" y="3263"/>
                </a:lnTo>
                <a:lnTo>
                  <a:pt x="1887" y="3287"/>
                </a:lnTo>
                <a:lnTo>
                  <a:pt x="1857" y="3305"/>
                </a:lnTo>
                <a:lnTo>
                  <a:pt x="1824" y="3319"/>
                </a:lnTo>
                <a:lnTo>
                  <a:pt x="1788" y="3327"/>
                </a:lnTo>
                <a:lnTo>
                  <a:pt x="1751" y="3330"/>
                </a:lnTo>
                <a:lnTo>
                  <a:pt x="230" y="3330"/>
                </a:lnTo>
                <a:lnTo>
                  <a:pt x="193" y="3327"/>
                </a:lnTo>
                <a:lnTo>
                  <a:pt x="158" y="3319"/>
                </a:lnTo>
                <a:lnTo>
                  <a:pt x="125" y="3305"/>
                </a:lnTo>
                <a:lnTo>
                  <a:pt x="95" y="3287"/>
                </a:lnTo>
                <a:lnTo>
                  <a:pt x="68" y="3263"/>
                </a:lnTo>
                <a:lnTo>
                  <a:pt x="44" y="3237"/>
                </a:lnTo>
                <a:lnTo>
                  <a:pt x="26" y="3208"/>
                </a:lnTo>
                <a:lnTo>
                  <a:pt x="12" y="3176"/>
                </a:lnTo>
                <a:lnTo>
                  <a:pt x="3" y="3141"/>
                </a:lnTo>
                <a:lnTo>
                  <a:pt x="0" y="3105"/>
                </a:lnTo>
                <a:lnTo>
                  <a:pt x="0" y="225"/>
                </a:lnTo>
                <a:lnTo>
                  <a:pt x="3" y="189"/>
                </a:lnTo>
                <a:lnTo>
                  <a:pt x="12" y="154"/>
                </a:lnTo>
                <a:lnTo>
                  <a:pt x="26" y="122"/>
                </a:lnTo>
                <a:lnTo>
                  <a:pt x="44" y="93"/>
                </a:lnTo>
                <a:lnTo>
                  <a:pt x="68" y="67"/>
                </a:lnTo>
                <a:lnTo>
                  <a:pt x="95" y="43"/>
                </a:lnTo>
                <a:lnTo>
                  <a:pt x="125" y="25"/>
                </a:lnTo>
                <a:lnTo>
                  <a:pt x="158" y="11"/>
                </a:lnTo>
                <a:lnTo>
                  <a:pt x="193" y="3"/>
                </a:lnTo>
                <a:lnTo>
                  <a:pt x="230" y="0"/>
                </a:lnTo>
                <a:close/>
              </a:path>
            </a:pathLst>
          </a:custGeom>
          <a:solidFill>
            <a:srgbClr val="000000"/>
          </a:solidFill>
          <a:ln w="0">
            <a:solidFill>
              <a:srgbClr val="000000"/>
            </a:solidFill>
            <a:prstDash val="solid"/>
            <a:round/>
            <a:headEnd/>
            <a:tailEnd/>
          </a:ln>
        </p:spPr>
        <p:txBody>
          <a:bodyPr vert="horz" wrap="square" lIns="68580" tIns="34291" rIns="68580" bIns="34291" numCol="1" anchor="t" anchorCtr="0" compatLnSpc="1">
            <a:prstTxWarp prst="textNoShape">
              <a:avLst/>
            </a:prstTxWarp>
          </a:bodyPr>
          <a:lstStyle/>
          <a:p>
            <a:endParaRPr lang="zh-TW" altLang="en-US" sz="1351"/>
          </a:p>
        </p:txBody>
      </p:sp>
      <p:graphicFrame>
        <p:nvGraphicFramePr>
          <p:cNvPr id="41" name="app1"/>
          <p:cNvGraphicFramePr>
            <a:graphicFrameLocks noGrp="1"/>
          </p:cNvGraphicFramePr>
          <p:nvPr/>
        </p:nvGraphicFramePr>
        <p:xfrm>
          <a:off x="10389419" y="3126031"/>
          <a:ext cx="1272784" cy="1918782"/>
        </p:xfrm>
        <a:graphic>
          <a:graphicData uri="http://schemas.openxmlformats.org/drawingml/2006/table">
            <a:tbl>
              <a:tblPr firstRow="1" bandRow="1">
                <a:tableStyleId>{5202B0CA-FC54-4496-8BCA-5EF66A818D29}</a:tableStyleId>
              </a:tblPr>
              <a:tblGrid>
                <a:gridCol w="636392">
                  <a:extLst>
                    <a:ext uri="{9D8B030D-6E8A-4147-A177-3AD203B41FA5}">
                      <a16:colId xmlns:a16="http://schemas.microsoft.com/office/drawing/2014/main" val="1178407311"/>
                    </a:ext>
                  </a:extLst>
                </a:gridCol>
                <a:gridCol w="636392">
                  <a:extLst>
                    <a:ext uri="{9D8B030D-6E8A-4147-A177-3AD203B41FA5}">
                      <a16:colId xmlns:a16="http://schemas.microsoft.com/office/drawing/2014/main" val="1979409211"/>
                    </a:ext>
                  </a:extLst>
                </a:gridCol>
              </a:tblGrid>
              <a:tr h="319797">
                <a:tc>
                  <a:txBody>
                    <a:bodyPr/>
                    <a:lstStyle/>
                    <a:p>
                      <a:pPr algn="ctr"/>
                      <a:r>
                        <a:rPr lang="en-US" altLang="zh-TW" sz="1200" dirty="0"/>
                        <a:t>Device</a:t>
                      </a:r>
                      <a:endParaRPr lang="zh-TW" altLang="en-US" sz="1200" dirty="0"/>
                    </a:p>
                  </a:txBody>
                  <a:tcPr marL="60591" marR="60591" marT="30295" marB="30295" anchor="ctr"/>
                </a:tc>
                <a:tc>
                  <a:txBody>
                    <a:bodyPr/>
                    <a:lstStyle/>
                    <a:p>
                      <a:pPr algn="ctr"/>
                      <a:r>
                        <a:rPr lang="en-US" altLang="zh-TW" sz="1200" dirty="0"/>
                        <a:t>Status</a:t>
                      </a:r>
                      <a:endParaRPr lang="zh-TW" altLang="en-US" sz="1200" dirty="0"/>
                    </a:p>
                  </a:txBody>
                  <a:tcPr marL="60591" marR="60591" marT="30295" marB="30295" anchor="ctr"/>
                </a:tc>
                <a:extLst>
                  <a:ext uri="{0D108BD9-81ED-4DB2-BD59-A6C34878D82A}">
                    <a16:rowId xmlns:a16="http://schemas.microsoft.com/office/drawing/2014/main" val="2150783757"/>
                  </a:ext>
                </a:extLst>
              </a:tr>
              <a:tr h="319797">
                <a:tc>
                  <a:txBody>
                    <a:bodyPr/>
                    <a:lstStyle/>
                    <a:p>
                      <a:pPr algn="ctr"/>
                      <a:r>
                        <a:rPr lang="en-US" altLang="zh-TW" sz="800" dirty="0"/>
                        <a:t>Air conditioner</a:t>
                      </a:r>
                      <a:endParaRPr lang="zh-TW" altLang="en-US" sz="800" dirty="0"/>
                    </a:p>
                  </a:txBody>
                  <a:tcPr marL="60591" marR="60591" marT="30295" marB="30295" anchor="ctr"/>
                </a:tc>
                <a:tc>
                  <a:txBody>
                    <a:bodyPr/>
                    <a:lstStyle/>
                    <a:p>
                      <a:pPr algn="ctr"/>
                      <a:r>
                        <a:rPr lang="en-US" altLang="zh-TW" sz="1200" dirty="0"/>
                        <a:t>OFF</a:t>
                      </a:r>
                      <a:endParaRPr lang="zh-TW" altLang="en-US" sz="1200" dirty="0"/>
                    </a:p>
                  </a:txBody>
                  <a:tcPr marL="60591" marR="60591" marT="30295" marB="30295" anchor="ctr"/>
                </a:tc>
                <a:extLst>
                  <a:ext uri="{0D108BD9-81ED-4DB2-BD59-A6C34878D82A}">
                    <a16:rowId xmlns:a16="http://schemas.microsoft.com/office/drawing/2014/main" val="189339247"/>
                  </a:ext>
                </a:extLst>
              </a:tr>
              <a:tr h="319797">
                <a:tc>
                  <a:txBody>
                    <a:bodyPr/>
                    <a:lstStyle/>
                    <a:p>
                      <a:pPr algn="ctr"/>
                      <a:r>
                        <a:rPr lang="en-US" altLang="zh-TW" sz="800" dirty="0"/>
                        <a:t>Temperature</a:t>
                      </a:r>
                      <a:endParaRPr lang="zh-TW" altLang="en-US" sz="800" dirty="0"/>
                    </a:p>
                  </a:txBody>
                  <a:tcPr marL="60591" marR="60591" marT="30295" marB="30295" anchor="ctr"/>
                </a:tc>
                <a:tc>
                  <a:txBody>
                    <a:bodyPr/>
                    <a:lstStyle/>
                    <a:p>
                      <a:pPr algn="ctr"/>
                      <a:r>
                        <a:rPr lang="en-US" altLang="zh-TW" sz="1200" dirty="0"/>
                        <a:t>28</a:t>
                      </a:r>
                      <a:endParaRPr lang="zh-TW" altLang="en-US" sz="1200" dirty="0"/>
                    </a:p>
                  </a:txBody>
                  <a:tcPr marL="60591" marR="60591" marT="30295" marB="30295" anchor="ctr"/>
                </a:tc>
                <a:extLst>
                  <a:ext uri="{0D108BD9-81ED-4DB2-BD59-A6C34878D82A}">
                    <a16:rowId xmlns:a16="http://schemas.microsoft.com/office/drawing/2014/main" val="233151296"/>
                  </a:ext>
                </a:extLst>
              </a:tr>
              <a:tr h="319797">
                <a:tc>
                  <a:txBody>
                    <a:bodyPr/>
                    <a:lstStyle/>
                    <a:p>
                      <a:pPr algn="ctr"/>
                      <a:r>
                        <a:rPr lang="en-US" altLang="zh-TW" sz="1200" dirty="0"/>
                        <a:t>TV</a:t>
                      </a:r>
                      <a:endParaRPr lang="zh-TW" altLang="en-US" sz="1200" dirty="0"/>
                    </a:p>
                  </a:txBody>
                  <a:tcPr marL="60591" marR="60591" marT="30295" marB="30295" anchor="ctr"/>
                </a:tc>
                <a:tc>
                  <a:txBody>
                    <a:bodyPr/>
                    <a:lstStyle/>
                    <a:p>
                      <a:pPr algn="ctr"/>
                      <a:r>
                        <a:rPr lang="en-US" altLang="zh-TW" sz="1200" dirty="0"/>
                        <a:t>OFF</a:t>
                      </a:r>
                      <a:endParaRPr lang="zh-TW" altLang="en-US" sz="1200" dirty="0"/>
                    </a:p>
                  </a:txBody>
                  <a:tcPr marL="60591" marR="60591" marT="30295" marB="30295" anchor="ctr"/>
                </a:tc>
                <a:extLst>
                  <a:ext uri="{0D108BD9-81ED-4DB2-BD59-A6C34878D82A}">
                    <a16:rowId xmlns:a16="http://schemas.microsoft.com/office/drawing/2014/main" val="3891005744"/>
                  </a:ext>
                </a:extLst>
              </a:tr>
              <a:tr h="319797">
                <a:tc>
                  <a:txBody>
                    <a:bodyPr/>
                    <a:lstStyle/>
                    <a:p>
                      <a:pPr algn="ctr"/>
                      <a:r>
                        <a:rPr lang="en-US" altLang="zh-TW" sz="1200" dirty="0"/>
                        <a:t>Lock</a:t>
                      </a:r>
                      <a:endParaRPr lang="zh-TW" altLang="en-US" sz="1200" dirty="0"/>
                    </a:p>
                  </a:txBody>
                  <a:tcPr marL="60591" marR="60591" marT="30295" marB="30295" anchor="ctr"/>
                </a:tc>
                <a:tc>
                  <a:txBody>
                    <a:bodyPr/>
                    <a:lstStyle/>
                    <a:p>
                      <a:pPr algn="ctr"/>
                      <a:r>
                        <a:rPr lang="en-US" altLang="zh-TW" sz="1200" dirty="0"/>
                        <a:t>LOCKED</a:t>
                      </a:r>
                      <a:endParaRPr lang="zh-TW" altLang="en-US" sz="1200" dirty="0"/>
                    </a:p>
                  </a:txBody>
                  <a:tcPr marL="60591" marR="60591" marT="30295" marB="30295" anchor="ctr"/>
                </a:tc>
                <a:extLst>
                  <a:ext uri="{0D108BD9-81ED-4DB2-BD59-A6C34878D82A}">
                    <a16:rowId xmlns:a16="http://schemas.microsoft.com/office/drawing/2014/main" val="3683271874"/>
                  </a:ext>
                </a:extLst>
              </a:tr>
              <a:tr h="319797">
                <a:tc>
                  <a:txBody>
                    <a:bodyPr/>
                    <a:lstStyle/>
                    <a:p>
                      <a:pPr algn="ctr"/>
                      <a:r>
                        <a:rPr lang="en-US" altLang="zh-TW" sz="1200" dirty="0"/>
                        <a:t>Camera</a:t>
                      </a:r>
                      <a:endParaRPr lang="zh-TW" altLang="en-US" sz="1200" dirty="0"/>
                    </a:p>
                  </a:txBody>
                  <a:tcPr marL="60591" marR="60591" marT="30295" marB="30295" anchor="ctr"/>
                </a:tc>
                <a:tc>
                  <a:txBody>
                    <a:bodyPr/>
                    <a:lstStyle/>
                    <a:p>
                      <a:pPr algn="ctr"/>
                      <a:r>
                        <a:rPr lang="en-US" altLang="zh-TW" sz="1200" dirty="0"/>
                        <a:t>OFF</a:t>
                      </a:r>
                      <a:endParaRPr lang="zh-TW" altLang="en-US" sz="1200" dirty="0"/>
                    </a:p>
                  </a:txBody>
                  <a:tcPr marL="60591" marR="60591" marT="30295" marB="30295" anchor="ctr"/>
                </a:tc>
                <a:extLst>
                  <a:ext uri="{0D108BD9-81ED-4DB2-BD59-A6C34878D82A}">
                    <a16:rowId xmlns:a16="http://schemas.microsoft.com/office/drawing/2014/main" val="3710258093"/>
                  </a:ext>
                </a:extLst>
              </a:tr>
            </a:tbl>
          </a:graphicData>
        </a:graphic>
      </p:graphicFrame>
      <p:sp>
        <p:nvSpPr>
          <p:cNvPr id="44" name="Freeform 11"/>
          <p:cNvSpPr>
            <a:spLocks/>
          </p:cNvSpPr>
          <p:nvPr/>
        </p:nvSpPr>
        <p:spPr bwMode="auto">
          <a:xfrm>
            <a:off x="11478044" y="4926351"/>
            <a:ext cx="488517" cy="744531"/>
          </a:xfrm>
          <a:custGeom>
            <a:avLst/>
            <a:gdLst>
              <a:gd name="T0" fmla="*/ 688 w 2245"/>
              <a:gd name="T1" fmla="*/ 9 h 3421"/>
              <a:gd name="T2" fmla="*/ 755 w 2245"/>
              <a:gd name="T3" fmla="*/ 48 h 3421"/>
              <a:gd name="T4" fmla="*/ 801 w 2245"/>
              <a:gd name="T5" fmla="*/ 115 h 3421"/>
              <a:gd name="T6" fmla="*/ 825 w 2245"/>
              <a:gd name="T7" fmla="*/ 203 h 3421"/>
              <a:gd name="T8" fmla="*/ 950 w 2245"/>
              <a:gd name="T9" fmla="*/ 1377 h 3421"/>
              <a:gd name="T10" fmla="*/ 992 w 2245"/>
              <a:gd name="T11" fmla="*/ 1277 h 3421"/>
              <a:gd name="T12" fmla="*/ 1075 w 2245"/>
              <a:gd name="T13" fmla="*/ 1206 h 3421"/>
              <a:gd name="T14" fmla="*/ 1183 w 2245"/>
              <a:gd name="T15" fmla="*/ 1180 h 3421"/>
              <a:gd name="T16" fmla="*/ 1291 w 2245"/>
              <a:gd name="T17" fmla="*/ 1206 h 3421"/>
              <a:gd name="T18" fmla="*/ 1374 w 2245"/>
              <a:gd name="T19" fmla="*/ 1277 h 3421"/>
              <a:gd name="T20" fmla="*/ 1416 w 2245"/>
              <a:gd name="T21" fmla="*/ 1377 h 3421"/>
              <a:gd name="T22" fmla="*/ 1422 w 2245"/>
              <a:gd name="T23" fmla="*/ 1495 h 3421"/>
              <a:gd name="T24" fmla="*/ 1464 w 2245"/>
              <a:gd name="T25" fmla="*/ 1394 h 3421"/>
              <a:gd name="T26" fmla="*/ 1546 w 2245"/>
              <a:gd name="T27" fmla="*/ 1324 h 3421"/>
              <a:gd name="T28" fmla="*/ 1655 w 2245"/>
              <a:gd name="T29" fmla="*/ 1298 h 3421"/>
              <a:gd name="T30" fmla="*/ 1763 w 2245"/>
              <a:gd name="T31" fmla="*/ 1324 h 3421"/>
              <a:gd name="T32" fmla="*/ 1845 w 2245"/>
              <a:gd name="T33" fmla="*/ 1394 h 3421"/>
              <a:gd name="T34" fmla="*/ 1888 w 2245"/>
              <a:gd name="T35" fmla="*/ 1495 h 3421"/>
              <a:gd name="T36" fmla="*/ 1894 w 2245"/>
              <a:gd name="T37" fmla="*/ 1679 h 3421"/>
              <a:gd name="T38" fmla="*/ 1933 w 2245"/>
              <a:gd name="T39" fmla="*/ 1598 h 3421"/>
              <a:gd name="T40" fmla="*/ 2007 w 2245"/>
              <a:gd name="T41" fmla="*/ 1545 h 3421"/>
              <a:gd name="T42" fmla="*/ 2098 w 2245"/>
              <a:gd name="T43" fmla="*/ 1537 h 3421"/>
              <a:gd name="T44" fmla="*/ 2180 w 2245"/>
              <a:gd name="T45" fmla="*/ 1578 h 3421"/>
              <a:gd name="T46" fmla="*/ 2233 w 2245"/>
              <a:gd name="T47" fmla="*/ 1652 h 3421"/>
              <a:gd name="T48" fmla="*/ 2245 w 2245"/>
              <a:gd name="T49" fmla="*/ 2477 h 3421"/>
              <a:gd name="T50" fmla="*/ 2234 w 2245"/>
              <a:gd name="T51" fmla="*/ 2656 h 3421"/>
              <a:gd name="T52" fmla="*/ 2208 w 2245"/>
              <a:gd name="T53" fmla="*/ 2798 h 3421"/>
              <a:gd name="T54" fmla="*/ 2170 w 2245"/>
              <a:gd name="T55" fmla="*/ 2916 h 3421"/>
              <a:gd name="T56" fmla="*/ 2126 w 2245"/>
              <a:gd name="T57" fmla="*/ 3024 h 3421"/>
              <a:gd name="T58" fmla="*/ 2081 w 2245"/>
              <a:gd name="T59" fmla="*/ 3135 h 3421"/>
              <a:gd name="T60" fmla="*/ 2040 w 2245"/>
              <a:gd name="T61" fmla="*/ 3263 h 3421"/>
              <a:gd name="T62" fmla="*/ 2009 w 2245"/>
              <a:gd name="T63" fmla="*/ 3421 h 3421"/>
              <a:gd name="T64" fmla="*/ 551 w 2245"/>
              <a:gd name="T65" fmla="*/ 3249 h 3421"/>
              <a:gd name="T66" fmla="*/ 454 w 2245"/>
              <a:gd name="T67" fmla="*/ 2980 h 3421"/>
              <a:gd name="T68" fmla="*/ 329 w 2245"/>
              <a:gd name="T69" fmla="*/ 2708 h 3421"/>
              <a:gd name="T70" fmla="*/ 188 w 2245"/>
              <a:gd name="T71" fmla="*/ 2444 h 3421"/>
              <a:gd name="T72" fmla="*/ 91 w 2245"/>
              <a:gd name="T73" fmla="*/ 2277 h 3421"/>
              <a:gd name="T74" fmla="*/ 29 w 2245"/>
              <a:gd name="T75" fmla="*/ 2165 h 3421"/>
              <a:gd name="T76" fmla="*/ 2 w 2245"/>
              <a:gd name="T77" fmla="*/ 2054 h 3421"/>
              <a:gd name="T78" fmla="*/ 6 w 2245"/>
              <a:gd name="T79" fmla="*/ 1945 h 3421"/>
              <a:gd name="T80" fmla="*/ 38 w 2245"/>
              <a:gd name="T81" fmla="*/ 1846 h 3421"/>
              <a:gd name="T82" fmla="*/ 98 w 2245"/>
              <a:gd name="T83" fmla="*/ 1768 h 3421"/>
              <a:gd name="T84" fmla="*/ 185 w 2245"/>
              <a:gd name="T85" fmla="*/ 1720 h 3421"/>
              <a:gd name="T86" fmla="*/ 261 w 2245"/>
              <a:gd name="T87" fmla="*/ 1711 h 3421"/>
              <a:gd name="T88" fmla="*/ 304 w 2245"/>
              <a:gd name="T89" fmla="*/ 1713 h 3421"/>
              <a:gd name="T90" fmla="*/ 374 w 2245"/>
              <a:gd name="T91" fmla="*/ 1726 h 3421"/>
              <a:gd name="T92" fmla="*/ 449 w 2245"/>
              <a:gd name="T93" fmla="*/ 1755 h 3421"/>
              <a:gd name="T94" fmla="*/ 418 w 2245"/>
              <a:gd name="T95" fmla="*/ 202 h 3421"/>
              <a:gd name="T96" fmla="*/ 448 w 2245"/>
              <a:gd name="T97" fmla="*/ 108 h 3421"/>
              <a:gd name="T98" fmla="*/ 508 w 2245"/>
              <a:gd name="T99" fmla="*/ 38 h 3421"/>
              <a:gd name="T100" fmla="*/ 594 w 2245"/>
              <a:gd name="T101" fmla="*/ 2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45" h="3421">
                <a:moveTo>
                  <a:pt x="629" y="0"/>
                </a:moveTo>
                <a:lnTo>
                  <a:pt x="660" y="2"/>
                </a:lnTo>
                <a:lnTo>
                  <a:pt x="688" y="9"/>
                </a:lnTo>
                <a:lnTo>
                  <a:pt x="713" y="18"/>
                </a:lnTo>
                <a:lnTo>
                  <a:pt x="735" y="31"/>
                </a:lnTo>
                <a:lnTo>
                  <a:pt x="755" y="48"/>
                </a:lnTo>
                <a:lnTo>
                  <a:pt x="773" y="68"/>
                </a:lnTo>
                <a:lnTo>
                  <a:pt x="788" y="90"/>
                </a:lnTo>
                <a:lnTo>
                  <a:pt x="801" y="115"/>
                </a:lnTo>
                <a:lnTo>
                  <a:pt x="811" y="143"/>
                </a:lnTo>
                <a:lnTo>
                  <a:pt x="820" y="172"/>
                </a:lnTo>
                <a:lnTo>
                  <a:pt x="825" y="203"/>
                </a:lnTo>
                <a:lnTo>
                  <a:pt x="829" y="236"/>
                </a:lnTo>
                <a:lnTo>
                  <a:pt x="947" y="1416"/>
                </a:lnTo>
                <a:lnTo>
                  <a:pt x="950" y="1377"/>
                </a:lnTo>
                <a:lnTo>
                  <a:pt x="960" y="1341"/>
                </a:lnTo>
                <a:lnTo>
                  <a:pt x="973" y="1308"/>
                </a:lnTo>
                <a:lnTo>
                  <a:pt x="992" y="1277"/>
                </a:lnTo>
                <a:lnTo>
                  <a:pt x="1017" y="1249"/>
                </a:lnTo>
                <a:lnTo>
                  <a:pt x="1044" y="1225"/>
                </a:lnTo>
                <a:lnTo>
                  <a:pt x="1075" y="1206"/>
                </a:lnTo>
                <a:lnTo>
                  <a:pt x="1108" y="1192"/>
                </a:lnTo>
                <a:lnTo>
                  <a:pt x="1145" y="1183"/>
                </a:lnTo>
                <a:lnTo>
                  <a:pt x="1183" y="1180"/>
                </a:lnTo>
                <a:lnTo>
                  <a:pt x="1221" y="1183"/>
                </a:lnTo>
                <a:lnTo>
                  <a:pt x="1258" y="1192"/>
                </a:lnTo>
                <a:lnTo>
                  <a:pt x="1291" y="1206"/>
                </a:lnTo>
                <a:lnTo>
                  <a:pt x="1322" y="1225"/>
                </a:lnTo>
                <a:lnTo>
                  <a:pt x="1349" y="1249"/>
                </a:lnTo>
                <a:lnTo>
                  <a:pt x="1374" y="1277"/>
                </a:lnTo>
                <a:lnTo>
                  <a:pt x="1393" y="1308"/>
                </a:lnTo>
                <a:lnTo>
                  <a:pt x="1407" y="1341"/>
                </a:lnTo>
                <a:lnTo>
                  <a:pt x="1416" y="1377"/>
                </a:lnTo>
                <a:lnTo>
                  <a:pt x="1419" y="1416"/>
                </a:lnTo>
                <a:lnTo>
                  <a:pt x="1419" y="1534"/>
                </a:lnTo>
                <a:lnTo>
                  <a:pt x="1422" y="1495"/>
                </a:lnTo>
                <a:lnTo>
                  <a:pt x="1431" y="1459"/>
                </a:lnTo>
                <a:lnTo>
                  <a:pt x="1445" y="1425"/>
                </a:lnTo>
                <a:lnTo>
                  <a:pt x="1464" y="1394"/>
                </a:lnTo>
                <a:lnTo>
                  <a:pt x="1488" y="1367"/>
                </a:lnTo>
                <a:lnTo>
                  <a:pt x="1516" y="1343"/>
                </a:lnTo>
                <a:lnTo>
                  <a:pt x="1546" y="1324"/>
                </a:lnTo>
                <a:lnTo>
                  <a:pt x="1580" y="1310"/>
                </a:lnTo>
                <a:lnTo>
                  <a:pt x="1617" y="1301"/>
                </a:lnTo>
                <a:lnTo>
                  <a:pt x="1655" y="1298"/>
                </a:lnTo>
                <a:lnTo>
                  <a:pt x="1693" y="1301"/>
                </a:lnTo>
                <a:lnTo>
                  <a:pt x="1730" y="1310"/>
                </a:lnTo>
                <a:lnTo>
                  <a:pt x="1763" y="1324"/>
                </a:lnTo>
                <a:lnTo>
                  <a:pt x="1794" y="1343"/>
                </a:lnTo>
                <a:lnTo>
                  <a:pt x="1821" y="1367"/>
                </a:lnTo>
                <a:lnTo>
                  <a:pt x="1845" y="1394"/>
                </a:lnTo>
                <a:lnTo>
                  <a:pt x="1864" y="1425"/>
                </a:lnTo>
                <a:lnTo>
                  <a:pt x="1878" y="1459"/>
                </a:lnTo>
                <a:lnTo>
                  <a:pt x="1888" y="1495"/>
                </a:lnTo>
                <a:lnTo>
                  <a:pt x="1891" y="1534"/>
                </a:lnTo>
                <a:lnTo>
                  <a:pt x="1891" y="1710"/>
                </a:lnTo>
                <a:lnTo>
                  <a:pt x="1894" y="1679"/>
                </a:lnTo>
                <a:lnTo>
                  <a:pt x="1902" y="1650"/>
                </a:lnTo>
                <a:lnTo>
                  <a:pt x="1915" y="1622"/>
                </a:lnTo>
                <a:lnTo>
                  <a:pt x="1933" y="1598"/>
                </a:lnTo>
                <a:lnTo>
                  <a:pt x="1955" y="1576"/>
                </a:lnTo>
                <a:lnTo>
                  <a:pt x="1979" y="1558"/>
                </a:lnTo>
                <a:lnTo>
                  <a:pt x="2007" y="1545"/>
                </a:lnTo>
                <a:lnTo>
                  <a:pt x="2036" y="1536"/>
                </a:lnTo>
                <a:lnTo>
                  <a:pt x="2068" y="1534"/>
                </a:lnTo>
                <a:lnTo>
                  <a:pt x="2098" y="1537"/>
                </a:lnTo>
                <a:lnTo>
                  <a:pt x="2128" y="1546"/>
                </a:lnTo>
                <a:lnTo>
                  <a:pt x="2155" y="1559"/>
                </a:lnTo>
                <a:lnTo>
                  <a:pt x="2180" y="1578"/>
                </a:lnTo>
                <a:lnTo>
                  <a:pt x="2201" y="1600"/>
                </a:lnTo>
                <a:lnTo>
                  <a:pt x="2219" y="1626"/>
                </a:lnTo>
                <a:lnTo>
                  <a:pt x="2233" y="1652"/>
                </a:lnTo>
                <a:lnTo>
                  <a:pt x="2241" y="1681"/>
                </a:lnTo>
                <a:lnTo>
                  <a:pt x="2245" y="1710"/>
                </a:lnTo>
                <a:lnTo>
                  <a:pt x="2245" y="2477"/>
                </a:lnTo>
                <a:lnTo>
                  <a:pt x="2244" y="2542"/>
                </a:lnTo>
                <a:lnTo>
                  <a:pt x="2239" y="2601"/>
                </a:lnTo>
                <a:lnTo>
                  <a:pt x="2234" y="2656"/>
                </a:lnTo>
                <a:lnTo>
                  <a:pt x="2227" y="2707"/>
                </a:lnTo>
                <a:lnTo>
                  <a:pt x="2218" y="2754"/>
                </a:lnTo>
                <a:lnTo>
                  <a:pt x="2208" y="2798"/>
                </a:lnTo>
                <a:lnTo>
                  <a:pt x="2196" y="2839"/>
                </a:lnTo>
                <a:lnTo>
                  <a:pt x="2183" y="2879"/>
                </a:lnTo>
                <a:lnTo>
                  <a:pt x="2170" y="2916"/>
                </a:lnTo>
                <a:lnTo>
                  <a:pt x="2156" y="2953"/>
                </a:lnTo>
                <a:lnTo>
                  <a:pt x="2141" y="2989"/>
                </a:lnTo>
                <a:lnTo>
                  <a:pt x="2126" y="3024"/>
                </a:lnTo>
                <a:lnTo>
                  <a:pt x="2111" y="3060"/>
                </a:lnTo>
                <a:lnTo>
                  <a:pt x="2096" y="3097"/>
                </a:lnTo>
                <a:lnTo>
                  <a:pt x="2081" y="3135"/>
                </a:lnTo>
                <a:lnTo>
                  <a:pt x="2067" y="3175"/>
                </a:lnTo>
                <a:lnTo>
                  <a:pt x="2053" y="3218"/>
                </a:lnTo>
                <a:lnTo>
                  <a:pt x="2040" y="3263"/>
                </a:lnTo>
                <a:lnTo>
                  <a:pt x="2029" y="3312"/>
                </a:lnTo>
                <a:lnTo>
                  <a:pt x="2018" y="3364"/>
                </a:lnTo>
                <a:lnTo>
                  <a:pt x="2009" y="3421"/>
                </a:lnTo>
                <a:lnTo>
                  <a:pt x="593" y="3421"/>
                </a:lnTo>
                <a:lnTo>
                  <a:pt x="574" y="3335"/>
                </a:lnTo>
                <a:lnTo>
                  <a:pt x="551" y="3249"/>
                </a:lnTo>
                <a:lnTo>
                  <a:pt x="523" y="3160"/>
                </a:lnTo>
                <a:lnTo>
                  <a:pt x="490" y="3071"/>
                </a:lnTo>
                <a:lnTo>
                  <a:pt x="454" y="2980"/>
                </a:lnTo>
                <a:lnTo>
                  <a:pt x="415" y="2890"/>
                </a:lnTo>
                <a:lnTo>
                  <a:pt x="373" y="2799"/>
                </a:lnTo>
                <a:lnTo>
                  <a:pt x="329" y="2708"/>
                </a:lnTo>
                <a:lnTo>
                  <a:pt x="284" y="2619"/>
                </a:lnTo>
                <a:lnTo>
                  <a:pt x="236" y="2531"/>
                </a:lnTo>
                <a:lnTo>
                  <a:pt x="188" y="2444"/>
                </a:lnTo>
                <a:lnTo>
                  <a:pt x="139" y="2359"/>
                </a:lnTo>
                <a:lnTo>
                  <a:pt x="116" y="2318"/>
                </a:lnTo>
                <a:lnTo>
                  <a:pt x="91" y="2277"/>
                </a:lnTo>
                <a:lnTo>
                  <a:pt x="63" y="2236"/>
                </a:lnTo>
                <a:lnTo>
                  <a:pt x="45" y="2201"/>
                </a:lnTo>
                <a:lnTo>
                  <a:pt x="29" y="2165"/>
                </a:lnTo>
                <a:lnTo>
                  <a:pt x="17" y="2129"/>
                </a:lnTo>
                <a:lnTo>
                  <a:pt x="8" y="2091"/>
                </a:lnTo>
                <a:lnTo>
                  <a:pt x="2" y="2054"/>
                </a:lnTo>
                <a:lnTo>
                  <a:pt x="0" y="2017"/>
                </a:lnTo>
                <a:lnTo>
                  <a:pt x="1" y="1981"/>
                </a:lnTo>
                <a:lnTo>
                  <a:pt x="6" y="1945"/>
                </a:lnTo>
                <a:lnTo>
                  <a:pt x="14" y="1910"/>
                </a:lnTo>
                <a:lnTo>
                  <a:pt x="25" y="1877"/>
                </a:lnTo>
                <a:lnTo>
                  <a:pt x="38" y="1846"/>
                </a:lnTo>
                <a:lnTo>
                  <a:pt x="55" y="1817"/>
                </a:lnTo>
                <a:lnTo>
                  <a:pt x="75" y="1791"/>
                </a:lnTo>
                <a:lnTo>
                  <a:pt x="98" y="1768"/>
                </a:lnTo>
                <a:lnTo>
                  <a:pt x="124" y="1748"/>
                </a:lnTo>
                <a:lnTo>
                  <a:pt x="153" y="1732"/>
                </a:lnTo>
                <a:lnTo>
                  <a:pt x="185" y="1720"/>
                </a:lnTo>
                <a:lnTo>
                  <a:pt x="219" y="1713"/>
                </a:lnTo>
                <a:lnTo>
                  <a:pt x="257" y="1710"/>
                </a:lnTo>
                <a:lnTo>
                  <a:pt x="261" y="1711"/>
                </a:lnTo>
                <a:lnTo>
                  <a:pt x="270" y="1711"/>
                </a:lnTo>
                <a:lnTo>
                  <a:pt x="285" y="1711"/>
                </a:lnTo>
                <a:lnTo>
                  <a:pt x="304" y="1713"/>
                </a:lnTo>
                <a:lnTo>
                  <a:pt x="325" y="1716"/>
                </a:lnTo>
                <a:lnTo>
                  <a:pt x="349" y="1720"/>
                </a:lnTo>
                <a:lnTo>
                  <a:pt x="374" y="1726"/>
                </a:lnTo>
                <a:lnTo>
                  <a:pt x="401" y="1733"/>
                </a:lnTo>
                <a:lnTo>
                  <a:pt x="426" y="1743"/>
                </a:lnTo>
                <a:lnTo>
                  <a:pt x="449" y="1755"/>
                </a:lnTo>
                <a:lnTo>
                  <a:pt x="470" y="1769"/>
                </a:lnTo>
                <a:lnTo>
                  <a:pt x="416" y="236"/>
                </a:lnTo>
                <a:lnTo>
                  <a:pt x="418" y="202"/>
                </a:lnTo>
                <a:lnTo>
                  <a:pt x="425" y="168"/>
                </a:lnTo>
                <a:lnTo>
                  <a:pt x="434" y="137"/>
                </a:lnTo>
                <a:lnTo>
                  <a:pt x="448" y="108"/>
                </a:lnTo>
                <a:lnTo>
                  <a:pt x="465" y="81"/>
                </a:lnTo>
                <a:lnTo>
                  <a:pt x="485" y="58"/>
                </a:lnTo>
                <a:lnTo>
                  <a:pt x="508" y="38"/>
                </a:lnTo>
                <a:lnTo>
                  <a:pt x="534" y="22"/>
                </a:lnTo>
                <a:lnTo>
                  <a:pt x="563" y="10"/>
                </a:lnTo>
                <a:lnTo>
                  <a:pt x="594" y="2"/>
                </a:lnTo>
                <a:lnTo>
                  <a:pt x="629" y="0"/>
                </a:lnTo>
                <a:close/>
              </a:path>
            </a:pathLst>
          </a:custGeom>
          <a:solidFill>
            <a:srgbClr val="FFCB9E"/>
          </a:solidFill>
          <a:ln w="0">
            <a:solidFill>
              <a:srgbClr val="FFCB9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2"/>
          <p:cNvSpPr>
            <a:spLocks/>
          </p:cNvSpPr>
          <p:nvPr/>
        </p:nvSpPr>
        <p:spPr bwMode="auto">
          <a:xfrm>
            <a:off x="11471948" y="4921126"/>
            <a:ext cx="499837" cy="755851"/>
          </a:xfrm>
          <a:custGeom>
            <a:avLst/>
            <a:gdLst>
              <a:gd name="T0" fmla="*/ 772 w 2295"/>
              <a:gd name="T1" fmla="*/ 36 h 3473"/>
              <a:gd name="T2" fmla="*/ 864 w 2295"/>
              <a:gd name="T3" fmla="*/ 176 h 3473"/>
              <a:gd name="T4" fmla="*/ 1034 w 2295"/>
              <a:gd name="T5" fmla="*/ 1243 h 3473"/>
              <a:gd name="T6" fmla="*/ 1204 w 2295"/>
              <a:gd name="T7" fmla="*/ 1179 h 3473"/>
              <a:gd name="T8" fmla="*/ 1376 w 2295"/>
              <a:gd name="T9" fmla="*/ 1242 h 3473"/>
              <a:gd name="T10" fmla="*/ 1464 w 2295"/>
              <a:gd name="T11" fmla="*/ 1403 h 3473"/>
              <a:gd name="T12" fmla="*/ 1603 w 2295"/>
              <a:gd name="T13" fmla="*/ 1306 h 3473"/>
              <a:gd name="T14" fmla="*/ 1788 w 2295"/>
              <a:gd name="T15" fmla="*/ 1321 h 3473"/>
              <a:gd name="T16" fmla="*/ 1917 w 2295"/>
              <a:gd name="T17" fmla="*/ 1451 h 3473"/>
              <a:gd name="T18" fmla="*/ 1960 w 2295"/>
              <a:gd name="T19" fmla="*/ 1579 h 3473"/>
              <a:gd name="T20" fmla="*/ 2088 w 2295"/>
              <a:gd name="T21" fmla="*/ 1533 h 3473"/>
              <a:gd name="T22" fmla="*/ 2244 w 2295"/>
              <a:gd name="T23" fmla="*/ 1610 h 3473"/>
              <a:gd name="T24" fmla="*/ 2295 w 2295"/>
              <a:gd name="T25" fmla="*/ 2506 h 3473"/>
              <a:gd name="T26" fmla="*/ 2268 w 2295"/>
              <a:gd name="T27" fmla="*/ 2787 h 3473"/>
              <a:gd name="T28" fmla="*/ 2206 w 2295"/>
              <a:gd name="T29" fmla="*/ 2988 h 3473"/>
              <a:gd name="T30" fmla="*/ 2125 w 2295"/>
              <a:gd name="T31" fmla="*/ 3184 h 3473"/>
              <a:gd name="T32" fmla="*/ 2059 w 2295"/>
              <a:gd name="T33" fmla="*/ 3450 h 3473"/>
              <a:gd name="T34" fmla="*/ 2036 w 2295"/>
              <a:gd name="T35" fmla="*/ 3473 h 3473"/>
              <a:gd name="T36" fmla="*/ 573 w 2295"/>
              <a:gd name="T37" fmla="*/ 3371 h 3473"/>
              <a:gd name="T38" fmla="*/ 415 w 2295"/>
              <a:gd name="T39" fmla="*/ 2925 h 3473"/>
              <a:gd name="T40" fmla="*/ 143 w 2295"/>
              <a:gd name="T41" fmla="*/ 2400 h 3473"/>
              <a:gd name="T42" fmla="*/ 26 w 2295"/>
              <a:gd name="T43" fmla="*/ 2191 h 3473"/>
              <a:gd name="T44" fmla="*/ 5 w 2295"/>
              <a:gd name="T45" fmla="*/ 1968 h 3473"/>
              <a:gd name="T46" fmla="*/ 94 w 2295"/>
              <a:gd name="T47" fmla="*/ 1786 h 3473"/>
              <a:gd name="T48" fmla="*/ 247 w 2295"/>
              <a:gd name="T49" fmla="*/ 1707 h 3473"/>
              <a:gd name="T50" fmla="*/ 314 w 2295"/>
              <a:gd name="T51" fmla="*/ 1733 h 3473"/>
              <a:gd name="T52" fmla="*/ 251 w 2295"/>
              <a:gd name="T53" fmla="*/ 1764 h 3473"/>
              <a:gd name="T54" fmla="*/ 134 w 2295"/>
              <a:gd name="T55" fmla="*/ 1822 h 3473"/>
              <a:gd name="T56" fmla="*/ 66 w 2295"/>
              <a:gd name="T57" fmla="*/ 1951 h 3473"/>
              <a:gd name="T58" fmla="*/ 76 w 2295"/>
              <a:gd name="T59" fmla="*/ 2164 h 3473"/>
              <a:gd name="T60" fmla="*/ 191 w 2295"/>
              <a:gd name="T61" fmla="*/ 2370 h 3473"/>
              <a:gd name="T62" fmla="*/ 459 w 2295"/>
              <a:gd name="T63" fmla="*/ 2891 h 3473"/>
              <a:gd name="T64" fmla="*/ 620 w 2295"/>
              <a:gd name="T65" fmla="*/ 3335 h 3473"/>
              <a:gd name="T66" fmla="*/ 2050 w 2295"/>
              <a:gd name="T67" fmla="*/ 3228 h 3473"/>
              <a:gd name="T68" fmla="*/ 2139 w 2295"/>
              <a:gd name="T69" fmla="*/ 2996 h 3473"/>
              <a:gd name="T70" fmla="*/ 2202 w 2295"/>
              <a:gd name="T71" fmla="*/ 2809 h 3473"/>
              <a:gd name="T72" fmla="*/ 2235 w 2295"/>
              <a:gd name="T73" fmla="*/ 2562 h 3473"/>
              <a:gd name="T74" fmla="*/ 2209 w 2295"/>
              <a:gd name="T75" fmla="*/ 1653 h 3473"/>
              <a:gd name="T76" fmla="*/ 2088 w 2295"/>
              <a:gd name="T77" fmla="*/ 1586 h 3473"/>
              <a:gd name="T78" fmla="*/ 1967 w 2295"/>
              <a:gd name="T79" fmla="*/ 1653 h 3473"/>
              <a:gd name="T80" fmla="*/ 1934 w 2295"/>
              <a:gd name="T81" fmla="*/ 1755 h 3473"/>
              <a:gd name="T82" fmla="*/ 1884 w 2295"/>
              <a:gd name="T83" fmla="*/ 1746 h 3473"/>
              <a:gd name="T84" fmla="*/ 1853 w 2295"/>
              <a:gd name="T85" fmla="*/ 1453 h 3473"/>
              <a:gd name="T86" fmla="*/ 1712 w 2295"/>
              <a:gd name="T87" fmla="*/ 1354 h 3473"/>
              <a:gd name="T88" fmla="*/ 1544 w 2295"/>
              <a:gd name="T89" fmla="*/ 1399 h 3473"/>
              <a:gd name="T90" fmla="*/ 1469 w 2295"/>
              <a:gd name="T91" fmla="*/ 1557 h 3473"/>
              <a:gd name="T92" fmla="*/ 1428 w 2295"/>
              <a:gd name="T93" fmla="*/ 1584 h 3473"/>
              <a:gd name="T94" fmla="*/ 1407 w 2295"/>
              <a:gd name="T95" fmla="*/ 1402 h 3473"/>
              <a:gd name="T96" fmla="*/ 1308 w 2295"/>
              <a:gd name="T97" fmla="*/ 1261 h 3473"/>
              <a:gd name="T98" fmla="*/ 1133 w 2295"/>
              <a:gd name="T99" fmla="*/ 1245 h 3473"/>
              <a:gd name="T100" fmla="*/ 1011 w 2295"/>
              <a:gd name="T101" fmla="*/ 1367 h 3473"/>
              <a:gd name="T102" fmla="*/ 980 w 2295"/>
              <a:gd name="T103" fmla="*/ 1466 h 3473"/>
              <a:gd name="T104" fmla="*/ 939 w 2295"/>
              <a:gd name="T105" fmla="*/ 1444 h 3473"/>
              <a:gd name="T106" fmla="*/ 775 w 2295"/>
              <a:gd name="T107" fmla="*/ 120 h 3473"/>
              <a:gd name="T108" fmla="*/ 650 w 2295"/>
              <a:gd name="T109" fmla="*/ 59 h 3473"/>
              <a:gd name="T110" fmla="*/ 519 w 2295"/>
              <a:gd name="T111" fmla="*/ 115 h 3473"/>
              <a:gd name="T112" fmla="*/ 468 w 2295"/>
              <a:gd name="T113" fmla="*/ 265 h 3473"/>
              <a:gd name="T114" fmla="*/ 497 w 2295"/>
              <a:gd name="T115" fmla="*/ 1946 h 3473"/>
              <a:gd name="T116" fmla="*/ 409 w 2295"/>
              <a:gd name="T117" fmla="*/ 265 h 3473"/>
              <a:gd name="T118" fmla="*/ 464 w 2295"/>
              <a:gd name="T119" fmla="*/ 89 h 3473"/>
              <a:gd name="T120" fmla="*/ 613 w 2295"/>
              <a:gd name="T121" fmla="*/ 2 h 3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5" h="3473">
                <a:moveTo>
                  <a:pt x="650" y="0"/>
                </a:moveTo>
                <a:lnTo>
                  <a:pt x="685" y="2"/>
                </a:lnTo>
                <a:lnTo>
                  <a:pt x="716" y="9"/>
                </a:lnTo>
                <a:lnTo>
                  <a:pt x="746" y="20"/>
                </a:lnTo>
                <a:lnTo>
                  <a:pt x="772" y="36"/>
                </a:lnTo>
                <a:lnTo>
                  <a:pt x="796" y="56"/>
                </a:lnTo>
                <a:lnTo>
                  <a:pt x="817" y="80"/>
                </a:lnTo>
                <a:lnTo>
                  <a:pt x="836" y="109"/>
                </a:lnTo>
                <a:lnTo>
                  <a:pt x="851" y="140"/>
                </a:lnTo>
                <a:lnTo>
                  <a:pt x="864" y="176"/>
                </a:lnTo>
                <a:lnTo>
                  <a:pt x="873" y="216"/>
                </a:lnTo>
                <a:lnTo>
                  <a:pt x="880" y="259"/>
                </a:lnTo>
                <a:lnTo>
                  <a:pt x="986" y="1297"/>
                </a:lnTo>
                <a:lnTo>
                  <a:pt x="1008" y="1268"/>
                </a:lnTo>
                <a:lnTo>
                  <a:pt x="1034" y="1243"/>
                </a:lnTo>
                <a:lnTo>
                  <a:pt x="1064" y="1221"/>
                </a:lnTo>
                <a:lnTo>
                  <a:pt x="1096" y="1203"/>
                </a:lnTo>
                <a:lnTo>
                  <a:pt x="1130" y="1190"/>
                </a:lnTo>
                <a:lnTo>
                  <a:pt x="1167" y="1182"/>
                </a:lnTo>
                <a:lnTo>
                  <a:pt x="1204" y="1179"/>
                </a:lnTo>
                <a:lnTo>
                  <a:pt x="1243" y="1182"/>
                </a:lnTo>
                <a:lnTo>
                  <a:pt x="1280" y="1190"/>
                </a:lnTo>
                <a:lnTo>
                  <a:pt x="1314" y="1203"/>
                </a:lnTo>
                <a:lnTo>
                  <a:pt x="1347" y="1221"/>
                </a:lnTo>
                <a:lnTo>
                  <a:pt x="1376" y="1242"/>
                </a:lnTo>
                <a:lnTo>
                  <a:pt x="1402" y="1268"/>
                </a:lnTo>
                <a:lnTo>
                  <a:pt x="1424" y="1298"/>
                </a:lnTo>
                <a:lnTo>
                  <a:pt x="1443" y="1331"/>
                </a:lnTo>
                <a:lnTo>
                  <a:pt x="1455" y="1365"/>
                </a:lnTo>
                <a:lnTo>
                  <a:pt x="1464" y="1403"/>
                </a:lnTo>
                <a:lnTo>
                  <a:pt x="1486" y="1377"/>
                </a:lnTo>
                <a:lnTo>
                  <a:pt x="1511" y="1354"/>
                </a:lnTo>
                <a:lnTo>
                  <a:pt x="1539" y="1334"/>
                </a:lnTo>
                <a:lnTo>
                  <a:pt x="1570" y="1318"/>
                </a:lnTo>
                <a:lnTo>
                  <a:pt x="1603" y="1306"/>
                </a:lnTo>
                <a:lnTo>
                  <a:pt x="1639" y="1300"/>
                </a:lnTo>
                <a:lnTo>
                  <a:pt x="1676" y="1297"/>
                </a:lnTo>
                <a:lnTo>
                  <a:pt x="1716" y="1300"/>
                </a:lnTo>
                <a:lnTo>
                  <a:pt x="1752" y="1308"/>
                </a:lnTo>
                <a:lnTo>
                  <a:pt x="1788" y="1321"/>
                </a:lnTo>
                <a:lnTo>
                  <a:pt x="1821" y="1340"/>
                </a:lnTo>
                <a:lnTo>
                  <a:pt x="1850" y="1362"/>
                </a:lnTo>
                <a:lnTo>
                  <a:pt x="1877" y="1387"/>
                </a:lnTo>
                <a:lnTo>
                  <a:pt x="1899" y="1418"/>
                </a:lnTo>
                <a:lnTo>
                  <a:pt x="1917" y="1451"/>
                </a:lnTo>
                <a:lnTo>
                  <a:pt x="1930" y="1485"/>
                </a:lnTo>
                <a:lnTo>
                  <a:pt x="1939" y="1523"/>
                </a:lnTo>
                <a:lnTo>
                  <a:pt x="1941" y="1562"/>
                </a:lnTo>
                <a:lnTo>
                  <a:pt x="1941" y="1598"/>
                </a:lnTo>
                <a:lnTo>
                  <a:pt x="1960" y="1579"/>
                </a:lnTo>
                <a:lnTo>
                  <a:pt x="1982" y="1562"/>
                </a:lnTo>
                <a:lnTo>
                  <a:pt x="2006" y="1550"/>
                </a:lnTo>
                <a:lnTo>
                  <a:pt x="2033" y="1540"/>
                </a:lnTo>
                <a:lnTo>
                  <a:pt x="2060" y="1535"/>
                </a:lnTo>
                <a:lnTo>
                  <a:pt x="2088" y="1533"/>
                </a:lnTo>
                <a:lnTo>
                  <a:pt x="2123" y="1537"/>
                </a:lnTo>
                <a:lnTo>
                  <a:pt x="2158" y="1546"/>
                </a:lnTo>
                <a:lnTo>
                  <a:pt x="2189" y="1563"/>
                </a:lnTo>
                <a:lnTo>
                  <a:pt x="2218" y="1584"/>
                </a:lnTo>
                <a:lnTo>
                  <a:pt x="2244" y="1610"/>
                </a:lnTo>
                <a:lnTo>
                  <a:pt x="2265" y="1638"/>
                </a:lnTo>
                <a:lnTo>
                  <a:pt x="2281" y="1671"/>
                </a:lnTo>
                <a:lnTo>
                  <a:pt x="2292" y="1704"/>
                </a:lnTo>
                <a:lnTo>
                  <a:pt x="2295" y="1739"/>
                </a:lnTo>
                <a:lnTo>
                  <a:pt x="2295" y="2506"/>
                </a:lnTo>
                <a:lnTo>
                  <a:pt x="2294" y="2571"/>
                </a:lnTo>
                <a:lnTo>
                  <a:pt x="2291" y="2631"/>
                </a:lnTo>
                <a:lnTo>
                  <a:pt x="2285" y="2687"/>
                </a:lnTo>
                <a:lnTo>
                  <a:pt x="2278" y="2739"/>
                </a:lnTo>
                <a:lnTo>
                  <a:pt x="2268" y="2787"/>
                </a:lnTo>
                <a:lnTo>
                  <a:pt x="2258" y="2832"/>
                </a:lnTo>
                <a:lnTo>
                  <a:pt x="2246" y="2874"/>
                </a:lnTo>
                <a:lnTo>
                  <a:pt x="2234" y="2914"/>
                </a:lnTo>
                <a:lnTo>
                  <a:pt x="2220" y="2952"/>
                </a:lnTo>
                <a:lnTo>
                  <a:pt x="2206" y="2988"/>
                </a:lnTo>
                <a:lnTo>
                  <a:pt x="2192" y="3024"/>
                </a:lnTo>
                <a:lnTo>
                  <a:pt x="2177" y="3060"/>
                </a:lnTo>
                <a:lnTo>
                  <a:pt x="2159" y="3100"/>
                </a:lnTo>
                <a:lnTo>
                  <a:pt x="2142" y="3142"/>
                </a:lnTo>
                <a:lnTo>
                  <a:pt x="2125" y="3184"/>
                </a:lnTo>
                <a:lnTo>
                  <a:pt x="2109" y="3231"/>
                </a:lnTo>
                <a:lnTo>
                  <a:pt x="2095" y="3279"/>
                </a:lnTo>
                <a:lnTo>
                  <a:pt x="2081" y="3332"/>
                </a:lnTo>
                <a:lnTo>
                  <a:pt x="2069" y="3388"/>
                </a:lnTo>
                <a:lnTo>
                  <a:pt x="2059" y="3450"/>
                </a:lnTo>
                <a:lnTo>
                  <a:pt x="2060" y="3456"/>
                </a:lnTo>
                <a:lnTo>
                  <a:pt x="2057" y="3462"/>
                </a:lnTo>
                <a:lnTo>
                  <a:pt x="2050" y="3468"/>
                </a:lnTo>
                <a:lnTo>
                  <a:pt x="2043" y="3472"/>
                </a:lnTo>
                <a:lnTo>
                  <a:pt x="2036" y="3473"/>
                </a:lnTo>
                <a:lnTo>
                  <a:pt x="620" y="3473"/>
                </a:lnTo>
                <a:lnTo>
                  <a:pt x="609" y="3470"/>
                </a:lnTo>
                <a:lnTo>
                  <a:pt x="598" y="3460"/>
                </a:lnTo>
                <a:lnTo>
                  <a:pt x="591" y="3450"/>
                </a:lnTo>
                <a:lnTo>
                  <a:pt x="573" y="3371"/>
                </a:lnTo>
                <a:lnTo>
                  <a:pt x="550" y="3288"/>
                </a:lnTo>
                <a:lnTo>
                  <a:pt x="523" y="3202"/>
                </a:lnTo>
                <a:lnTo>
                  <a:pt x="492" y="3113"/>
                </a:lnTo>
                <a:lnTo>
                  <a:pt x="455" y="3021"/>
                </a:lnTo>
                <a:lnTo>
                  <a:pt x="415" y="2925"/>
                </a:lnTo>
                <a:lnTo>
                  <a:pt x="370" y="2826"/>
                </a:lnTo>
                <a:lnTo>
                  <a:pt x="320" y="2724"/>
                </a:lnTo>
                <a:lnTo>
                  <a:pt x="265" y="2619"/>
                </a:lnTo>
                <a:lnTo>
                  <a:pt x="206" y="2511"/>
                </a:lnTo>
                <a:lnTo>
                  <a:pt x="143" y="2400"/>
                </a:lnTo>
                <a:lnTo>
                  <a:pt x="119" y="2359"/>
                </a:lnTo>
                <a:lnTo>
                  <a:pt x="94" y="2317"/>
                </a:lnTo>
                <a:lnTo>
                  <a:pt x="66" y="2276"/>
                </a:lnTo>
                <a:lnTo>
                  <a:pt x="44" y="2234"/>
                </a:lnTo>
                <a:lnTo>
                  <a:pt x="26" y="2191"/>
                </a:lnTo>
                <a:lnTo>
                  <a:pt x="13" y="2147"/>
                </a:lnTo>
                <a:lnTo>
                  <a:pt x="4" y="2102"/>
                </a:lnTo>
                <a:lnTo>
                  <a:pt x="0" y="2056"/>
                </a:lnTo>
                <a:lnTo>
                  <a:pt x="0" y="2011"/>
                </a:lnTo>
                <a:lnTo>
                  <a:pt x="5" y="1968"/>
                </a:lnTo>
                <a:lnTo>
                  <a:pt x="16" y="1925"/>
                </a:lnTo>
                <a:lnTo>
                  <a:pt x="29" y="1884"/>
                </a:lnTo>
                <a:lnTo>
                  <a:pt x="48" y="1846"/>
                </a:lnTo>
                <a:lnTo>
                  <a:pt x="70" y="1814"/>
                </a:lnTo>
                <a:lnTo>
                  <a:pt x="94" y="1786"/>
                </a:lnTo>
                <a:lnTo>
                  <a:pt x="120" y="1761"/>
                </a:lnTo>
                <a:lnTo>
                  <a:pt x="148" y="1741"/>
                </a:lnTo>
                <a:lnTo>
                  <a:pt x="180" y="1726"/>
                </a:lnTo>
                <a:lnTo>
                  <a:pt x="213" y="1714"/>
                </a:lnTo>
                <a:lnTo>
                  <a:pt x="247" y="1707"/>
                </a:lnTo>
                <a:lnTo>
                  <a:pt x="284" y="1703"/>
                </a:lnTo>
                <a:lnTo>
                  <a:pt x="297" y="1706"/>
                </a:lnTo>
                <a:lnTo>
                  <a:pt x="305" y="1712"/>
                </a:lnTo>
                <a:lnTo>
                  <a:pt x="312" y="1721"/>
                </a:lnTo>
                <a:lnTo>
                  <a:pt x="314" y="1733"/>
                </a:lnTo>
                <a:lnTo>
                  <a:pt x="312" y="1746"/>
                </a:lnTo>
                <a:lnTo>
                  <a:pt x="305" y="1755"/>
                </a:lnTo>
                <a:lnTo>
                  <a:pt x="297" y="1760"/>
                </a:lnTo>
                <a:lnTo>
                  <a:pt x="284" y="1762"/>
                </a:lnTo>
                <a:lnTo>
                  <a:pt x="251" y="1764"/>
                </a:lnTo>
                <a:lnTo>
                  <a:pt x="221" y="1771"/>
                </a:lnTo>
                <a:lnTo>
                  <a:pt x="195" y="1780"/>
                </a:lnTo>
                <a:lnTo>
                  <a:pt x="172" y="1792"/>
                </a:lnTo>
                <a:lnTo>
                  <a:pt x="152" y="1807"/>
                </a:lnTo>
                <a:lnTo>
                  <a:pt x="134" y="1822"/>
                </a:lnTo>
                <a:lnTo>
                  <a:pt x="119" y="1839"/>
                </a:lnTo>
                <a:lnTo>
                  <a:pt x="106" y="1857"/>
                </a:lnTo>
                <a:lnTo>
                  <a:pt x="96" y="1875"/>
                </a:lnTo>
                <a:lnTo>
                  <a:pt x="79" y="1912"/>
                </a:lnTo>
                <a:lnTo>
                  <a:pt x="66" y="1951"/>
                </a:lnTo>
                <a:lnTo>
                  <a:pt x="58" y="1992"/>
                </a:lnTo>
                <a:lnTo>
                  <a:pt x="56" y="2035"/>
                </a:lnTo>
                <a:lnTo>
                  <a:pt x="58" y="2078"/>
                </a:lnTo>
                <a:lnTo>
                  <a:pt x="64" y="2122"/>
                </a:lnTo>
                <a:lnTo>
                  <a:pt x="76" y="2164"/>
                </a:lnTo>
                <a:lnTo>
                  <a:pt x="93" y="2206"/>
                </a:lnTo>
                <a:lnTo>
                  <a:pt x="114" y="2247"/>
                </a:lnTo>
                <a:lnTo>
                  <a:pt x="139" y="2288"/>
                </a:lnTo>
                <a:lnTo>
                  <a:pt x="165" y="2329"/>
                </a:lnTo>
                <a:lnTo>
                  <a:pt x="191" y="2370"/>
                </a:lnTo>
                <a:lnTo>
                  <a:pt x="253" y="2480"/>
                </a:lnTo>
                <a:lnTo>
                  <a:pt x="311" y="2587"/>
                </a:lnTo>
                <a:lnTo>
                  <a:pt x="364" y="2691"/>
                </a:lnTo>
                <a:lnTo>
                  <a:pt x="414" y="2793"/>
                </a:lnTo>
                <a:lnTo>
                  <a:pt x="459" y="2891"/>
                </a:lnTo>
                <a:lnTo>
                  <a:pt x="500" y="2986"/>
                </a:lnTo>
                <a:lnTo>
                  <a:pt x="537" y="3078"/>
                </a:lnTo>
                <a:lnTo>
                  <a:pt x="569" y="3168"/>
                </a:lnTo>
                <a:lnTo>
                  <a:pt x="597" y="3253"/>
                </a:lnTo>
                <a:lnTo>
                  <a:pt x="620" y="3335"/>
                </a:lnTo>
                <a:lnTo>
                  <a:pt x="638" y="3414"/>
                </a:lnTo>
                <a:lnTo>
                  <a:pt x="2006" y="3414"/>
                </a:lnTo>
                <a:lnTo>
                  <a:pt x="2020" y="3347"/>
                </a:lnTo>
                <a:lnTo>
                  <a:pt x="2034" y="3284"/>
                </a:lnTo>
                <a:lnTo>
                  <a:pt x="2050" y="3228"/>
                </a:lnTo>
                <a:lnTo>
                  <a:pt x="2067" y="3174"/>
                </a:lnTo>
                <a:lnTo>
                  <a:pt x="2085" y="3124"/>
                </a:lnTo>
                <a:lnTo>
                  <a:pt x="2104" y="3077"/>
                </a:lnTo>
                <a:lnTo>
                  <a:pt x="2124" y="3031"/>
                </a:lnTo>
                <a:lnTo>
                  <a:pt x="2139" y="2996"/>
                </a:lnTo>
                <a:lnTo>
                  <a:pt x="2153" y="2960"/>
                </a:lnTo>
                <a:lnTo>
                  <a:pt x="2166" y="2924"/>
                </a:lnTo>
                <a:lnTo>
                  <a:pt x="2179" y="2888"/>
                </a:lnTo>
                <a:lnTo>
                  <a:pt x="2192" y="2849"/>
                </a:lnTo>
                <a:lnTo>
                  <a:pt x="2202" y="2809"/>
                </a:lnTo>
                <a:lnTo>
                  <a:pt x="2212" y="2767"/>
                </a:lnTo>
                <a:lnTo>
                  <a:pt x="2220" y="2722"/>
                </a:lnTo>
                <a:lnTo>
                  <a:pt x="2226" y="2672"/>
                </a:lnTo>
                <a:lnTo>
                  <a:pt x="2232" y="2620"/>
                </a:lnTo>
                <a:lnTo>
                  <a:pt x="2235" y="2562"/>
                </a:lnTo>
                <a:lnTo>
                  <a:pt x="2236" y="2500"/>
                </a:lnTo>
                <a:lnTo>
                  <a:pt x="2236" y="1733"/>
                </a:lnTo>
                <a:lnTo>
                  <a:pt x="2233" y="1706"/>
                </a:lnTo>
                <a:lnTo>
                  <a:pt x="2224" y="1678"/>
                </a:lnTo>
                <a:lnTo>
                  <a:pt x="2209" y="1653"/>
                </a:lnTo>
                <a:lnTo>
                  <a:pt x="2190" y="1631"/>
                </a:lnTo>
                <a:lnTo>
                  <a:pt x="2168" y="1613"/>
                </a:lnTo>
                <a:lnTo>
                  <a:pt x="2144" y="1598"/>
                </a:lnTo>
                <a:lnTo>
                  <a:pt x="2117" y="1590"/>
                </a:lnTo>
                <a:lnTo>
                  <a:pt x="2088" y="1586"/>
                </a:lnTo>
                <a:lnTo>
                  <a:pt x="2060" y="1590"/>
                </a:lnTo>
                <a:lnTo>
                  <a:pt x="2034" y="1598"/>
                </a:lnTo>
                <a:lnTo>
                  <a:pt x="2008" y="1613"/>
                </a:lnTo>
                <a:lnTo>
                  <a:pt x="1986" y="1631"/>
                </a:lnTo>
                <a:lnTo>
                  <a:pt x="1967" y="1653"/>
                </a:lnTo>
                <a:lnTo>
                  <a:pt x="1954" y="1678"/>
                </a:lnTo>
                <a:lnTo>
                  <a:pt x="1944" y="1706"/>
                </a:lnTo>
                <a:lnTo>
                  <a:pt x="1941" y="1733"/>
                </a:lnTo>
                <a:lnTo>
                  <a:pt x="1939" y="1746"/>
                </a:lnTo>
                <a:lnTo>
                  <a:pt x="1934" y="1755"/>
                </a:lnTo>
                <a:lnTo>
                  <a:pt x="1924" y="1760"/>
                </a:lnTo>
                <a:lnTo>
                  <a:pt x="1911" y="1762"/>
                </a:lnTo>
                <a:lnTo>
                  <a:pt x="1900" y="1760"/>
                </a:lnTo>
                <a:lnTo>
                  <a:pt x="1890" y="1755"/>
                </a:lnTo>
                <a:lnTo>
                  <a:pt x="1884" y="1746"/>
                </a:lnTo>
                <a:lnTo>
                  <a:pt x="1882" y="1733"/>
                </a:lnTo>
                <a:lnTo>
                  <a:pt x="1882" y="1557"/>
                </a:lnTo>
                <a:lnTo>
                  <a:pt x="1879" y="1520"/>
                </a:lnTo>
                <a:lnTo>
                  <a:pt x="1869" y="1485"/>
                </a:lnTo>
                <a:lnTo>
                  <a:pt x="1853" y="1453"/>
                </a:lnTo>
                <a:lnTo>
                  <a:pt x="1833" y="1424"/>
                </a:lnTo>
                <a:lnTo>
                  <a:pt x="1808" y="1399"/>
                </a:lnTo>
                <a:lnTo>
                  <a:pt x="1779" y="1379"/>
                </a:lnTo>
                <a:lnTo>
                  <a:pt x="1747" y="1363"/>
                </a:lnTo>
                <a:lnTo>
                  <a:pt x="1712" y="1354"/>
                </a:lnTo>
                <a:lnTo>
                  <a:pt x="1676" y="1351"/>
                </a:lnTo>
                <a:lnTo>
                  <a:pt x="1640" y="1354"/>
                </a:lnTo>
                <a:lnTo>
                  <a:pt x="1605" y="1363"/>
                </a:lnTo>
                <a:lnTo>
                  <a:pt x="1572" y="1379"/>
                </a:lnTo>
                <a:lnTo>
                  <a:pt x="1544" y="1399"/>
                </a:lnTo>
                <a:lnTo>
                  <a:pt x="1519" y="1424"/>
                </a:lnTo>
                <a:lnTo>
                  <a:pt x="1499" y="1453"/>
                </a:lnTo>
                <a:lnTo>
                  <a:pt x="1483" y="1485"/>
                </a:lnTo>
                <a:lnTo>
                  <a:pt x="1473" y="1520"/>
                </a:lnTo>
                <a:lnTo>
                  <a:pt x="1469" y="1557"/>
                </a:lnTo>
                <a:lnTo>
                  <a:pt x="1467" y="1569"/>
                </a:lnTo>
                <a:lnTo>
                  <a:pt x="1462" y="1578"/>
                </a:lnTo>
                <a:lnTo>
                  <a:pt x="1452" y="1584"/>
                </a:lnTo>
                <a:lnTo>
                  <a:pt x="1440" y="1586"/>
                </a:lnTo>
                <a:lnTo>
                  <a:pt x="1428" y="1584"/>
                </a:lnTo>
                <a:lnTo>
                  <a:pt x="1419" y="1578"/>
                </a:lnTo>
                <a:lnTo>
                  <a:pt x="1412" y="1569"/>
                </a:lnTo>
                <a:lnTo>
                  <a:pt x="1410" y="1557"/>
                </a:lnTo>
                <a:lnTo>
                  <a:pt x="1410" y="1439"/>
                </a:lnTo>
                <a:lnTo>
                  <a:pt x="1407" y="1402"/>
                </a:lnTo>
                <a:lnTo>
                  <a:pt x="1397" y="1367"/>
                </a:lnTo>
                <a:lnTo>
                  <a:pt x="1382" y="1335"/>
                </a:lnTo>
                <a:lnTo>
                  <a:pt x="1362" y="1306"/>
                </a:lnTo>
                <a:lnTo>
                  <a:pt x="1336" y="1281"/>
                </a:lnTo>
                <a:lnTo>
                  <a:pt x="1308" y="1261"/>
                </a:lnTo>
                <a:lnTo>
                  <a:pt x="1275" y="1245"/>
                </a:lnTo>
                <a:lnTo>
                  <a:pt x="1241" y="1236"/>
                </a:lnTo>
                <a:lnTo>
                  <a:pt x="1204" y="1233"/>
                </a:lnTo>
                <a:lnTo>
                  <a:pt x="1168" y="1236"/>
                </a:lnTo>
                <a:lnTo>
                  <a:pt x="1133" y="1245"/>
                </a:lnTo>
                <a:lnTo>
                  <a:pt x="1101" y="1261"/>
                </a:lnTo>
                <a:lnTo>
                  <a:pt x="1072" y="1281"/>
                </a:lnTo>
                <a:lnTo>
                  <a:pt x="1047" y="1306"/>
                </a:lnTo>
                <a:lnTo>
                  <a:pt x="1027" y="1335"/>
                </a:lnTo>
                <a:lnTo>
                  <a:pt x="1011" y="1367"/>
                </a:lnTo>
                <a:lnTo>
                  <a:pt x="1002" y="1402"/>
                </a:lnTo>
                <a:lnTo>
                  <a:pt x="998" y="1439"/>
                </a:lnTo>
                <a:lnTo>
                  <a:pt x="995" y="1451"/>
                </a:lnTo>
                <a:lnTo>
                  <a:pt x="990" y="1460"/>
                </a:lnTo>
                <a:lnTo>
                  <a:pt x="980" y="1466"/>
                </a:lnTo>
                <a:lnTo>
                  <a:pt x="969" y="1469"/>
                </a:lnTo>
                <a:lnTo>
                  <a:pt x="956" y="1466"/>
                </a:lnTo>
                <a:lnTo>
                  <a:pt x="947" y="1461"/>
                </a:lnTo>
                <a:lnTo>
                  <a:pt x="941" y="1453"/>
                </a:lnTo>
                <a:lnTo>
                  <a:pt x="939" y="1444"/>
                </a:lnTo>
                <a:lnTo>
                  <a:pt x="821" y="265"/>
                </a:lnTo>
                <a:lnTo>
                  <a:pt x="814" y="220"/>
                </a:lnTo>
                <a:lnTo>
                  <a:pt x="804" y="182"/>
                </a:lnTo>
                <a:lnTo>
                  <a:pt x="791" y="149"/>
                </a:lnTo>
                <a:lnTo>
                  <a:pt x="775" y="120"/>
                </a:lnTo>
                <a:lnTo>
                  <a:pt x="757" y="98"/>
                </a:lnTo>
                <a:lnTo>
                  <a:pt x="735" y="80"/>
                </a:lnTo>
                <a:lnTo>
                  <a:pt x="710" y="69"/>
                </a:lnTo>
                <a:lnTo>
                  <a:pt x="681" y="61"/>
                </a:lnTo>
                <a:lnTo>
                  <a:pt x="650" y="59"/>
                </a:lnTo>
                <a:lnTo>
                  <a:pt x="619" y="61"/>
                </a:lnTo>
                <a:lnTo>
                  <a:pt x="590" y="69"/>
                </a:lnTo>
                <a:lnTo>
                  <a:pt x="563" y="80"/>
                </a:lnTo>
                <a:lnTo>
                  <a:pt x="540" y="96"/>
                </a:lnTo>
                <a:lnTo>
                  <a:pt x="519" y="115"/>
                </a:lnTo>
                <a:lnTo>
                  <a:pt x="501" y="139"/>
                </a:lnTo>
                <a:lnTo>
                  <a:pt x="487" y="166"/>
                </a:lnTo>
                <a:lnTo>
                  <a:pt x="476" y="196"/>
                </a:lnTo>
                <a:lnTo>
                  <a:pt x="470" y="229"/>
                </a:lnTo>
                <a:lnTo>
                  <a:pt x="468" y="265"/>
                </a:lnTo>
                <a:lnTo>
                  <a:pt x="527" y="1916"/>
                </a:lnTo>
                <a:lnTo>
                  <a:pt x="524" y="1928"/>
                </a:lnTo>
                <a:lnTo>
                  <a:pt x="518" y="1937"/>
                </a:lnTo>
                <a:lnTo>
                  <a:pt x="509" y="1944"/>
                </a:lnTo>
                <a:lnTo>
                  <a:pt x="497" y="1946"/>
                </a:lnTo>
                <a:lnTo>
                  <a:pt x="484" y="1944"/>
                </a:lnTo>
                <a:lnTo>
                  <a:pt x="475" y="1937"/>
                </a:lnTo>
                <a:lnTo>
                  <a:pt x="470" y="1928"/>
                </a:lnTo>
                <a:lnTo>
                  <a:pt x="468" y="1916"/>
                </a:lnTo>
                <a:lnTo>
                  <a:pt x="409" y="265"/>
                </a:lnTo>
                <a:lnTo>
                  <a:pt x="411" y="225"/>
                </a:lnTo>
                <a:lnTo>
                  <a:pt x="418" y="186"/>
                </a:lnTo>
                <a:lnTo>
                  <a:pt x="430" y="150"/>
                </a:lnTo>
                <a:lnTo>
                  <a:pt x="445" y="117"/>
                </a:lnTo>
                <a:lnTo>
                  <a:pt x="464" y="89"/>
                </a:lnTo>
                <a:lnTo>
                  <a:pt x="489" y="62"/>
                </a:lnTo>
                <a:lnTo>
                  <a:pt x="515" y="41"/>
                </a:lnTo>
                <a:lnTo>
                  <a:pt x="544" y="23"/>
                </a:lnTo>
                <a:lnTo>
                  <a:pt x="577" y="11"/>
                </a:lnTo>
                <a:lnTo>
                  <a:pt x="613" y="2"/>
                </a:lnTo>
                <a:lnTo>
                  <a:pt x="650" y="0"/>
                </a:lnTo>
                <a:close/>
              </a:path>
            </a:pathLst>
          </a:custGeom>
          <a:solidFill>
            <a:srgbClr val="0C2740"/>
          </a:solidFill>
          <a:ln w="0">
            <a:solidFill>
              <a:srgbClr val="0C27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9" name="Picture 4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55221" y="2059846"/>
            <a:ext cx="3552235" cy="3552235"/>
          </a:xfrm>
          <a:prstGeom prst="rect">
            <a:avLst/>
          </a:prstGeom>
        </p:spPr>
      </p:pic>
      <p:cxnSp>
        <p:nvCxnSpPr>
          <p:cNvPr id="53" name="Straight Arrow Connector 52"/>
          <p:cNvCxnSpPr/>
          <p:nvPr/>
        </p:nvCxnSpPr>
        <p:spPr>
          <a:xfrm flipV="1">
            <a:off x="8807457" y="4085423"/>
            <a:ext cx="1336647"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197507" y="4080267"/>
            <a:ext cx="1004243"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5196" y="4062982"/>
            <a:ext cx="660331" cy="660331"/>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6619" y="3263604"/>
            <a:ext cx="768423" cy="768423"/>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40311" y="4079399"/>
            <a:ext cx="695856" cy="695856"/>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44544" y="3405358"/>
            <a:ext cx="652717" cy="652717"/>
          </a:xfrm>
          <a:prstGeom prst="rect">
            <a:avLst/>
          </a:prstGeom>
        </p:spPr>
      </p:pic>
      <p:pic>
        <p:nvPicPr>
          <p:cNvPr id="1026" name="Picture 2" descr="https://www.logolynx.com/images/logolynx/4b/4bd732c296657c36557b069934e08b8b.jpe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90008" y="5705619"/>
            <a:ext cx="1891843" cy="378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35682" y="5232498"/>
            <a:ext cx="1158989" cy="317563"/>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1242" y="5061419"/>
            <a:ext cx="1429969" cy="644201"/>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45599" y="5705619"/>
            <a:ext cx="1169971" cy="381059"/>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34158" y="5204723"/>
            <a:ext cx="1781317" cy="394097"/>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08511" y="4063275"/>
            <a:ext cx="660039" cy="660039"/>
          </a:xfrm>
          <a:prstGeom prst="rect">
            <a:avLst/>
          </a:prstGeom>
        </p:spPr>
      </p:pic>
      <p:sp>
        <p:nvSpPr>
          <p:cNvPr id="3" name="Rectangle 2"/>
          <p:cNvSpPr/>
          <p:nvPr/>
        </p:nvSpPr>
        <p:spPr>
          <a:xfrm>
            <a:off x="930619" y="1351960"/>
            <a:ext cx="6096000" cy="707886"/>
          </a:xfrm>
          <a:prstGeom prst="rect">
            <a:avLst/>
          </a:prstGeom>
        </p:spPr>
        <p:txBody>
          <a:bodyPr>
            <a:spAutoFit/>
          </a:bodyPr>
          <a:lstStyle/>
          <a:p>
            <a:r>
              <a:rPr lang="en-US" altLang="zh-TW" sz="2000" dirty="0">
                <a:latin typeface="+mj-lt"/>
              </a:rPr>
              <a:t>Not just securing the device itself</a:t>
            </a:r>
          </a:p>
          <a:p>
            <a:r>
              <a:rPr lang="en-US" altLang="zh-TW" sz="2000" dirty="0">
                <a:latin typeface="+mj-lt"/>
              </a:rPr>
              <a:t>Need to secure network + cloud + mobile + web </a:t>
            </a:r>
            <a:r>
              <a:rPr lang="is-IS" altLang="zh-TW" sz="2000" dirty="0">
                <a:latin typeface="+mj-lt"/>
              </a:rPr>
              <a:t>…</a:t>
            </a:r>
            <a:endParaRPr lang="en-US" altLang="zh-TW" sz="2000" dirty="0">
              <a:latin typeface="+mj-lt"/>
            </a:endParaRPr>
          </a:p>
        </p:txBody>
      </p:sp>
      <p:sp>
        <p:nvSpPr>
          <p:cNvPr id="60" name="Rectangle 59"/>
          <p:cNvSpPr/>
          <p:nvPr/>
        </p:nvSpPr>
        <p:spPr>
          <a:xfrm>
            <a:off x="1560559" y="4992313"/>
            <a:ext cx="2265479" cy="300082"/>
          </a:xfrm>
          <a:prstGeom prst="rect">
            <a:avLst/>
          </a:prstGeom>
        </p:spPr>
        <p:txBody>
          <a:bodyPr wrap="square">
            <a:spAutoFit/>
          </a:bodyPr>
          <a:lstStyle/>
          <a:p>
            <a:r>
              <a:rPr lang="en-US" sz="1350" dirty="0">
                <a:solidFill>
                  <a:srgbClr val="FF0000"/>
                </a:solidFill>
              </a:rPr>
              <a:t>Hardcoded credentials</a:t>
            </a:r>
          </a:p>
        </p:txBody>
      </p:sp>
      <p:sp>
        <p:nvSpPr>
          <p:cNvPr id="63" name="TextBox 62"/>
          <p:cNvSpPr txBox="1"/>
          <p:nvPr/>
        </p:nvSpPr>
        <p:spPr>
          <a:xfrm>
            <a:off x="3915924" y="3425206"/>
            <a:ext cx="1189749" cy="300082"/>
          </a:xfrm>
          <a:prstGeom prst="rect">
            <a:avLst/>
          </a:prstGeom>
          <a:noFill/>
        </p:spPr>
        <p:txBody>
          <a:bodyPr wrap="none" rtlCol="0">
            <a:spAutoFit/>
          </a:bodyPr>
          <a:lstStyle/>
          <a:p>
            <a:r>
              <a:rPr lang="en-US" sz="1350">
                <a:solidFill>
                  <a:srgbClr val="FF0000"/>
                </a:solidFill>
              </a:rPr>
              <a:t>No encryption</a:t>
            </a:r>
          </a:p>
        </p:txBody>
      </p:sp>
      <p:sp>
        <p:nvSpPr>
          <p:cNvPr id="64" name="Rectangle 63"/>
          <p:cNvSpPr/>
          <p:nvPr/>
        </p:nvSpPr>
        <p:spPr>
          <a:xfrm>
            <a:off x="3915923" y="3661969"/>
            <a:ext cx="1549666" cy="300082"/>
          </a:xfrm>
          <a:prstGeom prst="rect">
            <a:avLst/>
          </a:prstGeom>
        </p:spPr>
        <p:txBody>
          <a:bodyPr wrap="square">
            <a:spAutoFit/>
          </a:bodyPr>
          <a:lstStyle/>
          <a:p>
            <a:r>
              <a:rPr lang="en-US" sz="1350" dirty="0">
                <a:solidFill>
                  <a:srgbClr val="FF0000"/>
                </a:solidFill>
              </a:rPr>
              <a:t>Updates not signed</a:t>
            </a:r>
          </a:p>
        </p:txBody>
      </p:sp>
      <p:sp>
        <p:nvSpPr>
          <p:cNvPr id="67" name="Rectangle 66"/>
          <p:cNvSpPr/>
          <p:nvPr/>
        </p:nvSpPr>
        <p:spPr>
          <a:xfrm>
            <a:off x="8686837" y="3105832"/>
            <a:ext cx="1828748" cy="715581"/>
          </a:xfrm>
          <a:prstGeom prst="rect">
            <a:avLst/>
          </a:prstGeom>
        </p:spPr>
        <p:txBody>
          <a:bodyPr wrap="square">
            <a:spAutoFit/>
          </a:bodyPr>
          <a:lstStyle/>
          <a:p>
            <a:r>
              <a:rPr lang="en-US" sz="1350" dirty="0">
                <a:solidFill>
                  <a:srgbClr val="FF0000"/>
                </a:solidFill>
              </a:rPr>
              <a:t>Weak access control</a:t>
            </a:r>
          </a:p>
          <a:p>
            <a:r>
              <a:rPr lang="en-US" sz="1350" dirty="0">
                <a:solidFill>
                  <a:srgbClr val="FF0000"/>
                </a:solidFill>
              </a:rPr>
              <a:t>SQL injection</a:t>
            </a:r>
          </a:p>
          <a:p>
            <a:r>
              <a:rPr lang="en-US" altLang="zh-TW" sz="1350" dirty="0">
                <a:solidFill>
                  <a:srgbClr val="FF0000"/>
                </a:solidFill>
              </a:rPr>
              <a:t>Weak passwords</a:t>
            </a:r>
          </a:p>
        </p:txBody>
      </p:sp>
      <p:sp>
        <p:nvSpPr>
          <p:cNvPr id="68" name="Rectangle 67"/>
          <p:cNvSpPr/>
          <p:nvPr/>
        </p:nvSpPr>
        <p:spPr>
          <a:xfrm>
            <a:off x="1562281" y="5270289"/>
            <a:ext cx="1814369" cy="300082"/>
          </a:xfrm>
          <a:prstGeom prst="rect">
            <a:avLst/>
          </a:prstGeom>
        </p:spPr>
        <p:txBody>
          <a:bodyPr wrap="square">
            <a:spAutoFit/>
          </a:bodyPr>
          <a:lstStyle/>
          <a:p>
            <a:r>
              <a:rPr lang="en-US" sz="1350" dirty="0">
                <a:solidFill>
                  <a:srgbClr val="FF0000"/>
                </a:solidFill>
              </a:rPr>
              <a:t>Reset to insecure state</a:t>
            </a:r>
          </a:p>
        </p:txBody>
      </p:sp>
      <p:sp>
        <p:nvSpPr>
          <p:cNvPr id="47" name="Freeform 46"/>
          <p:cNvSpPr/>
          <p:nvPr/>
        </p:nvSpPr>
        <p:spPr>
          <a:xfrm>
            <a:off x="4088948" y="2028420"/>
            <a:ext cx="5791652" cy="1236856"/>
          </a:xfrm>
          <a:custGeom>
            <a:avLst/>
            <a:gdLst>
              <a:gd name="connsiteX0" fmla="*/ 0 w 5372100"/>
              <a:gd name="connsiteY0" fmla="*/ 1106908 h 1106908"/>
              <a:gd name="connsiteX1" fmla="*/ 1752600 w 5372100"/>
              <a:gd name="connsiteY1" fmla="*/ 179808 h 1106908"/>
              <a:gd name="connsiteX2" fmla="*/ 3454400 w 5372100"/>
              <a:gd name="connsiteY2" fmla="*/ 78208 h 1106908"/>
              <a:gd name="connsiteX3" fmla="*/ 5372100 w 5372100"/>
              <a:gd name="connsiteY3" fmla="*/ 1068808 h 1106908"/>
            </a:gdLst>
            <a:ahLst/>
            <a:cxnLst>
              <a:cxn ang="0">
                <a:pos x="connsiteX0" y="connsiteY0"/>
              </a:cxn>
              <a:cxn ang="0">
                <a:pos x="connsiteX1" y="connsiteY1"/>
              </a:cxn>
              <a:cxn ang="0">
                <a:pos x="connsiteX2" y="connsiteY2"/>
              </a:cxn>
              <a:cxn ang="0">
                <a:pos x="connsiteX3" y="connsiteY3"/>
              </a:cxn>
            </a:cxnLst>
            <a:rect l="l" t="t" r="r" b="b"/>
            <a:pathLst>
              <a:path w="5372100" h="1106908">
                <a:moveTo>
                  <a:pt x="0" y="1106908"/>
                </a:moveTo>
                <a:cubicBezTo>
                  <a:pt x="588433" y="729083"/>
                  <a:pt x="1176867" y="351258"/>
                  <a:pt x="1752600" y="179808"/>
                </a:cubicBezTo>
                <a:cubicBezTo>
                  <a:pt x="2328333" y="8358"/>
                  <a:pt x="2851150" y="-69959"/>
                  <a:pt x="3454400" y="78208"/>
                </a:cubicBezTo>
                <a:cubicBezTo>
                  <a:pt x="4057650" y="226375"/>
                  <a:pt x="5372100" y="1068808"/>
                  <a:pt x="5372100" y="106880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Footer Placeholder 5">
            <a:extLst>
              <a:ext uri="{FF2B5EF4-FFF2-40B4-BE49-F238E27FC236}">
                <a16:creationId xmlns:a16="http://schemas.microsoft.com/office/drawing/2014/main" id="{7A3160B8-3DBE-6641-B95C-0ADC44149E53}"/>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43" name="Slide Number Placeholder 42">
            <a:extLst>
              <a:ext uri="{FF2B5EF4-FFF2-40B4-BE49-F238E27FC236}">
                <a16:creationId xmlns:a16="http://schemas.microsoft.com/office/drawing/2014/main" id="{8314E782-FBF2-8E4D-806A-C504867322AD}"/>
              </a:ext>
            </a:extLst>
          </p:cNvPr>
          <p:cNvSpPr>
            <a:spLocks noGrp="1"/>
          </p:cNvSpPr>
          <p:nvPr>
            <p:ph type="sldNum" sz="quarter" idx="12"/>
          </p:nvPr>
        </p:nvSpPr>
        <p:spPr/>
        <p:txBody>
          <a:bodyPr/>
          <a:lstStyle/>
          <a:p>
            <a:fld id="{8D12CA4E-BCA4-DE44-85E9-DF7BE9BA361F}" type="slidenum">
              <a:rPr kumimoji="1" lang="zh-TW" altLang="en-US" smtClean="0"/>
              <a:t>27</a:t>
            </a:fld>
            <a:endParaRPr kumimoji="1" lang="zh-TW" altLang="en-US"/>
          </a:p>
        </p:txBody>
      </p:sp>
    </p:spTree>
    <p:extLst>
      <p:ext uri="{BB962C8B-B14F-4D97-AF65-F5344CB8AC3E}">
        <p14:creationId xmlns:p14="http://schemas.microsoft.com/office/powerpoint/2010/main" val="1667755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kumimoji="1" lang="en-US" altLang="zh-TW" dirty="0"/>
              <a:t>Perspective from IoT stack</a:t>
            </a:r>
            <a:endParaRPr kumimoji="1" lang="zh-TW" altLang="en-US" dirty="0"/>
          </a:p>
        </p:txBody>
      </p:sp>
      <p:sp>
        <p:nvSpPr>
          <p:cNvPr id="10" name="Rectangle 9"/>
          <p:cNvSpPr/>
          <p:nvPr/>
        </p:nvSpPr>
        <p:spPr>
          <a:xfrm>
            <a:off x="334537" y="6079351"/>
            <a:ext cx="10982093" cy="276999"/>
          </a:xfrm>
          <a:prstGeom prst="rect">
            <a:avLst/>
          </a:prstGeom>
        </p:spPr>
        <p:txBody>
          <a:bodyPr wrap="square">
            <a:spAutoFit/>
          </a:bodyPr>
          <a:lstStyle/>
          <a:p>
            <a:r>
              <a:rPr lang="en-US" altLang="zh-TW" sz="1200" dirty="0">
                <a:latin typeface="+mj-lt"/>
              </a:rPr>
              <a:t>Reference: R. Schuster, V. </a:t>
            </a:r>
            <a:r>
              <a:rPr lang="en-US" altLang="zh-TW" sz="1200" dirty="0" err="1">
                <a:latin typeface="+mj-lt"/>
              </a:rPr>
              <a:t>Shmatikov</a:t>
            </a:r>
            <a:r>
              <a:rPr lang="en-US" altLang="zh-TW" sz="1200" dirty="0">
                <a:latin typeface="+mj-lt"/>
              </a:rPr>
              <a:t>, and E. </a:t>
            </a:r>
            <a:r>
              <a:rPr lang="en-US" altLang="zh-TW" sz="1200" dirty="0" err="1">
                <a:latin typeface="+mj-lt"/>
              </a:rPr>
              <a:t>Tromer</a:t>
            </a:r>
            <a:r>
              <a:rPr lang="en-US" altLang="zh-TW" sz="1200" dirty="0">
                <a:latin typeface="+mj-lt"/>
              </a:rPr>
              <a:t>, “Situational Access Control in the Internet of Things,” </a:t>
            </a:r>
            <a:r>
              <a:rPr lang="en-US" altLang="zh-TW" sz="1200" i="1" dirty="0">
                <a:latin typeface="+mj-lt"/>
              </a:rPr>
              <a:t>ACM CCS, </a:t>
            </a:r>
            <a:r>
              <a:rPr lang="en-US" altLang="zh-TW" sz="1200" dirty="0">
                <a:latin typeface="+mj-lt"/>
              </a:rPr>
              <a:t>2018.</a:t>
            </a:r>
            <a:endParaRPr lang="en-US" altLang="zh-TW" sz="1200" dirty="0">
              <a:effectLst/>
              <a:latin typeface="+mj-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537" y="2032695"/>
            <a:ext cx="11485756" cy="3924300"/>
          </a:xfrm>
          <a:prstGeom prst="rect">
            <a:avLst/>
          </a:prstGeom>
        </p:spPr>
      </p:pic>
      <p:sp>
        <p:nvSpPr>
          <p:cNvPr id="3" name="Footer Placeholder 2">
            <a:extLst>
              <a:ext uri="{FF2B5EF4-FFF2-40B4-BE49-F238E27FC236}">
                <a16:creationId xmlns:a16="http://schemas.microsoft.com/office/drawing/2014/main" id="{675132F1-48F1-E94E-B8E1-6FFD84F583C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F7DBC562-8FEE-434F-9390-646B6EF61424}"/>
              </a:ext>
            </a:extLst>
          </p:cNvPr>
          <p:cNvSpPr>
            <a:spLocks noGrp="1"/>
          </p:cNvSpPr>
          <p:nvPr>
            <p:ph type="sldNum" sz="quarter" idx="12"/>
          </p:nvPr>
        </p:nvSpPr>
        <p:spPr/>
        <p:txBody>
          <a:bodyPr/>
          <a:lstStyle/>
          <a:p>
            <a:fld id="{8D12CA4E-BCA4-DE44-85E9-DF7BE9BA361F}" type="slidenum">
              <a:rPr kumimoji="1" lang="zh-TW" altLang="en-US" smtClean="0"/>
              <a:t>28</a:t>
            </a:fld>
            <a:endParaRPr kumimoji="1" lang="zh-TW" altLang="en-US"/>
          </a:p>
        </p:txBody>
      </p:sp>
    </p:spTree>
    <p:extLst>
      <p:ext uri="{BB962C8B-B14F-4D97-AF65-F5344CB8AC3E}">
        <p14:creationId xmlns:p14="http://schemas.microsoft.com/office/powerpoint/2010/main" val="78101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kumimoji="1" lang="en-US" altLang="zh-TW" dirty="0"/>
              <a:t>Perspective from IoT device capabilities</a:t>
            </a:r>
            <a:endParaRPr kumimoji="1" lang="zh-TW" alt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9209" y="1649101"/>
            <a:ext cx="7273581" cy="4467631"/>
          </a:xfrm>
          <a:prstGeom prst="rect">
            <a:avLst/>
          </a:prstGeom>
        </p:spPr>
      </p:pic>
      <p:sp>
        <p:nvSpPr>
          <p:cNvPr id="7" name="Rectangle 6">
            <a:extLst>
              <a:ext uri="{FF2B5EF4-FFF2-40B4-BE49-F238E27FC236}">
                <a16:creationId xmlns:a16="http://schemas.microsoft.com/office/drawing/2014/main" id="{48E3E745-CD05-CF44-930B-DCCC6BF2CC56}"/>
              </a:ext>
            </a:extLst>
          </p:cNvPr>
          <p:cNvSpPr/>
          <p:nvPr/>
        </p:nvSpPr>
        <p:spPr>
          <a:xfrm>
            <a:off x="838200" y="5962969"/>
            <a:ext cx="10094237" cy="461665"/>
          </a:xfrm>
          <a:prstGeom prst="rect">
            <a:avLst/>
          </a:prstGeom>
        </p:spPr>
        <p:txBody>
          <a:bodyPr wrap="square">
            <a:spAutoFit/>
          </a:bodyPr>
          <a:lstStyle/>
          <a:p>
            <a:r>
              <a:rPr lang="en-US" altLang="zh-TW" sz="1200" dirty="0">
                <a:latin typeface="+mj-lt"/>
                <a:cs typeface="Noto Sans Light" panose="020B0402040504020204" pitchFamily="34" charset="0"/>
              </a:rPr>
              <a:t>Reference: </a:t>
            </a:r>
            <a:r>
              <a:rPr lang="zh-TW" altLang="en-US" sz="1200" dirty="0">
                <a:latin typeface="+mj-lt"/>
                <a:cs typeface="Noto Sans Light" panose="020B0402040504020204" pitchFamily="34" charset="0"/>
              </a:rPr>
              <a:t>Considerations for Managing Internet of Things (IoT) Cybersecurity and Privacy Risk</a:t>
            </a:r>
            <a:r>
              <a:rPr lang="en-US" altLang="zh-TW" sz="1200" dirty="0">
                <a:latin typeface="+mj-lt"/>
                <a:ea typeface="Noto Sans Light" panose="020B0402040504020204" pitchFamily="34" charset="0"/>
                <a:cs typeface="Noto Sans Light" panose="020B0402040504020204" pitchFamily="34" charset="0"/>
              </a:rPr>
              <a:t>s, Draft NISTIR 8228, </a:t>
            </a:r>
            <a:r>
              <a:rPr lang="zh-TW" altLang="en-US" sz="1200" dirty="0">
                <a:latin typeface="+mj-lt"/>
                <a:cs typeface="Noto Sans Light" panose="020B0402040504020204" pitchFamily="34" charset="0"/>
              </a:rPr>
              <a:t>National Institute of Standards and Technology</a:t>
            </a:r>
            <a:r>
              <a:rPr lang="en-US" altLang="zh-TW" sz="1200" dirty="0">
                <a:latin typeface="+mj-lt"/>
                <a:ea typeface="Noto Sans Light" panose="020B0402040504020204" pitchFamily="34" charset="0"/>
                <a:cs typeface="Noto Sans Light" panose="020B0402040504020204" pitchFamily="34" charset="0"/>
              </a:rPr>
              <a:t> </a:t>
            </a:r>
            <a:r>
              <a:rPr lang="en-US" altLang="zh-TW" sz="1200" dirty="0">
                <a:latin typeface="+mj-lt"/>
                <a:ea typeface="Noto Sans Light" panose="020B0402040504020204" pitchFamily="34" charset="0"/>
                <a:cs typeface="Noto Sans Light" panose="020B0402040504020204" pitchFamily="34" charset="0"/>
                <a:hlinkClick r:id="rId4"/>
              </a:rPr>
              <a:t>https://nvlpubs.nist.gov/nistpubs/ir/2018/NIST.IR.8228-draft.pdf</a:t>
            </a:r>
            <a:endParaRPr lang="zh-TW" altLang="en-US" sz="1200" dirty="0">
              <a:latin typeface="+mj-lt"/>
              <a:cs typeface="Noto Sans Light" panose="020B0402040504020204" pitchFamily="34" charset="0"/>
            </a:endParaRPr>
          </a:p>
        </p:txBody>
      </p:sp>
      <p:sp>
        <p:nvSpPr>
          <p:cNvPr id="2" name="Footer Placeholder 1">
            <a:extLst>
              <a:ext uri="{FF2B5EF4-FFF2-40B4-BE49-F238E27FC236}">
                <a16:creationId xmlns:a16="http://schemas.microsoft.com/office/drawing/2014/main" id="{58B96297-241C-0A4E-87ED-0AF66EBA740B}"/>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3" name="Slide Number Placeholder 2">
            <a:extLst>
              <a:ext uri="{FF2B5EF4-FFF2-40B4-BE49-F238E27FC236}">
                <a16:creationId xmlns:a16="http://schemas.microsoft.com/office/drawing/2014/main" id="{D2F9FE98-C73D-114C-81A8-688A94310BE4}"/>
              </a:ext>
            </a:extLst>
          </p:cNvPr>
          <p:cNvSpPr>
            <a:spLocks noGrp="1"/>
          </p:cNvSpPr>
          <p:nvPr>
            <p:ph type="sldNum" sz="quarter" idx="12"/>
          </p:nvPr>
        </p:nvSpPr>
        <p:spPr/>
        <p:txBody>
          <a:bodyPr/>
          <a:lstStyle/>
          <a:p>
            <a:fld id="{8D12CA4E-BCA4-DE44-85E9-DF7BE9BA361F}" type="slidenum">
              <a:rPr kumimoji="1" lang="zh-TW" altLang="en-US" smtClean="0"/>
              <a:t>29</a:t>
            </a:fld>
            <a:endParaRPr kumimoji="1" lang="zh-TW" altLang="en-US"/>
          </a:p>
        </p:txBody>
      </p:sp>
    </p:spTree>
    <p:extLst>
      <p:ext uri="{BB962C8B-B14F-4D97-AF65-F5344CB8AC3E}">
        <p14:creationId xmlns:p14="http://schemas.microsoft.com/office/powerpoint/2010/main" val="88275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150C-2316-7A4E-A2F3-733017741E8F}"/>
              </a:ext>
            </a:extLst>
          </p:cNvPr>
          <p:cNvSpPr>
            <a:spLocks noGrp="1"/>
          </p:cNvSpPr>
          <p:nvPr>
            <p:ph type="title"/>
          </p:nvPr>
        </p:nvSpPr>
        <p:spPr/>
        <p:txBody>
          <a:bodyPr/>
          <a:lstStyle/>
          <a:p>
            <a:r>
              <a:rPr lang="zh-CN" altLang="en-US" dirty="0"/>
              <a:t>單元目標</a:t>
            </a:r>
            <a:endParaRPr lang="en-US" dirty="0"/>
          </a:p>
        </p:txBody>
      </p:sp>
      <p:sp>
        <p:nvSpPr>
          <p:cNvPr id="3" name="Content Placeholder 2">
            <a:extLst>
              <a:ext uri="{FF2B5EF4-FFF2-40B4-BE49-F238E27FC236}">
                <a16:creationId xmlns:a16="http://schemas.microsoft.com/office/drawing/2014/main" id="{B9B3613C-DDA3-5049-ADDC-D10CFCC5FDB7}"/>
              </a:ext>
            </a:extLst>
          </p:cNvPr>
          <p:cNvSpPr>
            <a:spLocks noGrp="1"/>
          </p:cNvSpPr>
          <p:nvPr>
            <p:ph idx="1"/>
          </p:nvPr>
        </p:nvSpPr>
        <p:spPr/>
        <p:txBody>
          <a:bodyPr/>
          <a:lstStyle/>
          <a:p>
            <a:r>
              <a:rPr lang="zh-TW" altLang="en-US" dirty="0"/>
              <a:t>本單元目標為讓同學思考物聯網可能的資安弱點，及應達成之資安需求。</a:t>
            </a:r>
            <a:endParaRPr lang="en-US" dirty="0"/>
          </a:p>
          <a:p>
            <a:r>
              <a:rPr lang="zh-TW" altLang="en-US" dirty="0"/>
              <a:t>完成此單元後，同學應能 </a:t>
            </a:r>
            <a:endParaRPr lang="en-US" dirty="0"/>
          </a:p>
          <a:p>
            <a:pPr lvl="1"/>
            <a:r>
              <a:rPr lang="zh-TW" altLang="en-US" dirty="0"/>
              <a:t>指出不同應用領域（如自動車與穿戴式裝置）的不同資安需求</a:t>
            </a:r>
            <a:endParaRPr lang="en-US" dirty="0"/>
          </a:p>
          <a:p>
            <a:pPr lvl="1"/>
            <a:r>
              <a:rPr lang="zh-TW" altLang="en-US" dirty="0"/>
              <a:t>透過真實攻擊案例，理解設計和實作防禦的困難點（如效能限制、成本考量、人為錯誤等）</a:t>
            </a:r>
            <a:endParaRPr lang="en-US" dirty="0"/>
          </a:p>
          <a:p>
            <a:pPr lvl="1"/>
            <a:r>
              <a:rPr lang="zh-TW" altLang="en-US" dirty="0"/>
              <a:t>了解物聯網技術對隱私或倫理可能帶來的影響</a:t>
            </a:r>
            <a:endParaRPr lang="en-US" dirty="0"/>
          </a:p>
        </p:txBody>
      </p:sp>
      <p:sp>
        <p:nvSpPr>
          <p:cNvPr id="5" name="Footer Placeholder 4">
            <a:extLst>
              <a:ext uri="{FF2B5EF4-FFF2-40B4-BE49-F238E27FC236}">
                <a16:creationId xmlns:a16="http://schemas.microsoft.com/office/drawing/2014/main" id="{78BC191C-0216-0544-BA63-B555AD1AA24F}"/>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22F9EE6B-6456-8148-AC48-64F26142E7AF}"/>
              </a:ext>
            </a:extLst>
          </p:cNvPr>
          <p:cNvSpPr>
            <a:spLocks noGrp="1"/>
          </p:cNvSpPr>
          <p:nvPr>
            <p:ph type="sldNum" sz="quarter" idx="12"/>
          </p:nvPr>
        </p:nvSpPr>
        <p:spPr/>
        <p:txBody>
          <a:bodyPr/>
          <a:lstStyle/>
          <a:p>
            <a:fld id="{8D12CA4E-BCA4-DE44-85E9-DF7BE9BA361F}" type="slidenum">
              <a:rPr kumimoji="1" lang="zh-TW" altLang="en-US" smtClean="0"/>
              <a:t>3</a:t>
            </a:fld>
            <a:endParaRPr kumimoji="1" lang="zh-TW" altLang="en-US"/>
          </a:p>
        </p:txBody>
      </p:sp>
    </p:spTree>
    <p:extLst>
      <p:ext uri="{BB962C8B-B14F-4D97-AF65-F5344CB8AC3E}">
        <p14:creationId xmlns:p14="http://schemas.microsoft.com/office/powerpoint/2010/main" val="26858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Security is only as strong as the weakest link</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85953" y="2169057"/>
            <a:ext cx="1903956" cy="1345900"/>
          </a:xfrm>
          <a:prstGeom prst="rect">
            <a:avLst/>
          </a:prstGeom>
        </p:spPr>
      </p:pic>
      <p:sp>
        <p:nvSpPr>
          <p:cNvPr id="10" name="Rounded Rectangle 9"/>
          <p:cNvSpPr/>
          <p:nvPr/>
        </p:nvSpPr>
        <p:spPr>
          <a:xfrm>
            <a:off x="5795715" y="2169057"/>
            <a:ext cx="4234542" cy="3698566"/>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4"/>
          <a:stretch>
            <a:fillRect/>
          </a:stretch>
        </p:blipFill>
        <p:spPr>
          <a:xfrm>
            <a:off x="2375977" y="3590158"/>
            <a:ext cx="2250037" cy="2250037"/>
          </a:xfrm>
          <a:prstGeom prst="rect">
            <a:avLst/>
          </a:prstGeom>
        </p:spPr>
      </p:pic>
      <p:sp>
        <p:nvSpPr>
          <p:cNvPr id="12" name="TextBox 11"/>
          <p:cNvSpPr txBox="1"/>
          <p:nvPr/>
        </p:nvSpPr>
        <p:spPr>
          <a:xfrm>
            <a:off x="1280907" y="5818114"/>
            <a:ext cx="4592021" cy="523220"/>
          </a:xfrm>
          <a:prstGeom prst="rect">
            <a:avLst/>
          </a:prstGeom>
          <a:noFill/>
        </p:spPr>
        <p:txBody>
          <a:bodyPr wrap="square" rtlCol="0">
            <a:spAutoFit/>
          </a:bodyPr>
          <a:lstStyle/>
          <a:p>
            <a:r>
              <a:rPr lang="en-US" sz="2800" dirty="0"/>
              <a:t>Find one place to penetrate</a:t>
            </a:r>
          </a:p>
        </p:txBody>
      </p:sp>
      <p:sp>
        <p:nvSpPr>
          <p:cNvPr id="13" name="TextBox 12"/>
          <p:cNvSpPr txBox="1"/>
          <p:nvPr/>
        </p:nvSpPr>
        <p:spPr>
          <a:xfrm>
            <a:off x="6403563" y="5818114"/>
            <a:ext cx="4267242" cy="523220"/>
          </a:xfrm>
          <a:prstGeom prst="rect">
            <a:avLst/>
          </a:prstGeom>
          <a:noFill/>
        </p:spPr>
        <p:txBody>
          <a:bodyPr wrap="square" rtlCol="0">
            <a:spAutoFit/>
          </a:bodyPr>
          <a:lstStyle/>
          <a:p>
            <a:r>
              <a:rPr lang="en-US" sz="2800" dirty="0"/>
              <a:t>Secure every place</a:t>
            </a:r>
          </a:p>
        </p:txBody>
      </p:sp>
      <p:grpSp>
        <p:nvGrpSpPr>
          <p:cNvPr id="3" name="Group 2"/>
          <p:cNvGrpSpPr/>
          <p:nvPr/>
        </p:nvGrpSpPr>
        <p:grpSpPr>
          <a:xfrm>
            <a:off x="5957418" y="2723795"/>
            <a:ext cx="3833066" cy="2669453"/>
            <a:chOff x="1408812" y="1830542"/>
            <a:chExt cx="6161144" cy="4098730"/>
          </a:xfrm>
        </p:grpSpPr>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3755" y="4416957"/>
              <a:ext cx="1625738" cy="141843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94424" y="4354984"/>
              <a:ext cx="1574288" cy="157428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08812" y="1830544"/>
              <a:ext cx="1760684" cy="1320514"/>
            </a:xfrm>
            <a:prstGeom prst="rect">
              <a:avLst/>
            </a:prstGeom>
          </p:spPr>
        </p:pic>
        <p:cxnSp>
          <p:nvCxnSpPr>
            <p:cNvPr id="23" name="Straight Arrow Connector 22"/>
            <p:cNvCxnSpPr>
              <a:stCxn id="24" idx="2"/>
            </p:cNvCxnSpPr>
            <p:nvPr/>
          </p:nvCxnSpPr>
          <p:spPr>
            <a:xfrm flipH="1">
              <a:off x="2252975" y="3151056"/>
              <a:ext cx="36179" cy="12659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169496" y="2698606"/>
              <a:ext cx="1664352" cy="42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4833848" y="1830542"/>
              <a:ext cx="2736108" cy="1736127"/>
              <a:chOff x="5222805" y="1247247"/>
              <a:chExt cx="2736108" cy="1736127"/>
            </a:xfrm>
          </p:grpSpPr>
          <p:pic>
            <p:nvPicPr>
              <p:cNvPr id="27" name="Picture 2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22805" y="1247247"/>
                <a:ext cx="2736108" cy="1736127"/>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14238" y="1381814"/>
                <a:ext cx="745671" cy="1026153"/>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49294" y="1612113"/>
                <a:ext cx="690336" cy="690336"/>
              </a:xfrm>
              <a:prstGeom prst="rect">
                <a:avLst/>
              </a:prstGeom>
            </p:spPr>
          </p:pic>
        </p:grpSp>
        <p:cxnSp>
          <p:nvCxnSpPr>
            <p:cNvPr id="32" name="Straight Arrow Connector 31"/>
            <p:cNvCxnSpPr/>
            <p:nvPr/>
          </p:nvCxnSpPr>
          <p:spPr>
            <a:xfrm flipH="1">
              <a:off x="6493985" y="3035592"/>
              <a:ext cx="277949" cy="13193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657527" y="3035592"/>
              <a:ext cx="595068" cy="13342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47564" y="3109305"/>
              <a:ext cx="2607879" cy="14082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761128" y="5142128"/>
              <a:ext cx="27049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FF94654D-12E2-8646-9CFA-E794652AC790}"/>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19A01C8E-BEE3-D844-BB55-81E64417AF4B}"/>
              </a:ext>
            </a:extLst>
          </p:cNvPr>
          <p:cNvSpPr>
            <a:spLocks noGrp="1"/>
          </p:cNvSpPr>
          <p:nvPr>
            <p:ph type="sldNum" sz="quarter" idx="12"/>
          </p:nvPr>
        </p:nvSpPr>
        <p:spPr/>
        <p:txBody>
          <a:bodyPr/>
          <a:lstStyle/>
          <a:p>
            <a:fld id="{8D12CA4E-BCA4-DE44-85E9-DF7BE9BA361F}" type="slidenum">
              <a:rPr kumimoji="1" lang="zh-TW" altLang="en-US" smtClean="0"/>
              <a:t>30</a:t>
            </a:fld>
            <a:endParaRPr kumimoji="1" lang="zh-TW" altLang="en-US"/>
          </a:p>
        </p:txBody>
      </p:sp>
    </p:spTree>
    <p:extLst>
      <p:ext uri="{BB962C8B-B14F-4D97-AF65-F5344CB8AC3E}">
        <p14:creationId xmlns:p14="http://schemas.microsoft.com/office/powerpoint/2010/main" val="72728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沒有白吃的午餐 </a:t>
            </a:r>
            <a:r>
              <a:rPr lang="en-US" altLang="zh-TW" dirty="0"/>
              <a:t>– Cost of Security</a:t>
            </a:r>
            <a:endParaRPr lang="en-US" dirty="0"/>
          </a:p>
        </p:txBody>
      </p:sp>
      <p:sp>
        <p:nvSpPr>
          <p:cNvPr id="3" name="Content Placeholder 2"/>
          <p:cNvSpPr>
            <a:spLocks noGrp="1"/>
          </p:cNvSpPr>
          <p:nvPr>
            <p:ph idx="1"/>
          </p:nvPr>
        </p:nvSpPr>
        <p:spPr>
          <a:xfrm>
            <a:off x="838200" y="1825625"/>
            <a:ext cx="6010873" cy="4351338"/>
          </a:xfrm>
        </p:spPr>
        <p:txBody>
          <a:bodyPr/>
          <a:lstStyle/>
          <a:p>
            <a:r>
              <a:rPr lang="en-US" dirty="0"/>
              <a:t>Security comes with a price</a:t>
            </a:r>
          </a:p>
          <a:p>
            <a:pPr lvl="1"/>
            <a:r>
              <a:rPr lang="zh-TW" altLang="en-US" dirty="0"/>
              <a:t>開發和維護的成本</a:t>
            </a:r>
            <a:endParaRPr lang="en-US" altLang="zh-TW" dirty="0"/>
          </a:p>
          <a:p>
            <a:pPr lvl="1"/>
            <a:r>
              <a:rPr lang="zh-TW" altLang="en-US" dirty="0"/>
              <a:t>系統效能降低</a:t>
            </a:r>
            <a:endParaRPr lang="en-US" dirty="0"/>
          </a:p>
          <a:p>
            <a:pPr lvl="1"/>
            <a:r>
              <a:rPr lang="zh-TW" altLang="en-US" dirty="0">
                <a:sym typeface="Wingdings"/>
              </a:rPr>
              <a:t>使用者抱怨</a:t>
            </a:r>
            <a:endParaRPr lang="en-US" altLang="zh-TW" dirty="0">
              <a:sym typeface="Wingdings"/>
            </a:endParaRPr>
          </a:p>
          <a:p>
            <a:endParaRPr lang="en-US" dirty="0"/>
          </a:p>
          <a:p>
            <a:r>
              <a:rPr lang="en-US" u="sng" dirty="0"/>
              <a:t>Technical challenge</a:t>
            </a:r>
            <a:r>
              <a:rPr lang="en-US" dirty="0"/>
              <a:t>: making security mechanisms cheaper, faster, and more usable</a:t>
            </a:r>
          </a:p>
          <a:p>
            <a:endParaRPr lang="en-US" altLang="zh-TW" dirty="0">
              <a:sym typeface="Wingdings"/>
            </a:endParaRPr>
          </a:p>
        </p:txBody>
      </p:sp>
      <p:sp>
        <p:nvSpPr>
          <p:cNvPr id="4" name="Slide Number Placeholder 3"/>
          <p:cNvSpPr>
            <a:spLocks noGrp="1"/>
          </p:cNvSpPr>
          <p:nvPr>
            <p:ph type="sldNum" sz="quarter" idx="12"/>
          </p:nvPr>
        </p:nvSpPr>
        <p:spPr/>
        <p:txBody>
          <a:bodyPr/>
          <a:lstStyle/>
          <a:p>
            <a:fld id="{9AD6A21F-3BEC-4391-94E1-04D7CE0CC0B2}" type="slidenum">
              <a:rPr lang="en-US" smtClean="0"/>
              <a:pPr/>
              <a:t>31</a:t>
            </a:fld>
            <a:endParaRPr lang="en-US"/>
          </a:p>
        </p:txBody>
      </p:sp>
      <p:pic>
        <p:nvPicPr>
          <p:cNvPr id="10" name="Picture 9">
            <a:extLst>
              <a:ext uri="{FF2B5EF4-FFF2-40B4-BE49-F238E27FC236}">
                <a16:creationId xmlns:a16="http://schemas.microsoft.com/office/drawing/2014/main" id="{19A470D0-FC0F-084D-9980-F208AA1132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292" y="2527907"/>
            <a:ext cx="3199169" cy="2991223"/>
          </a:xfrm>
          <a:prstGeom prst="rect">
            <a:avLst/>
          </a:prstGeom>
        </p:spPr>
      </p:pic>
      <p:pic>
        <p:nvPicPr>
          <p:cNvPr id="11" name="Picture 10" descr="qubodup-Cubikopp-smilies-11.png">
            <a:extLst>
              <a:ext uri="{FF2B5EF4-FFF2-40B4-BE49-F238E27FC236}">
                <a16:creationId xmlns:a16="http://schemas.microsoft.com/office/drawing/2014/main" id="{84E9D120-0D3E-E04D-8054-D67AA3C231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5291" y="3213707"/>
            <a:ext cx="736600" cy="694579"/>
          </a:xfrm>
          <a:prstGeom prst="rect">
            <a:avLst/>
          </a:prstGeom>
        </p:spPr>
      </p:pic>
      <p:pic>
        <p:nvPicPr>
          <p:cNvPr id="12" name="Picture 11">
            <a:extLst>
              <a:ext uri="{FF2B5EF4-FFF2-40B4-BE49-F238E27FC236}">
                <a16:creationId xmlns:a16="http://schemas.microsoft.com/office/drawing/2014/main" id="{676453BA-9248-DB46-97BC-63F5C1A52336}"/>
              </a:ext>
            </a:extLst>
          </p:cNvPr>
          <p:cNvPicPr>
            <a:picLocks noChangeAspect="1"/>
          </p:cNvPicPr>
          <p:nvPr/>
        </p:nvPicPr>
        <p:blipFill>
          <a:blip r:embed="rId5"/>
          <a:stretch>
            <a:fillRect/>
          </a:stretch>
        </p:blipFill>
        <p:spPr>
          <a:xfrm>
            <a:off x="7399648" y="3432036"/>
            <a:ext cx="952500" cy="952500"/>
          </a:xfrm>
          <a:prstGeom prst="rect">
            <a:avLst/>
          </a:prstGeom>
        </p:spPr>
      </p:pic>
      <p:pic>
        <p:nvPicPr>
          <p:cNvPr id="13" name="Picture 12">
            <a:extLst>
              <a:ext uri="{FF2B5EF4-FFF2-40B4-BE49-F238E27FC236}">
                <a16:creationId xmlns:a16="http://schemas.microsoft.com/office/drawing/2014/main" id="{2BE95AF2-0486-534C-8535-EA2050E897F1}"/>
              </a:ext>
            </a:extLst>
          </p:cNvPr>
          <p:cNvPicPr>
            <a:picLocks noChangeAspect="1"/>
          </p:cNvPicPr>
          <p:nvPr/>
        </p:nvPicPr>
        <p:blipFill>
          <a:blip r:embed="rId6"/>
          <a:stretch>
            <a:fillRect/>
          </a:stretch>
        </p:blipFill>
        <p:spPr>
          <a:xfrm>
            <a:off x="9107575" y="3908286"/>
            <a:ext cx="615950" cy="615950"/>
          </a:xfrm>
          <a:prstGeom prst="rect">
            <a:avLst/>
          </a:prstGeom>
        </p:spPr>
      </p:pic>
      <p:pic>
        <p:nvPicPr>
          <p:cNvPr id="14" name="Picture 13">
            <a:extLst>
              <a:ext uri="{FF2B5EF4-FFF2-40B4-BE49-F238E27FC236}">
                <a16:creationId xmlns:a16="http://schemas.microsoft.com/office/drawing/2014/main" id="{62AE8BCC-CD9C-5041-812E-C9EDCD694325}"/>
              </a:ext>
            </a:extLst>
          </p:cNvPr>
          <p:cNvPicPr>
            <a:picLocks noChangeAspect="1"/>
          </p:cNvPicPr>
          <p:nvPr/>
        </p:nvPicPr>
        <p:blipFill>
          <a:blip r:embed="rId7"/>
          <a:stretch>
            <a:fillRect/>
          </a:stretch>
        </p:blipFill>
        <p:spPr>
          <a:xfrm>
            <a:off x="9882118" y="3709067"/>
            <a:ext cx="793750" cy="793750"/>
          </a:xfrm>
          <a:prstGeom prst="rect">
            <a:avLst/>
          </a:prstGeom>
        </p:spPr>
      </p:pic>
    </p:spTree>
    <p:extLst>
      <p:ext uri="{BB962C8B-B14F-4D97-AF65-F5344CB8AC3E}">
        <p14:creationId xmlns:p14="http://schemas.microsoft.com/office/powerpoint/2010/main" val="2172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沒有白吃的午餐 </a:t>
            </a:r>
            <a:br>
              <a:rPr lang="en-US" altLang="zh-TW"/>
            </a:br>
            <a:r>
              <a:rPr lang="en-US" altLang="zh-TW"/>
              <a:t>– Cost of Security</a:t>
            </a:r>
            <a:endParaRPr lang="en-US" dirty="0"/>
          </a:p>
        </p:txBody>
      </p:sp>
      <p:sp>
        <p:nvSpPr>
          <p:cNvPr id="3" name="Content Placeholder 2"/>
          <p:cNvSpPr>
            <a:spLocks noGrp="1"/>
          </p:cNvSpPr>
          <p:nvPr>
            <p:ph idx="1"/>
          </p:nvPr>
        </p:nvSpPr>
        <p:spPr/>
        <p:txBody>
          <a:bodyPr>
            <a:normAutofit lnSpcReduction="10000"/>
          </a:bodyPr>
          <a:lstStyle/>
          <a:p>
            <a:r>
              <a:rPr lang="zh-TW" altLang="en-US"/>
              <a:t>可能的攻擊這麼多怎麼辦？</a:t>
            </a:r>
            <a:endParaRPr lang="en-US" altLang="zh-TW"/>
          </a:p>
          <a:p>
            <a:r>
              <a:rPr lang="zh-TW" altLang="en-US">
                <a:sym typeface="Wingdings"/>
              </a:rPr>
              <a:t>沒辦法全防，但可以盡量提升攻擊成功的難度</a:t>
            </a:r>
            <a:endParaRPr lang="en-US" altLang="zh-TW">
              <a:sym typeface="Wingdings"/>
            </a:endParaRPr>
          </a:p>
          <a:p>
            <a:r>
              <a:rPr lang="zh-TW" altLang="en-US">
                <a:sym typeface="Wingdings"/>
              </a:rPr>
              <a:t>定義一個合理的</a:t>
            </a:r>
            <a:r>
              <a:rPr lang="en-US" altLang="zh-TW">
                <a:sym typeface="Wingdings"/>
              </a:rPr>
              <a:t>threat model</a:t>
            </a:r>
            <a:endParaRPr lang="en-US">
              <a:sym typeface="Wingdings"/>
            </a:endParaRPr>
          </a:p>
          <a:p>
            <a:pPr lvl="1"/>
            <a:r>
              <a:rPr lang="zh-TW" altLang="en-US"/>
              <a:t>如根據</a:t>
            </a:r>
            <a:r>
              <a:rPr lang="en-US" altLang="zh-TW"/>
              <a:t>risk</a:t>
            </a:r>
            <a:r>
              <a:rPr lang="zh-TW" altLang="en-US"/>
              <a:t>排序</a:t>
            </a:r>
            <a:endParaRPr lang="en-US"/>
          </a:p>
          <a:p>
            <a:pPr lvl="1"/>
            <a:r>
              <a:rPr lang="en-US"/>
              <a:t>Risk = impact of the attack × likelihood of the attack</a:t>
            </a:r>
          </a:p>
          <a:p>
            <a:r>
              <a:rPr lang="zh-TW" altLang="en-US"/>
              <a:t>善用共享資源及時修補已知、一般性的漏洞</a:t>
            </a:r>
            <a:endParaRPr lang="en-US" altLang="zh-TW"/>
          </a:p>
          <a:p>
            <a:pPr lvl="1"/>
            <a:r>
              <a:rPr lang="en-US"/>
              <a:t>Sharing intel to help timely fixes</a:t>
            </a:r>
          </a:p>
          <a:p>
            <a:pPr lvl="1"/>
            <a:r>
              <a:rPr lang="en-US"/>
              <a:t>Many exploit kits for known attacks; even script kiddies can cause great damage.</a:t>
            </a:r>
            <a:endParaRPr lang="en-US" altLang="zh-TW"/>
          </a:p>
          <a:p>
            <a:r>
              <a:rPr lang="zh-TW" altLang="en-US"/>
              <a:t>把精力放在未知的、針對性的攻擊</a:t>
            </a:r>
            <a:endParaRPr lang="en-US" altLang="zh-TW"/>
          </a:p>
          <a:p>
            <a:endParaRPr lang="en-US"/>
          </a:p>
          <a:p>
            <a:endParaRPr lang="en-US" dirty="0"/>
          </a:p>
        </p:txBody>
      </p:sp>
      <p:sp>
        <p:nvSpPr>
          <p:cNvPr id="4" name="Slide Number Placeholder 3"/>
          <p:cNvSpPr>
            <a:spLocks noGrp="1"/>
          </p:cNvSpPr>
          <p:nvPr>
            <p:ph type="sldNum" sz="quarter" idx="12"/>
          </p:nvPr>
        </p:nvSpPr>
        <p:spPr/>
        <p:txBody>
          <a:bodyPr/>
          <a:lstStyle/>
          <a:p>
            <a:fld id="{9AD6A21F-3BEC-4391-94E1-04D7CE0CC0B2}" type="slidenum">
              <a:rPr lang="en-US" smtClean="0"/>
              <a:pPr/>
              <a:t>32</a:t>
            </a:fld>
            <a:endParaRPr lang="en-US"/>
          </a:p>
        </p:txBody>
      </p:sp>
    </p:spTree>
    <p:extLst>
      <p:ext uri="{BB962C8B-B14F-4D97-AF65-F5344CB8AC3E}">
        <p14:creationId xmlns:p14="http://schemas.microsoft.com/office/powerpoint/2010/main" val="244037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7C9C2-8640-6841-9632-0D653A360E23}"/>
              </a:ext>
            </a:extLst>
          </p:cNvPr>
          <p:cNvSpPr>
            <a:spLocks noGrp="1"/>
          </p:cNvSpPr>
          <p:nvPr>
            <p:ph type="title"/>
          </p:nvPr>
        </p:nvSpPr>
        <p:spPr/>
        <p:txBody>
          <a:bodyPr/>
          <a:lstStyle/>
          <a:p>
            <a:r>
              <a:rPr lang="en-US" dirty="0"/>
              <a:t>OWASP IoT Top 10</a:t>
            </a:r>
          </a:p>
        </p:txBody>
      </p:sp>
      <p:sp>
        <p:nvSpPr>
          <p:cNvPr id="10" name="Content Placeholder 9">
            <a:extLst>
              <a:ext uri="{FF2B5EF4-FFF2-40B4-BE49-F238E27FC236}">
                <a16:creationId xmlns:a16="http://schemas.microsoft.com/office/drawing/2014/main" id="{0DE8099D-72D4-064C-A048-7560A4D085B5}"/>
              </a:ext>
            </a:extLst>
          </p:cNvPr>
          <p:cNvSpPr>
            <a:spLocks noGrp="1"/>
          </p:cNvSpPr>
          <p:nvPr>
            <p:ph idx="1"/>
          </p:nvPr>
        </p:nvSpPr>
        <p:spPr/>
        <p:txBody>
          <a:bodyPr>
            <a:normAutofit lnSpcReduction="10000"/>
          </a:bodyPr>
          <a:lstStyle/>
          <a:p>
            <a:r>
              <a:rPr lang="en-US" sz="2400" dirty="0"/>
              <a:t>I1 Weak Guessable, or Hardcoded Passwords</a:t>
            </a:r>
          </a:p>
          <a:p>
            <a:r>
              <a:rPr lang="en-US" sz="2400" dirty="0"/>
              <a:t>I2 Insecure Network Services</a:t>
            </a:r>
          </a:p>
          <a:p>
            <a:r>
              <a:rPr lang="en-US" sz="2400" dirty="0"/>
              <a:t>I3 Insecure Ecosystem Interfaces</a:t>
            </a:r>
          </a:p>
          <a:p>
            <a:r>
              <a:rPr lang="en-US" sz="2400" dirty="0"/>
              <a:t>I4 Lack of Secure Update Mechanism</a:t>
            </a:r>
          </a:p>
          <a:p>
            <a:r>
              <a:rPr lang="en-US" sz="2400" dirty="0"/>
              <a:t>I5 Use of Insecure or Outdated Components</a:t>
            </a:r>
          </a:p>
          <a:p>
            <a:r>
              <a:rPr lang="en-US" sz="2400" dirty="0"/>
              <a:t>I6 Insufficient Privacy Protection</a:t>
            </a:r>
          </a:p>
          <a:p>
            <a:r>
              <a:rPr lang="en-US" sz="2400" dirty="0"/>
              <a:t>I7 Insecure Data Transfer and Storage</a:t>
            </a:r>
          </a:p>
          <a:p>
            <a:r>
              <a:rPr lang="en-US" sz="2400" dirty="0"/>
              <a:t>I8 Lack of Device Management</a:t>
            </a:r>
          </a:p>
          <a:p>
            <a:r>
              <a:rPr lang="en-US" sz="2400" dirty="0"/>
              <a:t>I9 Insecure Default Settings</a:t>
            </a:r>
          </a:p>
          <a:p>
            <a:r>
              <a:rPr lang="en-US" sz="2400" dirty="0"/>
              <a:t>I10 Lack of Physical Hardening</a:t>
            </a:r>
          </a:p>
        </p:txBody>
      </p:sp>
      <p:sp>
        <p:nvSpPr>
          <p:cNvPr id="4" name="Footer Placeholder 3">
            <a:extLst>
              <a:ext uri="{FF2B5EF4-FFF2-40B4-BE49-F238E27FC236}">
                <a16:creationId xmlns:a16="http://schemas.microsoft.com/office/drawing/2014/main" id="{3B583810-4812-9D40-AB0B-9C9E6DCDC3A8}"/>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852E97D9-B1FD-C944-8D65-BFB889A1BB23}"/>
              </a:ext>
            </a:extLst>
          </p:cNvPr>
          <p:cNvSpPr>
            <a:spLocks noGrp="1"/>
          </p:cNvSpPr>
          <p:nvPr>
            <p:ph type="sldNum" sz="quarter" idx="12"/>
          </p:nvPr>
        </p:nvSpPr>
        <p:spPr/>
        <p:txBody>
          <a:bodyPr/>
          <a:lstStyle/>
          <a:p>
            <a:fld id="{8D12CA4E-BCA4-DE44-85E9-DF7BE9BA361F}" type="slidenum">
              <a:rPr kumimoji="1" lang="zh-TW" altLang="en-US" smtClean="0"/>
              <a:t>33</a:t>
            </a:fld>
            <a:endParaRPr kumimoji="1" lang="zh-TW" altLang="en-US"/>
          </a:p>
        </p:txBody>
      </p:sp>
      <p:pic>
        <p:nvPicPr>
          <p:cNvPr id="7" name="Picture 6">
            <a:extLst>
              <a:ext uri="{FF2B5EF4-FFF2-40B4-BE49-F238E27FC236}">
                <a16:creationId xmlns:a16="http://schemas.microsoft.com/office/drawing/2014/main" id="{0FEAC981-38F3-324E-94AE-29D001562481}"/>
              </a:ext>
            </a:extLst>
          </p:cNvPr>
          <p:cNvPicPr>
            <a:picLocks noChangeAspect="1"/>
          </p:cNvPicPr>
          <p:nvPr/>
        </p:nvPicPr>
        <p:blipFill>
          <a:blip r:embed="rId3"/>
          <a:stretch>
            <a:fillRect/>
          </a:stretch>
        </p:blipFill>
        <p:spPr>
          <a:xfrm>
            <a:off x="7342377" y="0"/>
            <a:ext cx="4849623" cy="6858000"/>
          </a:xfrm>
          <a:prstGeom prst="rect">
            <a:avLst/>
          </a:prstGeom>
        </p:spPr>
      </p:pic>
      <p:sp>
        <p:nvSpPr>
          <p:cNvPr id="9" name="TextBox 8">
            <a:extLst>
              <a:ext uri="{FF2B5EF4-FFF2-40B4-BE49-F238E27FC236}">
                <a16:creationId xmlns:a16="http://schemas.microsoft.com/office/drawing/2014/main" id="{A9721E36-3F7D-3244-B66D-876845870DA6}"/>
              </a:ext>
            </a:extLst>
          </p:cNvPr>
          <p:cNvSpPr txBox="1"/>
          <p:nvPr/>
        </p:nvSpPr>
        <p:spPr>
          <a:xfrm>
            <a:off x="838200" y="6063819"/>
            <a:ext cx="5401350" cy="276999"/>
          </a:xfrm>
          <a:prstGeom prst="rect">
            <a:avLst/>
          </a:prstGeom>
          <a:noFill/>
        </p:spPr>
        <p:txBody>
          <a:bodyPr wrap="none" rtlCol="0">
            <a:spAutoFit/>
          </a:bodyPr>
          <a:lstStyle/>
          <a:p>
            <a:r>
              <a:rPr lang="en-US" sz="1200" dirty="0"/>
              <a:t>Reverence: </a:t>
            </a:r>
            <a:r>
              <a:rPr lang="en-US" sz="1200" dirty="0">
                <a:hlinkClick r:id="rId4"/>
              </a:rPr>
              <a:t>https://www.owasp.org/index.php/OWASP_Internet_of_Things_Project</a:t>
            </a:r>
            <a:endParaRPr lang="en-US" sz="1200" dirty="0"/>
          </a:p>
        </p:txBody>
      </p:sp>
    </p:spTree>
    <p:extLst>
      <p:ext uri="{BB962C8B-B14F-4D97-AF65-F5344CB8AC3E}">
        <p14:creationId xmlns:p14="http://schemas.microsoft.com/office/powerpoint/2010/main" val="118669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那要怎麼做到滴水不漏？</a:t>
            </a:r>
            <a:endParaRPr lang="en-US" dirty="0"/>
          </a:p>
        </p:txBody>
      </p:sp>
      <p:sp>
        <p:nvSpPr>
          <p:cNvPr id="3" name="Content Placeholder 2"/>
          <p:cNvSpPr>
            <a:spLocks noGrp="1"/>
          </p:cNvSpPr>
          <p:nvPr>
            <p:ph idx="1"/>
          </p:nvPr>
        </p:nvSpPr>
        <p:spPr/>
        <p:txBody>
          <a:bodyPr/>
          <a:lstStyle/>
          <a:p>
            <a:r>
              <a:rPr lang="en-US" dirty="0"/>
              <a:t>Wrong question!</a:t>
            </a:r>
          </a:p>
          <a:p>
            <a:endParaRPr lang="en-US" dirty="0"/>
          </a:p>
          <a:p>
            <a:r>
              <a:rPr lang="en-US" dirty="0"/>
              <a:t>100%</a:t>
            </a:r>
            <a:r>
              <a:rPr lang="zh-TW" altLang="en-US" dirty="0"/>
              <a:t>安全、防禦</a:t>
            </a:r>
            <a:r>
              <a:rPr lang="zh-TW" altLang="en-US" dirty="0">
                <a:solidFill>
                  <a:srgbClr val="FF0000"/>
                </a:solidFill>
              </a:rPr>
              <a:t>所有</a:t>
            </a:r>
            <a:r>
              <a:rPr lang="zh-TW" altLang="en-US" dirty="0"/>
              <a:t>攻擊，實務上是做不到的，為什麼？</a:t>
            </a:r>
            <a:endParaRPr lang="en-US" dirty="0"/>
          </a:p>
          <a:p>
            <a:pPr lvl="1"/>
            <a:r>
              <a:rPr lang="zh-TW" altLang="en-US" dirty="0"/>
              <a:t>預算有限</a:t>
            </a:r>
            <a:endParaRPr lang="en-US" altLang="zh-TW" dirty="0"/>
          </a:p>
          <a:p>
            <a:pPr lvl="1"/>
            <a:r>
              <a:rPr lang="zh-TW" altLang="en-US" dirty="0"/>
              <a:t>效能需求</a:t>
            </a:r>
            <a:endParaRPr lang="en-US" altLang="zh-TW" dirty="0"/>
          </a:p>
          <a:p>
            <a:pPr lvl="1"/>
            <a:r>
              <a:rPr lang="zh-TW" altLang="en-US" dirty="0"/>
              <a:t>未知的攻擊 </a:t>
            </a:r>
            <a:r>
              <a:rPr lang="en-US" altLang="zh-TW" dirty="0"/>
              <a:t>(zero-day attacks)</a:t>
            </a:r>
          </a:p>
          <a:p>
            <a:pPr lvl="1"/>
            <a:r>
              <a:rPr lang="zh-TW" altLang="en-US" dirty="0"/>
              <a:t>難以掌控的因素</a:t>
            </a:r>
            <a:r>
              <a:rPr lang="en-US" altLang="zh-TW" dirty="0"/>
              <a:t> (</a:t>
            </a:r>
            <a:r>
              <a:rPr lang="zh-TW" altLang="en-US" dirty="0"/>
              <a:t>如使用者的使用方式</a:t>
            </a:r>
            <a:r>
              <a:rPr lang="en-US" altLang="zh-TW" dirty="0"/>
              <a:t>)</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9AD6A21F-3BEC-4391-94E1-04D7CE0CC0B2}" type="slidenum">
              <a:rPr lang="en-US" smtClean="0"/>
              <a:pPr/>
              <a:t>34</a:t>
            </a:fld>
            <a:endParaRPr lang="en-US"/>
          </a:p>
        </p:txBody>
      </p:sp>
    </p:spTree>
    <p:extLst>
      <p:ext uri="{BB962C8B-B14F-4D97-AF65-F5344CB8AC3E}">
        <p14:creationId xmlns:p14="http://schemas.microsoft.com/office/powerpoint/2010/main" val="9406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D6A21F-3BEC-4391-94E1-04D7CE0CC0B2}" type="slidenum">
              <a:rPr lang="en-US" smtClean="0"/>
              <a:pPr/>
              <a:t>35</a:t>
            </a:fld>
            <a:endParaRPr lang="en-US"/>
          </a:p>
        </p:txBody>
      </p:sp>
      <p:sp>
        <p:nvSpPr>
          <p:cNvPr id="5" name="Rectangle 4"/>
          <p:cNvSpPr/>
          <p:nvPr/>
        </p:nvSpPr>
        <p:spPr>
          <a:xfrm>
            <a:off x="2133600" y="1371601"/>
            <a:ext cx="4693914" cy="584775"/>
          </a:xfrm>
          <a:prstGeom prst="rect">
            <a:avLst/>
          </a:prstGeom>
        </p:spPr>
        <p:txBody>
          <a:bodyPr wrap="none">
            <a:spAutoFit/>
          </a:bodyPr>
          <a:lstStyle/>
          <a:p>
            <a:r>
              <a:rPr lang="en-US" sz="3200" strike="sngStrike" dirty="0"/>
              <a:t>The system is 100% secure </a:t>
            </a:r>
          </a:p>
        </p:txBody>
      </p:sp>
      <p:sp>
        <p:nvSpPr>
          <p:cNvPr id="6" name="Rectangle 5"/>
          <p:cNvSpPr/>
          <p:nvPr/>
        </p:nvSpPr>
        <p:spPr>
          <a:xfrm>
            <a:off x="2133600" y="3200400"/>
            <a:ext cx="7573701" cy="1077218"/>
          </a:xfrm>
          <a:prstGeom prst="rect">
            <a:avLst/>
          </a:prstGeom>
        </p:spPr>
        <p:txBody>
          <a:bodyPr wrap="square">
            <a:spAutoFit/>
          </a:bodyPr>
          <a:lstStyle/>
          <a:p>
            <a:r>
              <a:rPr lang="en-US" sz="3200" dirty="0"/>
              <a:t>The system provides [</a:t>
            </a:r>
            <a:r>
              <a:rPr lang="en-US" sz="3200" dirty="0">
                <a:solidFill>
                  <a:schemeClr val="accent6"/>
                </a:solidFill>
              </a:rPr>
              <a:t>Security Requirement</a:t>
            </a:r>
            <a:r>
              <a:rPr lang="en-US" sz="3200" dirty="0"/>
              <a:t>] against [</a:t>
            </a:r>
            <a:r>
              <a:rPr lang="en-US" sz="3200" dirty="0">
                <a:solidFill>
                  <a:srgbClr val="FF0000"/>
                </a:solidFill>
              </a:rPr>
              <a:t>Threat Model</a:t>
            </a:r>
            <a:r>
              <a:rPr lang="en-US" sz="3200" dirty="0"/>
              <a:t>] under [</a:t>
            </a:r>
            <a:r>
              <a:rPr lang="en-US" sz="3200" dirty="0">
                <a:solidFill>
                  <a:srgbClr val="0432FF"/>
                </a:solidFill>
              </a:rPr>
              <a:t>Assumption</a:t>
            </a:r>
            <a:r>
              <a:rPr lang="en-US" sz="3200" dirty="0"/>
              <a:t>]</a:t>
            </a:r>
          </a:p>
        </p:txBody>
      </p:sp>
      <p:sp>
        <p:nvSpPr>
          <p:cNvPr id="7" name="Rectangular Callout 6"/>
          <p:cNvSpPr/>
          <p:nvPr/>
        </p:nvSpPr>
        <p:spPr>
          <a:xfrm>
            <a:off x="3364907" y="4784202"/>
            <a:ext cx="2743200" cy="1295400"/>
          </a:xfrm>
          <a:prstGeom prst="wedgeRectCallout">
            <a:avLst>
              <a:gd name="adj1" fmla="val -19842"/>
              <a:gd name="adj2" fmla="val -90147"/>
            </a:avLst>
          </a:prstGeom>
          <a:solidFill>
            <a:schemeClr val="bg2">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2400" dirty="0">
                <a:latin typeface="Noto Sans CJK TC Light" charset="-120"/>
                <a:ea typeface="Noto Sans CJK TC Light" charset="-120"/>
                <a:cs typeface="Noto Sans CJK TC Light" charset="-120"/>
              </a:rPr>
              <a:t>針對攻擊者的假設：攻擊者的能力、知識、資源等</a:t>
            </a:r>
            <a:endParaRPr lang="en-US" sz="2400" dirty="0">
              <a:latin typeface="Noto Sans CJK TC Light" charset="-120"/>
              <a:ea typeface="Noto Sans CJK TC Light" charset="-120"/>
              <a:cs typeface="Noto Sans CJK TC Light" charset="-120"/>
            </a:endParaRPr>
          </a:p>
        </p:txBody>
      </p:sp>
      <p:sp>
        <p:nvSpPr>
          <p:cNvPr id="8" name="Rectangular Callout 7"/>
          <p:cNvSpPr/>
          <p:nvPr/>
        </p:nvSpPr>
        <p:spPr>
          <a:xfrm>
            <a:off x="7251107" y="4781344"/>
            <a:ext cx="3048000" cy="1295400"/>
          </a:xfrm>
          <a:prstGeom prst="wedgeRectCallout">
            <a:avLst>
              <a:gd name="adj1" fmla="val -19842"/>
              <a:gd name="adj2" fmla="val -90147"/>
            </a:avLst>
          </a:prstGeom>
          <a:solidFill>
            <a:schemeClr val="bg2">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zh-TW" altLang="en-US" sz="2000" dirty="0">
                <a:latin typeface="Noto Sans CJK TC Light" charset="-120"/>
                <a:ea typeface="Noto Sans CJK TC Light" charset="-120"/>
                <a:cs typeface="Noto Sans CJK TC Light" charset="-120"/>
              </a:rPr>
              <a:t>其他的假設：</a:t>
            </a:r>
            <a:r>
              <a:rPr lang="en-US" altLang="zh-TW" sz="2000" dirty="0">
                <a:latin typeface="Noto Sans CJK TC Light" charset="-120"/>
                <a:ea typeface="Noto Sans CJK TC Light" charset="-120"/>
                <a:cs typeface="Noto Sans CJK TC Light" charset="-120"/>
              </a:rPr>
              <a:t>E.g., </a:t>
            </a:r>
            <a:r>
              <a:rPr lang="zh-TW" altLang="en-US" sz="2000" dirty="0">
                <a:latin typeface="Noto Sans CJK TC Light" charset="-120"/>
                <a:ea typeface="Noto Sans CJK TC Light" charset="-120"/>
                <a:cs typeface="Noto Sans CJK TC Light" charset="-120"/>
              </a:rPr>
              <a:t>假定所有的客戶都不將新發的提款卡照片</a:t>
            </a:r>
            <a:r>
              <a:rPr lang="en-US" altLang="zh-TW" sz="2000" dirty="0" err="1">
                <a:latin typeface="Noto Sans CJK TC Light" charset="-120"/>
                <a:ea typeface="Noto Sans CJK TC Light" charset="-120"/>
                <a:cs typeface="Noto Sans CJK TC Light" charset="-120"/>
              </a:rPr>
              <a:t>po</a:t>
            </a:r>
            <a:r>
              <a:rPr lang="zh-TW" altLang="en-US" sz="2000" dirty="0">
                <a:latin typeface="Noto Sans CJK TC Light" charset="-120"/>
                <a:ea typeface="Noto Sans CJK TC Light" charset="-120"/>
                <a:cs typeface="Noto Sans CJK TC Light" charset="-120"/>
              </a:rPr>
              <a:t>上網或是把密碼告訴別人</a:t>
            </a:r>
          </a:p>
        </p:txBody>
      </p:sp>
    </p:spTree>
    <p:extLst>
      <p:ext uri="{BB962C8B-B14F-4D97-AF65-F5344CB8AC3E}">
        <p14:creationId xmlns:p14="http://schemas.microsoft.com/office/powerpoint/2010/main" val="39373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TW" altLang="en-US"/>
              <a:t>例子</a:t>
            </a:r>
            <a:endParaRPr lang="en-US" dirty="0"/>
          </a:p>
        </p:txBody>
      </p:sp>
      <p:sp>
        <p:nvSpPr>
          <p:cNvPr id="4" name="Content Placeholder 3"/>
          <p:cNvSpPr>
            <a:spLocks noGrp="1"/>
          </p:cNvSpPr>
          <p:nvPr>
            <p:ph idx="1"/>
          </p:nvPr>
        </p:nvSpPr>
        <p:spPr/>
        <p:txBody>
          <a:bodyPr/>
          <a:lstStyle/>
          <a:p>
            <a:r>
              <a:rPr lang="en-US"/>
              <a:t>The [system] provides [security requirement] against [Threat Model] under [Assumption]</a:t>
            </a:r>
          </a:p>
          <a:p>
            <a:endParaRPr lang="en-US" altLang="zh-TW"/>
          </a:p>
          <a:p>
            <a:r>
              <a:rPr lang="en-US" altLang="zh-TW"/>
              <a:t>System = ATM</a:t>
            </a:r>
            <a:r>
              <a:rPr lang="zh-TW" altLang="en-US"/>
              <a:t>提款系統</a:t>
            </a:r>
            <a:endParaRPr lang="en-US" altLang="zh-TW"/>
          </a:p>
          <a:p>
            <a:r>
              <a:rPr lang="en-US" altLang="zh-TW"/>
              <a:t>Security requirement= </a:t>
            </a:r>
            <a:r>
              <a:rPr lang="zh-TW" altLang="en-US"/>
              <a:t>身份認證</a:t>
            </a:r>
            <a:endParaRPr lang="en-US" altLang="zh-TW"/>
          </a:p>
          <a:p>
            <a:r>
              <a:rPr lang="en-US" altLang="zh-TW"/>
              <a:t>Threat model = </a:t>
            </a:r>
            <a:r>
              <a:rPr lang="zh-TW" altLang="en-US"/>
              <a:t>撿到提款卡並亂試</a:t>
            </a:r>
            <a:r>
              <a:rPr lang="en-US" altLang="zh-TW"/>
              <a:t>pin</a:t>
            </a:r>
            <a:r>
              <a:rPr lang="zh-TW" altLang="en-US"/>
              <a:t>碼</a:t>
            </a:r>
            <a:endParaRPr lang="en-US" altLang="zh-TW"/>
          </a:p>
          <a:p>
            <a:r>
              <a:rPr lang="en-US" altLang="zh-TW"/>
              <a:t>Assumption =</a:t>
            </a:r>
            <a:r>
              <a:rPr lang="zh-TW" altLang="en-US"/>
              <a:t> 使用者沒把</a:t>
            </a:r>
            <a:r>
              <a:rPr lang="en-US" altLang="zh-TW"/>
              <a:t>pin</a:t>
            </a:r>
            <a:r>
              <a:rPr lang="zh-TW" altLang="en-US"/>
              <a:t>碼寫在卡片套上或是用生日當</a:t>
            </a:r>
            <a:r>
              <a:rPr lang="en-US" altLang="zh-TW"/>
              <a:t>pin</a:t>
            </a:r>
            <a:r>
              <a:rPr lang="zh-TW" altLang="en-US"/>
              <a:t>碼</a:t>
            </a:r>
            <a:endParaRPr lang="en-US" altLang="zh-TW" dirty="0"/>
          </a:p>
        </p:txBody>
      </p:sp>
      <p:sp>
        <p:nvSpPr>
          <p:cNvPr id="2" name="Slide Number Placeholder 1"/>
          <p:cNvSpPr>
            <a:spLocks noGrp="1"/>
          </p:cNvSpPr>
          <p:nvPr>
            <p:ph type="sldNum" sz="quarter" idx="12"/>
          </p:nvPr>
        </p:nvSpPr>
        <p:spPr/>
        <p:txBody>
          <a:bodyPr/>
          <a:lstStyle/>
          <a:p>
            <a:fld id="{9AD6A21F-3BEC-4391-94E1-04D7CE0CC0B2}" type="slidenum">
              <a:rPr lang="en-US" smtClean="0"/>
              <a:pPr/>
              <a:t>36</a:t>
            </a:fld>
            <a:endParaRPr lang="en-US"/>
          </a:p>
        </p:txBody>
      </p:sp>
    </p:spTree>
    <p:extLst>
      <p:ext uri="{BB962C8B-B14F-4D97-AF65-F5344CB8AC3E}">
        <p14:creationId xmlns:p14="http://schemas.microsoft.com/office/powerpoint/2010/main" val="39276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合理的</a:t>
            </a:r>
            <a:r>
              <a:rPr lang="en-US" altLang="zh-TW"/>
              <a:t>threat model</a:t>
            </a:r>
            <a:r>
              <a:rPr lang="zh-TW" altLang="en-US"/>
              <a:t>很重要</a:t>
            </a:r>
            <a:endParaRPr lang="en-US" dirty="0"/>
          </a:p>
        </p:txBody>
      </p:sp>
      <p:sp>
        <p:nvSpPr>
          <p:cNvPr id="8" name="Content Placeholder 7"/>
          <p:cNvSpPr>
            <a:spLocks noGrp="1"/>
          </p:cNvSpPr>
          <p:nvPr>
            <p:ph idx="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9AD6A21F-3BEC-4391-94E1-04D7CE0CC0B2}" type="slidenum">
              <a:rPr lang="en-US" smtClean="0"/>
              <a:pPr/>
              <a:t>37</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8200" y="1920063"/>
            <a:ext cx="3412244" cy="4146095"/>
          </a:xfrm>
          <a:prstGeom prst="rect">
            <a:avLst/>
          </a:prstGeom>
        </p:spPr>
      </p:pic>
      <p:pic>
        <p:nvPicPr>
          <p:cNvPr id="6" name="Content Placeholder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073402" y="1917849"/>
            <a:ext cx="3527798" cy="4121311"/>
          </a:xfrm>
          <a:prstGeom prst="rect">
            <a:avLst/>
          </a:prstGeom>
        </p:spPr>
      </p:pic>
    </p:spTree>
    <p:extLst>
      <p:ext uri="{BB962C8B-B14F-4D97-AF65-F5344CB8AC3E}">
        <p14:creationId xmlns:p14="http://schemas.microsoft.com/office/powerpoint/2010/main" val="29584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 model</a:t>
            </a:r>
          </a:p>
        </p:txBody>
      </p:sp>
      <p:sp>
        <p:nvSpPr>
          <p:cNvPr id="3" name="Content Placeholder 2"/>
          <p:cNvSpPr>
            <a:spLocks noGrp="1"/>
          </p:cNvSpPr>
          <p:nvPr>
            <p:ph idx="1"/>
          </p:nvPr>
        </p:nvSpPr>
        <p:spPr/>
        <p:txBody>
          <a:bodyPr>
            <a:normAutofit/>
          </a:bodyPr>
          <a:lstStyle/>
          <a:p>
            <a:r>
              <a:rPr lang="en-US" dirty="0"/>
              <a:t>Assumptions about the adversary</a:t>
            </a:r>
          </a:p>
          <a:p>
            <a:pPr lvl="1"/>
            <a:r>
              <a:rPr lang="en-US" dirty="0"/>
              <a:t>Remember, we can’t fight against every possible attack.</a:t>
            </a:r>
          </a:p>
          <a:p>
            <a:endParaRPr lang="en-US" dirty="0"/>
          </a:p>
          <a:p>
            <a:r>
              <a:rPr lang="en-US" dirty="0"/>
              <a:t>Several well-known models exist</a:t>
            </a:r>
          </a:p>
          <a:p>
            <a:pPr lvl="1"/>
            <a:r>
              <a:rPr lang="en-US" dirty="0"/>
              <a:t>Chosen-plaintext attack (CPA), chosen-</a:t>
            </a:r>
            <a:r>
              <a:rPr lang="en-US" dirty="0" err="1"/>
              <a:t>ciphertext</a:t>
            </a:r>
            <a:r>
              <a:rPr lang="en-US" dirty="0"/>
              <a:t> attack (CCA)</a:t>
            </a:r>
          </a:p>
          <a:p>
            <a:pPr lvl="1"/>
            <a:r>
              <a:rPr lang="en-US" dirty="0"/>
              <a:t>Honest-but-curious</a:t>
            </a:r>
          </a:p>
          <a:p>
            <a:pPr lvl="1"/>
            <a:r>
              <a:rPr lang="en-US" dirty="0"/>
              <a:t>Adversary in the </a:t>
            </a:r>
            <a:r>
              <a:rPr lang="en-US" dirty="0" err="1"/>
              <a:t>Dolev</a:t>
            </a:r>
            <a:r>
              <a:rPr lang="en-US" dirty="0"/>
              <a:t>-Yao model</a:t>
            </a:r>
          </a:p>
          <a:p>
            <a:pPr lvl="1"/>
            <a:r>
              <a:rPr lang="en-US" dirty="0"/>
              <a:t>…</a:t>
            </a:r>
          </a:p>
        </p:txBody>
      </p:sp>
      <p:sp>
        <p:nvSpPr>
          <p:cNvPr id="4" name="Slide Number Placeholder 3"/>
          <p:cNvSpPr>
            <a:spLocks noGrp="1"/>
          </p:cNvSpPr>
          <p:nvPr>
            <p:ph type="sldNum" sz="quarter" idx="12"/>
          </p:nvPr>
        </p:nvSpPr>
        <p:spPr/>
        <p:txBody>
          <a:bodyPr/>
          <a:lstStyle/>
          <a:p>
            <a:fld id="{9AD6A21F-3BEC-4391-94E1-04D7CE0CC0B2}" type="slidenum">
              <a:rPr lang="en-US" smtClean="0"/>
              <a:t>38</a:t>
            </a:fld>
            <a:endParaRPr lang="en-US"/>
          </a:p>
        </p:txBody>
      </p:sp>
    </p:spTree>
    <p:extLst>
      <p:ext uri="{BB962C8B-B14F-4D97-AF65-F5344CB8AC3E}">
        <p14:creationId xmlns:p14="http://schemas.microsoft.com/office/powerpoint/2010/main" val="69677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 model</a:t>
            </a:r>
          </a:p>
        </p:txBody>
      </p:sp>
      <p:sp>
        <p:nvSpPr>
          <p:cNvPr id="3" name="Content Placeholder 2"/>
          <p:cNvSpPr>
            <a:spLocks noGrp="1"/>
          </p:cNvSpPr>
          <p:nvPr>
            <p:ph idx="1"/>
          </p:nvPr>
        </p:nvSpPr>
        <p:spPr/>
        <p:txBody>
          <a:bodyPr>
            <a:normAutofit lnSpcReduction="10000"/>
          </a:bodyPr>
          <a:lstStyle/>
          <a:p>
            <a:r>
              <a:rPr lang="en-US" dirty="0"/>
              <a:t>Define by attacker’s </a:t>
            </a:r>
            <a:r>
              <a:rPr lang="en-US" b="1" dirty="0"/>
              <a:t>capability</a:t>
            </a:r>
            <a:r>
              <a:rPr lang="en-US" dirty="0"/>
              <a:t>, </a:t>
            </a:r>
            <a:r>
              <a:rPr lang="en-US" b="1" dirty="0"/>
              <a:t>knowledge</a:t>
            </a:r>
            <a:r>
              <a:rPr lang="en-US" dirty="0"/>
              <a:t>, and </a:t>
            </a:r>
            <a:r>
              <a:rPr lang="en-US" b="1" dirty="0"/>
              <a:t>resource</a:t>
            </a:r>
          </a:p>
          <a:p>
            <a:r>
              <a:rPr lang="en-US" dirty="0"/>
              <a:t>Capability – what can the attacker do?</a:t>
            </a:r>
          </a:p>
          <a:p>
            <a:pPr lvl="1"/>
            <a:r>
              <a:rPr lang="en-US" dirty="0"/>
              <a:t>E.g., passive vs. active</a:t>
            </a:r>
          </a:p>
          <a:p>
            <a:r>
              <a:rPr lang="en-US" dirty="0"/>
              <a:t>Knowledge – what does the attacker know?</a:t>
            </a:r>
          </a:p>
          <a:p>
            <a:pPr lvl="1"/>
            <a:r>
              <a:rPr lang="en-US" dirty="0"/>
              <a:t>E.g., insider vs. outsider</a:t>
            </a:r>
          </a:p>
          <a:p>
            <a:r>
              <a:rPr lang="en-US" dirty="0"/>
              <a:t>Resource – how much resource does the attacker have?</a:t>
            </a:r>
          </a:p>
          <a:p>
            <a:pPr lvl="1"/>
            <a:r>
              <a:rPr lang="en-US" dirty="0"/>
              <a:t>E.g., script kiddies vs. government-funded groups</a:t>
            </a:r>
          </a:p>
          <a:p>
            <a:endParaRPr lang="en-US" dirty="0"/>
          </a:p>
          <a:p>
            <a:r>
              <a:rPr lang="en-US" dirty="0"/>
              <a:t>What’s a reasonable threat model? It depends. </a:t>
            </a:r>
          </a:p>
          <a:p>
            <a:pPr lvl="1"/>
            <a:r>
              <a:rPr lang="en-US" dirty="0"/>
              <a:t>Risk = impact of the attack × likelihood of the attack</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9AD6A21F-3BEC-4391-94E1-04D7CE0CC0B2}" type="slidenum">
              <a:rPr lang="en-US" smtClean="0"/>
              <a:t>39</a:t>
            </a:fld>
            <a:endParaRPr lang="en-US"/>
          </a:p>
        </p:txBody>
      </p:sp>
    </p:spTree>
    <p:extLst>
      <p:ext uri="{BB962C8B-B14F-4D97-AF65-F5344CB8AC3E}">
        <p14:creationId xmlns:p14="http://schemas.microsoft.com/office/powerpoint/2010/main" val="48968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Outline</a:t>
            </a:r>
            <a:endParaRPr lang="zh-TW" altLang="en-US" dirty="0"/>
          </a:p>
        </p:txBody>
      </p:sp>
      <p:sp>
        <p:nvSpPr>
          <p:cNvPr id="3" name="內容版面配置區 2"/>
          <p:cNvSpPr>
            <a:spLocks noGrp="1"/>
          </p:cNvSpPr>
          <p:nvPr>
            <p:ph idx="1"/>
          </p:nvPr>
        </p:nvSpPr>
        <p:spPr/>
        <p:txBody>
          <a:bodyPr>
            <a:normAutofit/>
          </a:bodyPr>
          <a:lstStyle/>
          <a:p>
            <a:r>
              <a:rPr lang="en-US" altLang="zh-TW" dirty="0"/>
              <a:t>What’s new about IoT security?</a:t>
            </a:r>
          </a:p>
          <a:p>
            <a:r>
              <a:rPr lang="en-US" altLang="zh-TW" dirty="0"/>
              <a:t>IoT attack surface</a:t>
            </a:r>
          </a:p>
          <a:p>
            <a:r>
              <a:rPr lang="en-US" altLang="zh-TW" dirty="0"/>
              <a:t>Example: Samsung SmartThings</a:t>
            </a:r>
          </a:p>
          <a:p>
            <a:r>
              <a:rPr lang="en-US" altLang="zh-TW" dirty="0"/>
              <a:t>Challenges to securing IoTs</a:t>
            </a:r>
          </a:p>
          <a:p>
            <a:r>
              <a:rPr lang="en-US" altLang="zh-TW" dirty="0"/>
              <a:t>Practice</a:t>
            </a:r>
          </a:p>
        </p:txBody>
      </p:sp>
      <p:sp>
        <p:nvSpPr>
          <p:cNvPr id="5" name="Footer Placeholder 4">
            <a:extLst>
              <a:ext uri="{FF2B5EF4-FFF2-40B4-BE49-F238E27FC236}">
                <a16:creationId xmlns:a16="http://schemas.microsoft.com/office/drawing/2014/main" id="{087D4B84-8A55-A64A-8D82-1204DD27365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08D5525A-0AEA-CE47-9C17-05E23CA8D200}"/>
              </a:ext>
            </a:extLst>
          </p:cNvPr>
          <p:cNvSpPr>
            <a:spLocks noGrp="1"/>
          </p:cNvSpPr>
          <p:nvPr>
            <p:ph type="sldNum" sz="quarter" idx="12"/>
          </p:nvPr>
        </p:nvSpPr>
        <p:spPr/>
        <p:txBody>
          <a:bodyPr/>
          <a:lstStyle/>
          <a:p>
            <a:fld id="{8D12CA4E-BCA4-DE44-85E9-DF7BE9BA361F}" type="slidenum">
              <a:rPr kumimoji="1" lang="zh-TW" altLang="en-US" smtClean="0"/>
              <a:t>4</a:t>
            </a:fld>
            <a:endParaRPr kumimoji="1" lang="zh-TW" altLang="en-US"/>
          </a:p>
        </p:txBody>
      </p:sp>
      <p:sp>
        <p:nvSpPr>
          <p:cNvPr id="7" name="Rectangle 6">
            <a:extLst>
              <a:ext uri="{FF2B5EF4-FFF2-40B4-BE49-F238E27FC236}">
                <a16:creationId xmlns:a16="http://schemas.microsoft.com/office/drawing/2014/main" id="{C9849D62-FC98-364A-8401-F34A26D3F029}"/>
              </a:ext>
            </a:extLst>
          </p:cNvPr>
          <p:cNvSpPr/>
          <p:nvPr/>
        </p:nvSpPr>
        <p:spPr>
          <a:xfrm>
            <a:off x="838200" y="5222856"/>
            <a:ext cx="4004622" cy="954107"/>
          </a:xfrm>
          <a:prstGeom prst="rect">
            <a:avLst/>
          </a:prstGeom>
          <a:solidFill>
            <a:schemeClr val="accent6">
              <a:lumMod val="20000"/>
              <a:lumOff val="80000"/>
            </a:schemeClr>
          </a:solidFill>
        </p:spPr>
        <p:txBody>
          <a:bodyPr wrap="none">
            <a:spAutoFit/>
          </a:bodyPr>
          <a:lstStyle/>
          <a:p>
            <a:r>
              <a:rPr lang="zh-CN" altLang="en-US" sz="2800" u="sng" dirty="0">
                <a:latin typeface="Noto Sans CJK TC Light" panose="020B0300000000000000" pitchFamily="34" charset="-128"/>
                <a:ea typeface="Noto Sans CJK TC Light" panose="020B0300000000000000" pitchFamily="34" charset="-128"/>
              </a:rPr>
              <a:t>建議搭配實驗</a:t>
            </a:r>
            <a:endParaRPr lang="en-US" altLang="zh-CN" sz="2800" u="sng" dirty="0">
              <a:latin typeface="Noto Sans CJK TC Light" panose="020B0300000000000000" pitchFamily="34" charset="-128"/>
              <a:ea typeface="Noto Sans CJK TC Light" panose="020B0300000000000000" pitchFamily="34" charset="-128"/>
            </a:endParaRPr>
          </a:p>
          <a:p>
            <a:r>
              <a:rPr lang="en-US" altLang="zh-TW" sz="2800" dirty="0">
                <a:latin typeface="Noto Sans CJK TC Light" panose="020B0300000000000000" pitchFamily="34" charset="-128"/>
                <a:ea typeface="Noto Sans CJK TC Light" panose="020B0300000000000000" pitchFamily="34" charset="-128"/>
              </a:rPr>
              <a:t>Lab1: IoT search engine</a:t>
            </a:r>
          </a:p>
        </p:txBody>
      </p:sp>
      <p:grpSp>
        <p:nvGrpSpPr>
          <p:cNvPr id="12" name="Group 11">
            <a:extLst>
              <a:ext uri="{FF2B5EF4-FFF2-40B4-BE49-F238E27FC236}">
                <a16:creationId xmlns:a16="http://schemas.microsoft.com/office/drawing/2014/main" id="{AA7F5DDD-9ED3-D144-9F58-1EA77CCE6A88}"/>
              </a:ext>
            </a:extLst>
          </p:cNvPr>
          <p:cNvGrpSpPr/>
          <p:nvPr/>
        </p:nvGrpSpPr>
        <p:grpSpPr>
          <a:xfrm>
            <a:off x="8848595" y="1870075"/>
            <a:ext cx="1915018" cy="1927243"/>
            <a:chOff x="6695582" y="3087619"/>
            <a:chExt cx="1915018" cy="1927243"/>
          </a:xfrm>
        </p:grpSpPr>
        <p:pic>
          <p:nvPicPr>
            <p:cNvPr id="13" name="Picture 12">
              <a:extLst>
                <a:ext uri="{FF2B5EF4-FFF2-40B4-BE49-F238E27FC236}">
                  <a16:creationId xmlns:a16="http://schemas.microsoft.com/office/drawing/2014/main" id="{BE3895E5-54FA-2747-A1AB-869808B751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582" y="4034395"/>
              <a:ext cx="980467" cy="980467"/>
            </a:xfrm>
            <a:prstGeom prst="rect">
              <a:avLst/>
            </a:prstGeom>
          </p:spPr>
        </p:pic>
        <p:pic>
          <p:nvPicPr>
            <p:cNvPr id="14" name="Picture 13">
              <a:extLst>
                <a:ext uri="{FF2B5EF4-FFF2-40B4-BE49-F238E27FC236}">
                  <a16:creationId xmlns:a16="http://schemas.microsoft.com/office/drawing/2014/main" id="{72D0BF2D-8D2D-D940-A930-B00F6EE47C52}"/>
                </a:ext>
              </a:extLst>
            </p:cNvPr>
            <p:cNvPicPr>
              <a:picLocks noChangeAspect="1"/>
            </p:cNvPicPr>
            <p:nvPr/>
          </p:nvPicPr>
          <p:blipFill>
            <a:blip r:embed="rId4"/>
            <a:stretch>
              <a:fillRect/>
            </a:stretch>
          </p:blipFill>
          <p:spPr>
            <a:xfrm>
              <a:off x="7848765" y="4094969"/>
              <a:ext cx="761835" cy="761835"/>
            </a:xfrm>
            <a:prstGeom prst="rect">
              <a:avLst/>
            </a:prstGeom>
          </p:spPr>
        </p:pic>
        <p:pic>
          <p:nvPicPr>
            <p:cNvPr id="15" name="Picture 14">
              <a:extLst>
                <a:ext uri="{FF2B5EF4-FFF2-40B4-BE49-F238E27FC236}">
                  <a16:creationId xmlns:a16="http://schemas.microsoft.com/office/drawing/2014/main" id="{71762586-6408-8447-9EF7-1859731E04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00175" y="3087619"/>
              <a:ext cx="810425" cy="810425"/>
            </a:xfrm>
            <a:prstGeom prst="rect">
              <a:avLst/>
            </a:prstGeom>
          </p:spPr>
        </p:pic>
      </p:grpSp>
      <p:pic>
        <p:nvPicPr>
          <p:cNvPr id="16" name="Picture 15">
            <a:extLst>
              <a:ext uri="{FF2B5EF4-FFF2-40B4-BE49-F238E27FC236}">
                <a16:creationId xmlns:a16="http://schemas.microsoft.com/office/drawing/2014/main" id="{32D4661B-1CF4-7F44-8778-FF39FEAE41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0671" y="1831933"/>
            <a:ext cx="823523" cy="823523"/>
          </a:xfrm>
          <a:prstGeom prst="rect">
            <a:avLst/>
          </a:prstGeom>
        </p:spPr>
      </p:pic>
    </p:spTree>
    <p:extLst>
      <p:ext uri="{BB962C8B-B14F-4D97-AF65-F5344CB8AC3E}">
        <p14:creationId xmlns:p14="http://schemas.microsoft.com/office/powerpoint/2010/main" val="983202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B549C2-36BD-4243-AABB-2B930A057A43}"/>
              </a:ext>
            </a:extLst>
          </p:cNvPr>
          <p:cNvSpPr>
            <a:spLocks noGrp="1"/>
          </p:cNvSpPr>
          <p:nvPr>
            <p:ph type="title"/>
          </p:nvPr>
        </p:nvSpPr>
        <p:spPr/>
        <p:txBody>
          <a:bodyPr/>
          <a:lstStyle/>
          <a:p>
            <a:r>
              <a:rPr lang="en-US" altLang="zh-TW" dirty="0"/>
              <a:t>Example: Samsung SmartThings</a:t>
            </a:r>
            <a:endParaRPr lang="en-US" dirty="0"/>
          </a:p>
        </p:txBody>
      </p:sp>
      <p:sp>
        <p:nvSpPr>
          <p:cNvPr id="7" name="Text Placeholder 6">
            <a:extLst>
              <a:ext uri="{FF2B5EF4-FFF2-40B4-BE49-F238E27FC236}">
                <a16:creationId xmlns:a16="http://schemas.microsoft.com/office/drawing/2014/main" id="{2824843A-3D8C-5347-8244-85CE5CD183CC}"/>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DAABA49B-AC39-3D4C-9B9F-257857976724}"/>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6310A255-FFAF-1B4C-866F-C2F9A0B451A7}"/>
              </a:ext>
            </a:extLst>
          </p:cNvPr>
          <p:cNvSpPr>
            <a:spLocks noGrp="1"/>
          </p:cNvSpPr>
          <p:nvPr>
            <p:ph type="sldNum" sz="quarter" idx="12"/>
          </p:nvPr>
        </p:nvSpPr>
        <p:spPr/>
        <p:txBody>
          <a:bodyPr/>
          <a:lstStyle/>
          <a:p>
            <a:fld id="{8D12CA4E-BCA4-DE44-85E9-DF7BE9BA361F}" type="slidenum">
              <a:rPr kumimoji="1" lang="zh-TW" altLang="en-US" smtClean="0"/>
              <a:t>40</a:t>
            </a:fld>
            <a:endParaRPr kumimoji="1" lang="zh-TW" altLang="en-US"/>
          </a:p>
        </p:txBody>
      </p:sp>
    </p:spTree>
    <p:extLst>
      <p:ext uri="{BB962C8B-B14F-4D97-AF65-F5344CB8AC3E}">
        <p14:creationId xmlns:p14="http://schemas.microsoft.com/office/powerpoint/2010/main" val="3756883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TW" dirty="0"/>
              <a:t>Samsung SmartThings</a:t>
            </a:r>
            <a:endParaRPr kumimoji="1" lang="zh-TW" altLang="en-US" dirty="0"/>
          </a:p>
        </p:txBody>
      </p:sp>
      <p:sp>
        <p:nvSpPr>
          <p:cNvPr id="3" name="Content Placeholder 2"/>
          <p:cNvSpPr>
            <a:spLocks noGrp="1"/>
          </p:cNvSpPr>
          <p:nvPr>
            <p:ph idx="1"/>
          </p:nvPr>
        </p:nvSpPr>
        <p:spPr>
          <a:xfrm>
            <a:off x="838200" y="1825625"/>
            <a:ext cx="10898688" cy="4351338"/>
          </a:xfrm>
        </p:spPr>
        <p:txBody>
          <a:bodyPr/>
          <a:lstStyle/>
          <a:p>
            <a:r>
              <a:rPr kumimoji="1" lang="en-US" altLang="zh-TW" dirty="0"/>
              <a:t>IoT platforms are </a:t>
            </a:r>
            <a:r>
              <a:rPr kumimoji="1" lang="en-US" altLang="zh-TW" dirty="0" err="1"/>
              <a:t>appified</a:t>
            </a:r>
            <a:endParaRPr kumimoji="1" lang="en-US" altLang="zh-TW" dirty="0"/>
          </a:p>
          <a:p>
            <a:r>
              <a:rPr kumimoji="1" lang="en-US" altLang="zh-TW" dirty="0"/>
              <a:t>3</a:t>
            </a:r>
            <a:r>
              <a:rPr kumimoji="1" lang="en-US" altLang="zh-TW" baseline="30000" dirty="0"/>
              <a:t>rd</a:t>
            </a:r>
            <a:r>
              <a:rPr kumimoji="1" lang="en-US" altLang="zh-TW" dirty="0"/>
              <a:t> party developers can write IoT apps</a:t>
            </a:r>
          </a:p>
          <a:p>
            <a:r>
              <a:rPr kumimoji="1" lang="en-US" altLang="zh-TW" dirty="0"/>
              <a:t>SmartThings, Alexa, </a:t>
            </a:r>
            <a:r>
              <a:rPr kumimoji="1" lang="en-US" altLang="zh-TW" dirty="0" err="1"/>
              <a:t>HomeKit</a:t>
            </a:r>
            <a:r>
              <a:rPr kumimoji="1" lang="en-US" altLang="zh-TW" dirty="0"/>
              <a:t> are popular app frameworks for IoT</a:t>
            </a:r>
          </a:p>
          <a:p>
            <a:pPr lvl="1"/>
            <a:r>
              <a:rPr kumimoji="1" lang="en-US" altLang="zh-TW" dirty="0"/>
              <a:t>C.f. Android and iOS for mobile phones</a:t>
            </a:r>
            <a:endParaRPr kumimoji="1" lang="zh-TW" alt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7993" y="3589828"/>
            <a:ext cx="7535282" cy="2680896"/>
          </a:xfrm>
          <a:prstGeom prst="rect">
            <a:avLst/>
          </a:prstGeom>
        </p:spPr>
      </p:pic>
      <p:sp>
        <p:nvSpPr>
          <p:cNvPr id="6" name="Rectangle 5"/>
          <p:cNvSpPr/>
          <p:nvPr/>
        </p:nvSpPr>
        <p:spPr>
          <a:xfrm>
            <a:off x="838200" y="6185098"/>
            <a:ext cx="10768361" cy="307777"/>
          </a:xfrm>
          <a:prstGeom prst="rect">
            <a:avLst/>
          </a:prstGeom>
        </p:spPr>
        <p:txBody>
          <a:bodyPr wrap="square">
            <a:spAutoFit/>
          </a:bodyPr>
          <a:lstStyle/>
          <a:p>
            <a:pPr marL="406400" indent="-406400"/>
            <a:r>
              <a:rPr lang="en-US" altLang="zh-TW" sz="1400" dirty="0">
                <a:latin typeface="+mj-lt"/>
              </a:rPr>
              <a:t>Reference: Y. J. </a:t>
            </a:r>
            <a:r>
              <a:rPr lang="en-US" altLang="zh-TW" sz="1400" dirty="0" err="1">
                <a:latin typeface="+mj-lt"/>
              </a:rPr>
              <a:t>Jia</a:t>
            </a:r>
            <a:r>
              <a:rPr lang="en-US" altLang="zh-TW" sz="1400" dirty="0">
                <a:latin typeface="+mj-lt"/>
              </a:rPr>
              <a:t> </a:t>
            </a:r>
            <a:r>
              <a:rPr lang="en-US" altLang="zh-TW" sz="1400" i="1" dirty="0">
                <a:latin typeface="+mj-lt"/>
              </a:rPr>
              <a:t>et al.</a:t>
            </a:r>
            <a:r>
              <a:rPr lang="en-US" altLang="zh-TW" sz="1400" dirty="0">
                <a:latin typeface="+mj-lt"/>
              </a:rPr>
              <a:t>, “</a:t>
            </a:r>
            <a:r>
              <a:rPr lang="en-US" altLang="zh-TW" sz="1400" dirty="0" err="1">
                <a:latin typeface="+mj-lt"/>
              </a:rPr>
              <a:t>ContexIoT</a:t>
            </a:r>
            <a:r>
              <a:rPr lang="en-US" altLang="zh-TW" sz="1400" dirty="0">
                <a:latin typeface="+mj-lt"/>
              </a:rPr>
              <a:t>: Towards Providing Contextual Integrity to </a:t>
            </a:r>
            <a:r>
              <a:rPr lang="en-US" altLang="zh-TW" sz="1400" dirty="0" err="1">
                <a:latin typeface="+mj-lt"/>
              </a:rPr>
              <a:t>Appified</a:t>
            </a:r>
            <a:r>
              <a:rPr lang="en-US" altLang="zh-TW" sz="1400" dirty="0">
                <a:latin typeface="+mj-lt"/>
              </a:rPr>
              <a:t> IoT Platforms,” in </a:t>
            </a:r>
            <a:r>
              <a:rPr lang="en-US" altLang="zh-TW" sz="1400" i="1" dirty="0">
                <a:latin typeface="+mj-lt"/>
              </a:rPr>
              <a:t>NDSS</a:t>
            </a:r>
            <a:r>
              <a:rPr lang="en-US" altLang="zh-TW" sz="1400" dirty="0">
                <a:latin typeface="+mj-lt"/>
              </a:rPr>
              <a:t>, 2017.</a:t>
            </a:r>
            <a:endParaRPr lang="en-US" altLang="zh-TW" sz="1400" dirty="0">
              <a:effectLst/>
              <a:latin typeface="+mj-lt"/>
            </a:endParaRPr>
          </a:p>
        </p:txBody>
      </p:sp>
      <p:sp>
        <p:nvSpPr>
          <p:cNvPr id="7" name="Rounded Rectangle 6"/>
          <p:cNvSpPr/>
          <p:nvPr/>
        </p:nvSpPr>
        <p:spPr>
          <a:xfrm>
            <a:off x="4262515" y="4161398"/>
            <a:ext cx="1086099" cy="10567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172" name="Picture 4" descr="mage result for smartthings hub"/>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81477" y="0"/>
            <a:ext cx="2309912" cy="230991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50B2CED3-D0C3-7A47-ACD4-116E125C4D72}"/>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9" name="Slide Number Placeholder 8">
            <a:extLst>
              <a:ext uri="{FF2B5EF4-FFF2-40B4-BE49-F238E27FC236}">
                <a16:creationId xmlns:a16="http://schemas.microsoft.com/office/drawing/2014/main" id="{EB1150F4-3C43-9B42-910F-1F269FD6AFDD}"/>
              </a:ext>
            </a:extLst>
          </p:cNvPr>
          <p:cNvSpPr>
            <a:spLocks noGrp="1"/>
          </p:cNvSpPr>
          <p:nvPr>
            <p:ph type="sldNum" sz="quarter" idx="12"/>
          </p:nvPr>
        </p:nvSpPr>
        <p:spPr/>
        <p:txBody>
          <a:bodyPr/>
          <a:lstStyle/>
          <a:p>
            <a:fld id="{8D12CA4E-BCA4-DE44-85E9-DF7BE9BA361F}" type="slidenum">
              <a:rPr kumimoji="1" lang="zh-TW" altLang="en-US" smtClean="0"/>
              <a:t>41</a:t>
            </a:fld>
            <a:endParaRPr kumimoji="1" lang="zh-TW" altLang="en-US"/>
          </a:p>
        </p:txBody>
      </p:sp>
    </p:spTree>
    <p:extLst>
      <p:ext uri="{BB962C8B-B14F-4D97-AF65-F5344CB8AC3E}">
        <p14:creationId xmlns:p14="http://schemas.microsoft.com/office/powerpoint/2010/main" val="167627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 Permission - Mobile</a:t>
            </a:r>
          </a:p>
        </p:txBody>
      </p:sp>
      <p:pic>
        <p:nvPicPr>
          <p:cNvPr id="5" name="Picture 4"/>
          <p:cNvPicPr>
            <a:picLocks noChangeAspect="1"/>
          </p:cNvPicPr>
          <p:nvPr/>
        </p:nvPicPr>
        <p:blipFill>
          <a:blip r:embed="rId3"/>
          <a:stretch>
            <a:fillRect/>
          </a:stretch>
        </p:blipFill>
        <p:spPr>
          <a:xfrm>
            <a:off x="4436327" y="1456214"/>
            <a:ext cx="2987888" cy="4934283"/>
          </a:xfrm>
          <a:prstGeom prst="rect">
            <a:avLst/>
          </a:prstGeom>
        </p:spPr>
      </p:pic>
      <p:pic>
        <p:nvPicPr>
          <p:cNvPr id="6" name="Picture 5"/>
          <p:cNvPicPr>
            <a:picLocks noChangeAspect="1"/>
          </p:cNvPicPr>
          <p:nvPr/>
        </p:nvPicPr>
        <p:blipFill>
          <a:blip r:embed="rId4"/>
          <a:stretch>
            <a:fillRect/>
          </a:stretch>
        </p:blipFill>
        <p:spPr>
          <a:xfrm>
            <a:off x="838200" y="1456214"/>
            <a:ext cx="3141113" cy="4900136"/>
          </a:xfrm>
          <a:prstGeom prst="rect">
            <a:avLst/>
          </a:prstGeom>
        </p:spPr>
      </p:pic>
      <p:pic>
        <p:nvPicPr>
          <p:cNvPr id="5122" name="Picture 2" descr="mage result for ios app permiss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75288" y="1456214"/>
            <a:ext cx="2755267" cy="4900136"/>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6A13CDA9-6C78-F542-81F6-E2986F7D6542}"/>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9" name="Slide Number Placeholder 8">
            <a:extLst>
              <a:ext uri="{FF2B5EF4-FFF2-40B4-BE49-F238E27FC236}">
                <a16:creationId xmlns:a16="http://schemas.microsoft.com/office/drawing/2014/main" id="{F3AEAC14-AD24-4B40-A1B2-471BF3A6A798}"/>
              </a:ext>
            </a:extLst>
          </p:cNvPr>
          <p:cNvSpPr>
            <a:spLocks noGrp="1"/>
          </p:cNvSpPr>
          <p:nvPr>
            <p:ph type="sldNum" sz="quarter" idx="12"/>
          </p:nvPr>
        </p:nvSpPr>
        <p:spPr/>
        <p:txBody>
          <a:bodyPr/>
          <a:lstStyle/>
          <a:p>
            <a:fld id="{8D12CA4E-BCA4-DE44-85E9-DF7BE9BA361F}" type="slidenum">
              <a:rPr kumimoji="1" lang="zh-TW" altLang="en-US" smtClean="0"/>
              <a:t>42</a:t>
            </a:fld>
            <a:endParaRPr kumimoji="1" lang="zh-TW" altLang="en-US"/>
          </a:p>
        </p:txBody>
      </p:sp>
    </p:spTree>
    <p:extLst>
      <p:ext uri="{BB962C8B-B14F-4D97-AF65-F5344CB8AC3E}">
        <p14:creationId xmlns:p14="http://schemas.microsoft.com/office/powerpoint/2010/main" val="77630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App Permission - IoT</a:t>
            </a:r>
            <a:endParaRPr lang="zh-TW" altLang="en-US" dirty="0"/>
          </a:p>
        </p:txBody>
      </p:sp>
      <p:sp>
        <p:nvSpPr>
          <p:cNvPr id="7" name="Rectangle 6"/>
          <p:cNvSpPr/>
          <p:nvPr/>
        </p:nvSpPr>
        <p:spPr>
          <a:xfrm>
            <a:off x="838200" y="6079351"/>
            <a:ext cx="10898688" cy="276999"/>
          </a:xfrm>
          <a:prstGeom prst="rect">
            <a:avLst/>
          </a:prstGeom>
        </p:spPr>
        <p:txBody>
          <a:bodyPr wrap="square">
            <a:spAutoFit/>
          </a:bodyPr>
          <a:lstStyle/>
          <a:p>
            <a:r>
              <a:rPr lang="en-US" altLang="zh-TW" sz="1200" dirty="0">
                <a:latin typeface="+mj-lt"/>
              </a:rPr>
              <a:t>Reference: E. </a:t>
            </a:r>
            <a:r>
              <a:rPr lang="en-US" altLang="zh-TW" sz="1200" dirty="0" err="1">
                <a:latin typeface="+mj-lt"/>
              </a:rPr>
              <a:t>Fernandes</a:t>
            </a:r>
            <a:r>
              <a:rPr lang="en-US" altLang="zh-TW" sz="1200" dirty="0">
                <a:latin typeface="+mj-lt"/>
              </a:rPr>
              <a:t>, J. Jung, and A. </a:t>
            </a:r>
            <a:r>
              <a:rPr lang="en-US" altLang="zh-TW" sz="1200" dirty="0" err="1">
                <a:latin typeface="+mj-lt"/>
              </a:rPr>
              <a:t>Parkash</a:t>
            </a:r>
            <a:r>
              <a:rPr lang="en-US" altLang="zh-TW" sz="1200" dirty="0">
                <a:latin typeface="+mj-lt"/>
              </a:rPr>
              <a:t>, “Security Analysis of Emerging Smart Home Applications,” in </a:t>
            </a:r>
            <a:r>
              <a:rPr lang="en-US" altLang="zh-TW" sz="1200" i="1" dirty="0">
                <a:latin typeface="+mj-lt"/>
              </a:rPr>
              <a:t>Proceedings of IEEE Symposium on Security and Privacy</a:t>
            </a:r>
            <a:r>
              <a:rPr lang="en-US" altLang="zh-TW" sz="1200" dirty="0">
                <a:latin typeface="+mj-lt"/>
              </a:rPr>
              <a:t>, 2016.</a:t>
            </a:r>
            <a:endParaRPr lang="en-US" altLang="zh-TW" sz="1200" dirty="0">
              <a:effectLst/>
              <a:latin typeface="+mj-lt"/>
            </a:endParaRPr>
          </a:p>
        </p:txBody>
      </p:sp>
      <p:pic>
        <p:nvPicPr>
          <p:cNvPr id="6146" name="Picture 2" descr="https://res.infoq.com/articles/smart-home-permission-models/en/resources/table1-lar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034" y="2397512"/>
            <a:ext cx="11786590" cy="26428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718A48B5-7695-EF49-AC0D-B9D7B9333F43}"/>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4" name="Slide Number Placeholder 3">
            <a:extLst>
              <a:ext uri="{FF2B5EF4-FFF2-40B4-BE49-F238E27FC236}">
                <a16:creationId xmlns:a16="http://schemas.microsoft.com/office/drawing/2014/main" id="{4E05448E-7DC5-4D4B-B4CE-683067AAA87E}"/>
              </a:ext>
            </a:extLst>
          </p:cNvPr>
          <p:cNvSpPr>
            <a:spLocks noGrp="1"/>
          </p:cNvSpPr>
          <p:nvPr>
            <p:ph type="sldNum" sz="quarter" idx="12"/>
          </p:nvPr>
        </p:nvSpPr>
        <p:spPr/>
        <p:txBody>
          <a:bodyPr/>
          <a:lstStyle/>
          <a:p>
            <a:fld id="{8D12CA4E-BCA4-DE44-85E9-DF7BE9BA361F}" type="slidenum">
              <a:rPr kumimoji="1" lang="zh-TW" altLang="en-US" smtClean="0"/>
              <a:t>43</a:t>
            </a:fld>
            <a:endParaRPr kumimoji="1" lang="zh-TW" altLang="en-US"/>
          </a:p>
        </p:txBody>
      </p:sp>
    </p:spTree>
    <p:extLst>
      <p:ext uri="{BB962C8B-B14F-4D97-AF65-F5344CB8AC3E}">
        <p14:creationId xmlns:p14="http://schemas.microsoft.com/office/powerpoint/2010/main" val="834288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err="1"/>
              <a:t>Overprivilege</a:t>
            </a:r>
            <a:r>
              <a:rPr lang="en-US" altLang="zh-TW" dirty="0"/>
              <a:t> in Mobile Apps</a:t>
            </a:r>
            <a:endParaRPr lang="en-US" dirty="0"/>
          </a:p>
        </p:txBody>
      </p:sp>
      <p:sp>
        <p:nvSpPr>
          <p:cNvPr id="3" name="Content Placeholder 2"/>
          <p:cNvSpPr>
            <a:spLocks noGrp="1"/>
          </p:cNvSpPr>
          <p:nvPr>
            <p:ph idx="1"/>
          </p:nvPr>
        </p:nvSpPr>
        <p:spPr>
          <a:xfrm>
            <a:off x="838199" y="1825625"/>
            <a:ext cx="5047445" cy="4351338"/>
          </a:xfrm>
        </p:spPr>
        <p:txBody>
          <a:bodyPr/>
          <a:lstStyle/>
          <a:p>
            <a:r>
              <a:rPr lang="en-US" dirty="0"/>
              <a:t>“</a:t>
            </a:r>
            <a:r>
              <a:rPr lang="en-US" dirty="0" err="1"/>
              <a:t>Pokemon</a:t>
            </a:r>
            <a:r>
              <a:rPr lang="en-US" dirty="0"/>
              <a:t> Go!” from </a:t>
            </a:r>
            <a:r>
              <a:rPr lang="en-US" altLang="zh-TW" dirty="0"/>
              <a:t>a 3rd party site instead of </a:t>
            </a:r>
            <a:r>
              <a:rPr lang="en-US" dirty="0"/>
              <a:t>the official app market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5644" y="1825625"/>
            <a:ext cx="5801786" cy="435133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626" y="3871412"/>
            <a:ext cx="4055343" cy="2305551"/>
          </a:xfrm>
          <a:prstGeom prst="rect">
            <a:avLst/>
          </a:prstGeom>
        </p:spPr>
      </p:pic>
      <p:sp>
        <p:nvSpPr>
          <p:cNvPr id="4" name="Footer Placeholder 3">
            <a:extLst>
              <a:ext uri="{FF2B5EF4-FFF2-40B4-BE49-F238E27FC236}">
                <a16:creationId xmlns:a16="http://schemas.microsoft.com/office/drawing/2014/main" id="{C1FDFF9E-378F-514A-BFDA-F6F540FDF834}"/>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DC84D806-5D73-D344-B37C-FF6F54AA95C2}"/>
              </a:ext>
            </a:extLst>
          </p:cNvPr>
          <p:cNvSpPr>
            <a:spLocks noGrp="1"/>
          </p:cNvSpPr>
          <p:nvPr>
            <p:ph type="sldNum" sz="quarter" idx="12"/>
          </p:nvPr>
        </p:nvSpPr>
        <p:spPr/>
        <p:txBody>
          <a:bodyPr/>
          <a:lstStyle/>
          <a:p>
            <a:fld id="{8D12CA4E-BCA4-DE44-85E9-DF7BE9BA361F}" type="slidenum">
              <a:rPr kumimoji="1" lang="zh-TW" altLang="en-US" smtClean="0"/>
              <a:t>44</a:t>
            </a:fld>
            <a:endParaRPr kumimoji="1" lang="zh-TW" altLang="en-US"/>
          </a:p>
        </p:txBody>
      </p:sp>
    </p:spTree>
    <p:extLst>
      <p:ext uri="{BB962C8B-B14F-4D97-AF65-F5344CB8AC3E}">
        <p14:creationId xmlns:p14="http://schemas.microsoft.com/office/powerpoint/2010/main" val="661425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Overprivilege</a:t>
            </a:r>
            <a:r>
              <a:rPr lang="en-US" altLang="zh-TW" dirty="0"/>
              <a:t> in </a:t>
            </a:r>
            <a:r>
              <a:rPr lang="en-US" altLang="zh-TW" dirty="0" err="1"/>
              <a:t>IoT</a:t>
            </a:r>
            <a:r>
              <a:rPr lang="en-US" altLang="zh-TW" dirty="0"/>
              <a:t> Apps</a:t>
            </a:r>
            <a:endParaRPr lang="zh-TW" altLang="en-US" dirty="0"/>
          </a:p>
        </p:txBody>
      </p:sp>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5653" y="3872620"/>
            <a:ext cx="2701946" cy="1987919"/>
          </a:xfrm>
          <a:prstGeom prst="rect">
            <a:avLst/>
          </a:prstGeom>
        </p:spPr>
      </p:pic>
      <p:sp>
        <p:nvSpPr>
          <p:cNvPr id="7" name="文字方塊 6"/>
          <p:cNvSpPr txBox="1"/>
          <p:nvPr/>
        </p:nvSpPr>
        <p:spPr>
          <a:xfrm>
            <a:off x="3622975" y="4609643"/>
            <a:ext cx="6376442" cy="830997"/>
          </a:xfrm>
          <a:prstGeom prst="rect">
            <a:avLst/>
          </a:prstGeom>
          <a:noFill/>
        </p:spPr>
        <p:txBody>
          <a:bodyPr wrap="square" rtlCol="0">
            <a:spAutoFit/>
          </a:bodyPr>
          <a:lstStyle/>
          <a:p>
            <a:r>
              <a:rPr lang="en-US" altLang="zh-TW" sz="2400" dirty="0" err="1">
                <a:latin typeface="Noto Sans Light" panose="020B0402040504020204" pitchFamily="34" charset="0"/>
                <a:ea typeface="Noto Sans Light" panose="020B0402040504020204" pitchFamily="34" charset="0"/>
                <a:cs typeface="Noto Sans Light" panose="020B0402040504020204" pitchFamily="34" charset="0"/>
              </a:rPr>
              <a:t>Capability.lock</a:t>
            </a:r>
            <a:r>
              <a:rPr lang="en-US" altLang="zh-TW" sz="2400" dirty="0">
                <a:latin typeface="Noto Sans Light" panose="020B0402040504020204" pitchFamily="34" charset="0"/>
                <a:ea typeface="Noto Sans Light" panose="020B0402040504020204" pitchFamily="34" charset="0"/>
                <a:cs typeface="Noto Sans Light" panose="020B0402040504020204" pitchFamily="34" charset="0"/>
              </a:rPr>
              <a:t>:</a:t>
            </a:r>
          </a:p>
          <a:p>
            <a:r>
              <a:rPr lang="en-US" altLang="zh-TW" sz="2400" dirty="0">
                <a:latin typeface="Noto Sans Light" panose="020B0402040504020204" pitchFamily="34" charset="0"/>
                <a:ea typeface="Noto Sans Light" panose="020B0402040504020204" pitchFamily="34" charset="0"/>
                <a:cs typeface="Noto Sans Light" panose="020B0402040504020204" pitchFamily="34" charset="0"/>
              </a:rPr>
              <a:t>Command: lock(), unlock()</a:t>
            </a:r>
            <a:endParaRPr lang="zh-TW" altLang="en-US" sz="2400" dirty="0">
              <a:latin typeface="Noto Sans Light" panose="020B0402040504020204" pitchFamily="34" charset="0"/>
              <a:cs typeface="Noto Sans Light" panose="020B0402040504020204" pitchFamily="34" charset="0"/>
            </a:endParaRPr>
          </a:p>
        </p:txBody>
      </p:sp>
      <p:grpSp>
        <p:nvGrpSpPr>
          <p:cNvPr id="10" name="群組 9"/>
          <p:cNvGrpSpPr/>
          <p:nvPr/>
        </p:nvGrpSpPr>
        <p:grpSpPr>
          <a:xfrm>
            <a:off x="1791612" y="2429652"/>
            <a:ext cx="1346875" cy="1062578"/>
            <a:chOff x="6796668" y="2443982"/>
            <a:chExt cx="1444083" cy="1260087"/>
          </a:xfrm>
        </p:grpSpPr>
        <p:sp>
          <p:nvSpPr>
            <p:cNvPr id="8" name="圓角矩形 7"/>
            <p:cNvSpPr/>
            <p:nvPr/>
          </p:nvSpPr>
          <p:spPr>
            <a:xfrm>
              <a:off x="6796668" y="2443982"/>
              <a:ext cx="1444083" cy="1260087"/>
            </a:xfrm>
            <a:prstGeom prst="roundRect">
              <a:avLst/>
            </a:prstGeom>
            <a:solidFill>
              <a:schemeClr val="accent3">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sz="2000"/>
            </a:p>
          </p:txBody>
        </p:sp>
        <p:sp>
          <p:nvSpPr>
            <p:cNvPr id="9" name="文字方塊 8"/>
            <p:cNvSpPr txBox="1"/>
            <p:nvPr/>
          </p:nvSpPr>
          <p:spPr>
            <a:xfrm>
              <a:off x="6955573" y="2720081"/>
              <a:ext cx="1126273" cy="474481"/>
            </a:xfrm>
            <a:prstGeom prst="rect">
              <a:avLst/>
            </a:prstGeom>
            <a:noFill/>
          </p:spPr>
          <p:txBody>
            <a:bodyPr wrap="square" rtlCol="0">
              <a:spAutoFit/>
            </a:bodyPr>
            <a:lstStyle/>
            <a:p>
              <a:r>
                <a:rPr lang="en-US" altLang="zh-TW" sz="2000" dirty="0">
                  <a:solidFill>
                    <a:srgbClr val="7030A0"/>
                  </a:solidFill>
                </a:rPr>
                <a:t>APP</a:t>
              </a:r>
              <a:endParaRPr lang="zh-TW" altLang="en-US" sz="2000" dirty="0">
                <a:solidFill>
                  <a:srgbClr val="7030A0"/>
                </a:solidFill>
              </a:endParaRPr>
            </a:p>
          </p:txBody>
        </p:sp>
      </p:grpSp>
      <p:sp>
        <p:nvSpPr>
          <p:cNvPr id="11" name="文字方塊 10"/>
          <p:cNvSpPr txBox="1"/>
          <p:nvPr/>
        </p:nvSpPr>
        <p:spPr>
          <a:xfrm>
            <a:off x="3622975" y="2427711"/>
            <a:ext cx="6523107" cy="830997"/>
          </a:xfrm>
          <a:prstGeom prst="rect">
            <a:avLst/>
          </a:prstGeom>
          <a:noFill/>
        </p:spPr>
        <p:txBody>
          <a:bodyPr wrap="square" rtlCol="0">
            <a:spAutoFit/>
          </a:bodyPr>
          <a:lstStyle/>
          <a:p>
            <a:r>
              <a:rPr lang="en-US" altLang="zh-TW" sz="2400" dirty="0">
                <a:latin typeface="Noto Sans Light" panose="020B0402040504020204" pitchFamily="34" charset="0"/>
                <a:ea typeface="Noto Sans Light" panose="020B0402040504020204" pitchFamily="34" charset="0"/>
                <a:cs typeface="Noto Sans Light" panose="020B0402040504020204" pitchFamily="34" charset="0"/>
              </a:rPr>
              <a:t>Auto-lock app</a:t>
            </a:r>
          </a:p>
          <a:p>
            <a:r>
              <a:rPr lang="en-US" altLang="zh-TW" sz="2400" dirty="0">
                <a:latin typeface="Noto Sans Light" panose="020B0402040504020204" pitchFamily="34" charset="0"/>
                <a:ea typeface="Noto Sans Light" panose="020B0402040504020204" pitchFamily="34" charset="0"/>
                <a:cs typeface="Noto Sans Light" panose="020B0402040504020204" pitchFamily="34" charset="0"/>
              </a:rPr>
              <a:t>Needs lock() command in </a:t>
            </a:r>
            <a:r>
              <a:rPr lang="en-US" altLang="zh-TW" sz="2400" dirty="0" err="1">
                <a:latin typeface="Noto Sans Light" panose="020B0402040504020204" pitchFamily="34" charset="0"/>
                <a:ea typeface="Noto Sans Light" panose="020B0402040504020204" pitchFamily="34" charset="0"/>
                <a:cs typeface="Noto Sans Light" panose="020B0402040504020204" pitchFamily="34" charset="0"/>
              </a:rPr>
              <a:t>capability.lock</a:t>
            </a:r>
            <a:endParaRPr lang="zh-TW" altLang="en-US" sz="2400" dirty="0">
              <a:latin typeface="Noto Sans Light" panose="020B0402040504020204" pitchFamily="34" charset="0"/>
              <a:cs typeface="Noto Sans Light" panose="020B0402040504020204" pitchFamily="34" charset="0"/>
            </a:endParaRPr>
          </a:p>
        </p:txBody>
      </p:sp>
      <p:sp>
        <p:nvSpPr>
          <p:cNvPr id="3" name="Footer Placeholder 2">
            <a:extLst>
              <a:ext uri="{FF2B5EF4-FFF2-40B4-BE49-F238E27FC236}">
                <a16:creationId xmlns:a16="http://schemas.microsoft.com/office/drawing/2014/main" id="{4FD8E860-5FB3-594F-8E19-06C6C5D34426}"/>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E93B08E3-2214-DD43-954D-01D929311C67}"/>
              </a:ext>
            </a:extLst>
          </p:cNvPr>
          <p:cNvSpPr>
            <a:spLocks noGrp="1"/>
          </p:cNvSpPr>
          <p:nvPr>
            <p:ph type="sldNum" sz="quarter" idx="12"/>
          </p:nvPr>
        </p:nvSpPr>
        <p:spPr/>
        <p:txBody>
          <a:bodyPr/>
          <a:lstStyle/>
          <a:p>
            <a:fld id="{8D12CA4E-BCA4-DE44-85E9-DF7BE9BA361F}" type="slidenum">
              <a:rPr kumimoji="1" lang="zh-TW" altLang="en-US" smtClean="0"/>
              <a:t>45</a:t>
            </a:fld>
            <a:endParaRPr kumimoji="1" lang="zh-TW" altLang="en-US"/>
          </a:p>
        </p:txBody>
      </p:sp>
    </p:spTree>
    <p:extLst>
      <p:ext uri="{BB962C8B-B14F-4D97-AF65-F5344CB8AC3E}">
        <p14:creationId xmlns:p14="http://schemas.microsoft.com/office/powerpoint/2010/main" val="438275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kumimoji="1" lang="zh-TW" alt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396547"/>
          </a:xfrm>
          <a:prstGeom prst="rect">
            <a:avLst/>
          </a:prstGeom>
        </p:spPr>
      </p:pic>
      <p:sp>
        <p:nvSpPr>
          <p:cNvPr id="7" name="Rectangle 6">
            <a:extLst>
              <a:ext uri="{FF2B5EF4-FFF2-40B4-BE49-F238E27FC236}">
                <a16:creationId xmlns:a16="http://schemas.microsoft.com/office/drawing/2014/main" id="{5AB5F543-0238-1747-8C89-76BC8D12E6D3}"/>
              </a:ext>
            </a:extLst>
          </p:cNvPr>
          <p:cNvSpPr/>
          <p:nvPr/>
        </p:nvSpPr>
        <p:spPr>
          <a:xfrm>
            <a:off x="136743" y="6139387"/>
            <a:ext cx="10768361" cy="307777"/>
          </a:xfrm>
          <a:prstGeom prst="rect">
            <a:avLst/>
          </a:prstGeom>
        </p:spPr>
        <p:txBody>
          <a:bodyPr wrap="square">
            <a:spAutoFit/>
          </a:bodyPr>
          <a:lstStyle/>
          <a:p>
            <a:pPr marL="406400" indent="-406400"/>
            <a:r>
              <a:rPr lang="en-US" altLang="zh-TW" sz="1400" dirty="0">
                <a:latin typeface="+mj-lt"/>
              </a:rPr>
              <a:t>Reference: Y. J. </a:t>
            </a:r>
            <a:r>
              <a:rPr lang="en-US" altLang="zh-TW" sz="1400" dirty="0" err="1">
                <a:latin typeface="+mj-lt"/>
              </a:rPr>
              <a:t>Jia</a:t>
            </a:r>
            <a:r>
              <a:rPr lang="en-US" altLang="zh-TW" sz="1400" dirty="0">
                <a:latin typeface="+mj-lt"/>
              </a:rPr>
              <a:t> </a:t>
            </a:r>
            <a:r>
              <a:rPr lang="en-US" altLang="zh-TW" sz="1400" i="1" dirty="0">
                <a:latin typeface="+mj-lt"/>
              </a:rPr>
              <a:t>et al.</a:t>
            </a:r>
            <a:r>
              <a:rPr lang="en-US" altLang="zh-TW" sz="1400" dirty="0">
                <a:latin typeface="+mj-lt"/>
              </a:rPr>
              <a:t>, “</a:t>
            </a:r>
            <a:r>
              <a:rPr lang="en-US" altLang="zh-TW" sz="1400" dirty="0" err="1">
                <a:latin typeface="+mj-lt"/>
              </a:rPr>
              <a:t>ContexIoT</a:t>
            </a:r>
            <a:r>
              <a:rPr lang="en-US" altLang="zh-TW" sz="1400" dirty="0">
                <a:latin typeface="+mj-lt"/>
              </a:rPr>
              <a:t>: Towards Providing Contextual Integrity to </a:t>
            </a:r>
            <a:r>
              <a:rPr lang="en-US" altLang="zh-TW" sz="1400" dirty="0" err="1">
                <a:latin typeface="+mj-lt"/>
              </a:rPr>
              <a:t>Appified</a:t>
            </a:r>
            <a:r>
              <a:rPr lang="en-US" altLang="zh-TW" sz="1400" dirty="0">
                <a:latin typeface="+mj-lt"/>
              </a:rPr>
              <a:t> IoT Platforms,” in </a:t>
            </a:r>
            <a:r>
              <a:rPr lang="en-US" altLang="zh-TW" sz="1400" i="1" dirty="0">
                <a:latin typeface="+mj-lt"/>
              </a:rPr>
              <a:t>NDSS</a:t>
            </a:r>
            <a:r>
              <a:rPr lang="en-US" altLang="zh-TW" sz="1400" dirty="0">
                <a:latin typeface="+mj-lt"/>
              </a:rPr>
              <a:t>, 2017.</a:t>
            </a:r>
            <a:endParaRPr lang="en-US" altLang="zh-TW" sz="1400" dirty="0">
              <a:effectLst/>
              <a:latin typeface="+mj-lt"/>
            </a:endParaRPr>
          </a:p>
        </p:txBody>
      </p:sp>
      <p:sp>
        <p:nvSpPr>
          <p:cNvPr id="2" name="Footer Placeholder 1">
            <a:extLst>
              <a:ext uri="{FF2B5EF4-FFF2-40B4-BE49-F238E27FC236}">
                <a16:creationId xmlns:a16="http://schemas.microsoft.com/office/drawing/2014/main" id="{1AC1E136-3EDD-894C-8575-A1CE6B4B7C7F}"/>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3" name="Slide Number Placeholder 2">
            <a:extLst>
              <a:ext uri="{FF2B5EF4-FFF2-40B4-BE49-F238E27FC236}">
                <a16:creationId xmlns:a16="http://schemas.microsoft.com/office/drawing/2014/main" id="{FDDA95DA-1578-3C48-8000-CD2F1B2A99B6}"/>
              </a:ext>
            </a:extLst>
          </p:cNvPr>
          <p:cNvSpPr>
            <a:spLocks noGrp="1"/>
          </p:cNvSpPr>
          <p:nvPr>
            <p:ph type="sldNum" sz="quarter" idx="12"/>
          </p:nvPr>
        </p:nvSpPr>
        <p:spPr/>
        <p:txBody>
          <a:bodyPr/>
          <a:lstStyle/>
          <a:p>
            <a:fld id="{8D12CA4E-BCA4-DE44-85E9-DF7BE9BA361F}" type="slidenum">
              <a:rPr kumimoji="1" lang="zh-TW" altLang="en-US" smtClean="0"/>
              <a:t>46</a:t>
            </a:fld>
            <a:endParaRPr kumimoji="1" lang="zh-TW" altLang="en-US"/>
          </a:p>
        </p:txBody>
      </p:sp>
    </p:spTree>
    <p:extLst>
      <p:ext uri="{BB962C8B-B14F-4D97-AF65-F5344CB8AC3E}">
        <p14:creationId xmlns:p14="http://schemas.microsoft.com/office/powerpoint/2010/main" val="1287955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331F18-6F2A-FA45-9671-639689DB4CCE}"/>
              </a:ext>
            </a:extLst>
          </p:cNvPr>
          <p:cNvSpPr>
            <a:spLocks noGrp="1"/>
          </p:cNvSpPr>
          <p:nvPr>
            <p:ph type="title"/>
          </p:nvPr>
        </p:nvSpPr>
        <p:spPr/>
        <p:txBody>
          <a:bodyPr/>
          <a:lstStyle/>
          <a:p>
            <a:r>
              <a:rPr lang="en-US" dirty="0"/>
              <a:t>Challenges to Securing IoT</a:t>
            </a:r>
          </a:p>
        </p:txBody>
      </p:sp>
      <p:sp>
        <p:nvSpPr>
          <p:cNvPr id="6" name="Text Placeholder 5">
            <a:extLst>
              <a:ext uri="{FF2B5EF4-FFF2-40B4-BE49-F238E27FC236}">
                <a16:creationId xmlns:a16="http://schemas.microsoft.com/office/drawing/2014/main" id="{52728D21-4C17-664A-86E7-4912868CA648}"/>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F247F38C-D82D-A140-BC0B-C0F5A81DDFFA}"/>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4" name="Slide Number Placeholder 3">
            <a:extLst>
              <a:ext uri="{FF2B5EF4-FFF2-40B4-BE49-F238E27FC236}">
                <a16:creationId xmlns:a16="http://schemas.microsoft.com/office/drawing/2014/main" id="{9FD37F76-57DD-4540-8139-CE2935EFA398}"/>
              </a:ext>
            </a:extLst>
          </p:cNvPr>
          <p:cNvSpPr>
            <a:spLocks noGrp="1"/>
          </p:cNvSpPr>
          <p:nvPr>
            <p:ph type="sldNum" sz="quarter" idx="12"/>
          </p:nvPr>
        </p:nvSpPr>
        <p:spPr/>
        <p:txBody>
          <a:bodyPr/>
          <a:lstStyle/>
          <a:p>
            <a:fld id="{8D12CA4E-BCA4-DE44-85E9-DF7BE9BA361F}" type="slidenum">
              <a:rPr kumimoji="1" lang="zh-TW" altLang="en-US" smtClean="0"/>
              <a:t>47</a:t>
            </a:fld>
            <a:endParaRPr kumimoji="1" lang="zh-TW" altLang="en-US"/>
          </a:p>
        </p:txBody>
      </p:sp>
    </p:spTree>
    <p:extLst>
      <p:ext uri="{BB962C8B-B14F-4D97-AF65-F5344CB8AC3E}">
        <p14:creationId xmlns:p14="http://schemas.microsoft.com/office/powerpoint/2010/main" val="3814419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The current status of IoT security</a:t>
            </a:r>
            <a:endParaRPr lang="en-US" dirty="0"/>
          </a:p>
        </p:txBody>
      </p:sp>
      <p:sp>
        <p:nvSpPr>
          <p:cNvPr id="4" name="Content Placeholder 3"/>
          <p:cNvSpPr>
            <a:spLocks noGrp="1"/>
          </p:cNvSpPr>
          <p:nvPr>
            <p:ph idx="1"/>
          </p:nvPr>
        </p:nvSpPr>
        <p:spPr/>
        <p:txBody>
          <a:bodyPr>
            <a:normAutofit/>
          </a:bodyPr>
          <a:lstStyle/>
          <a:p>
            <a:r>
              <a:rPr lang="en-US" sz="3200" dirty="0"/>
              <a:t>Old security issues linger (and worsen)</a:t>
            </a:r>
          </a:p>
          <a:p>
            <a:pPr lvl="1"/>
            <a:r>
              <a:rPr lang="en-US" sz="2800" dirty="0"/>
              <a:t>Weak passwords</a:t>
            </a:r>
          </a:p>
          <a:p>
            <a:pPr lvl="1"/>
            <a:r>
              <a:rPr lang="en-US" sz="2800" dirty="0"/>
              <a:t>Unpatched devices</a:t>
            </a:r>
          </a:p>
          <a:p>
            <a:pPr lvl="1"/>
            <a:r>
              <a:rPr lang="en-US" sz="2800" dirty="0"/>
              <a:t>Privacy breach</a:t>
            </a:r>
          </a:p>
          <a:p>
            <a:pPr lvl="1"/>
            <a:r>
              <a:rPr lang="is-IS" sz="2800" dirty="0"/>
              <a:t>…</a:t>
            </a:r>
          </a:p>
          <a:p>
            <a:r>
              <a:rPr lang="is-IS" sz="3200" dirty="0"/>
              <a:t>Unfortunately, defense for </a:t>
            </a:r>
            <a:r>
              <a:rPr kumimoji="1" lang="en-US" sz="3200" dirty="0"/>
              <a:t>c</a:t>
            </a:r>
            <a:r>
              <a:rPr kumimoji="1" lang="en-US" altLang="zh-TW" sz="3200" dirty="0"/>
              <a:t>onventional IT devices might be inapplicable or ineffective.</a:t>
            </a:r>
          </a:p>
          <a:p>
            <a:pPr lvl="1"/>
            <a:r>
              <a:rPr lang="en-US" altLang="zh-TW" dirty="0"/>
              <a:t>Different capabilities, different requirements</a:t>
            </a:r>
            <a:endParaRPr lang="en-US" sz="3200" dirty="0"/>
          </a:p>
        </p:txBody>
      </p:sp>
      <p:sp>
        <p:nvSpPr>
          <p:cNvPr id="3" name="Footer Placeholder 2">
            <a:extLst>
              <a:ext uri="{FF2B5EF4-FFF2-40B4-BE49-F238E27FC236}">
                <a16:creationId xmlns:a16="http://schemas.microsoft.com/office/drawing/2014/main" id="{9417F1D1-9962-5549-821C-EC7A326E0C65}"/>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EB93A2AA-8773-C44F-A27D-430D635D11F6}"/>
              </a:ext>
            </a:extLst>
          </p:cNvPr>
          <p:cNvSpPr>
            <a:spLocks noGrp="1"/>
          </p:cNvSpPr>
          <p:nvPr>
            <p:ph type="sldNum" sz="quarter" idx="12"/>
          </p:nvPr>
        </p:nvSpPr>
        <p:spPr/>
        <p:txBody>
          <a:bodyPr/>
          <a:lstStyle/>
          <a:p>
            <a:fld id="{8D12CA4E-BCA4-DE44-85E9-DF7BE9BA361F}" type="slidenum">
              <a:rPr kumimoji="1" lang="zh-TW" altLang="en-US" smtClean="0"/>
              <a:t>48</a:t>
            </a:fld>
            <a:endParaRPr kumimoji="1" lang="zh-TW" altLang="en-US"/>
          </a:p>
        </p:txBody>
      </p:sp>
    </p:spTree>
    <p:extLst>
      <p:ext uri="{BB962C8B-B14F-4D97-AF65-F5344CB8AC3E}">
        <p14:creationId xmlns:p14="http://schemas.microsoft.com/office/powerpoint/2010/main" val="294202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zh-TW" dirty="0"/>
              <a:t>Challenges to securing IoT</a:t>
            </a:r>
            <a:endParaRPr lang="en-US" dirty="0"/>
          </a:p>
        </p:txBody>
      </p:sp>
      <p:sp>
        <p:nvSpPr>
          <p:cNvPr id="4" name="Content Placeholder 3"/>
          <p:cNvSpPr>
            <a:spLocks noGrp="1"/>
          </p:cNvSpPr>
          <p:nvPr>
            <p:ph idx="1"/>
          </p:nvPr>
        </p:nvSpPr>
        <p:spPr/>
        <p:txBody>
          <a:bodyPr>
            <a:normAutofit/>
          </a:bodyPr>
          <a:lstStyle/>
          <a:p>
            <a:r>
              <a:rPr lang="en-US" dirty="0"/>
              <a:t>Lack of </a:t>
            </a:r>
            <a:r>
              <a:rPr lang="en-US" altLang="zh-TW" dirty="0"/>
              <a:t>monetary incentives to secure IoT</a:t>
            </a:r>
          </a:p>
          <a:p>
            <a:pPr lvl="1"/>
            <a:r>
              <a:rPr lang="en-US" dirty="0"/>
              <a:t>IoT devices are often cheap; lack of resource for advanced protection</a:t>
            </a:r>
          </a:p>
          <a:p>
            <a:pPr lvl="1"/>
            <a:r>
              <a:rPr lang="en-US" dirty="0"/>
              <a:t>Consumers will buy them anyway</a:t>
            </a:r>
          </a:p>
          <a:p>
            <a:pPr lvl="1"/>
            <a:r>
              <a:rPr lang="en-US" dirty="0"/>
              <a:t>Manufacturers are not penalized for insecure products</a:t>
            </a:r>
          </a:p>
          <a:p>
            <a:r>
              <a:rPr lang="en-US" dirty="0"/>
              <a:t>Lack of interface</a:t>
            </a:r>
          </a:p>
          <a:p>
            <a:pPr lvl="1"/>
            <a:r>
              <a:rPr lang="en-US" dirty="0"/>
              <a:t>Hard for update and management</a:t>
            </a:r>
          </a:p>
          <a:p>
            <a:r>
              <a:rPr lang="en-US" dirty="0"/>
              <a:t>Too many types of devices</a:t>
            </a:r>
          </a:p>
          <a:p>
            <a:pPr lvl="1"/>
            <a:r>
              <a:rPr lang="en-US" dirty="0"/>
              <a:t>No universal solution for all devices</a:t>
            </a:r>
          </a:p>
          <a:p>
            <a:endParaRPr lang="en-US" dirty="0"/>
          </a:p>
        </p:txBody>
      </p:sp>
      <p:sp>
        <p:nvSpPr>
          <p:cNvPr id="5" name="Footer Placeholder 4">
            <a:extLst>
              <a:ext uri="{FF2B5EF4-FFF2-40B4-BE49-F238E27FC236}">
                <a16:creationId xmlns:a16="http://schemas.microsoft.com/office/drawing/2014/main" id="{6F896E3F-DE79-324F-9B94-E7FFCC747355}"/>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9D57A093-9941-B248-B843-C8C247401BF0}"/>
              </a:ext>
            </a:extLst>
          </p:cNvPr>
          <p:cNvSpPr>
            <a:spLocks noGrp="1"/>
          </p:cNvSpPr>
          <p:nvPr>
            <p:ph type="sldNum" sz="quarter" idx="12"/>
          </p:nvPr>
        </p:nvSpPr>
        <p:spPr/>
        <p:txBody>
          <a:bodyPr/>
          <a:lstStyle/>
          <a:p>
            <a:fld id="{8D12CA4E-BCA4-DE44-85E9-DF7BE9BA361F}" type="slidenum">
              <a:rPr kumimoji="1" lang="zh-TW" altLang="en-US" smtClean="0"/>
              <a:t>49</a:t>
            </a:fld>
            <a:endParaRPr kumimoji="1" lang="zh-TW" altLang="en-US"/>
          </a:p>
        </p:txBody>
      </p:sp>
    </p:spTree>
    <p:extLst>
      <p:ext uri="{BB962C8B-B14F-4D97-AF65-F5344CB8AC3E}">
        <p14:creationId xmlns:p14="http://schemas.microsoft.com/office/powerpoint/2010/main" val="262434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What’s new about IoT security?</a:t>
            </a:r>
            <a:endParaRPr kumimoji="1" lang="zh-TW" altLang="en-US" dirty="0"/>
          </a:p>
        </p:txBody>
      </p:sp>
      <p:sp>
        <p:nvSpPr>
          <p:cNvPr id="3" name="文字版面配置區 2"/>
          <p:cNvSpPr>
            <a:spLocks noGrp="1"/>
          </p:cNvSpPr>
          <p:nvPr>
            <p:ph type="body" idx="1"/>
          </p:nvPr>
        </p:nvSpPr>
        <p:spPr/>
        <p:txBody>
          <a:bodyPr/>
          <a:lstStyle/>
          <a:p>
            <a:endParaRPr kumimoji="1" lang="zh-TW" altLang="en-US"/>
          </a:p>
        </p:txBody>
      </p:sp>
      <p:sp>
        <p:nvSpPr>
          <p:cNvPr id="5" name="Footer Placeholder 4">
            <a:extLst>
              <a:ext uri="{FF2B5EF4-FFF2-40B4-BE49-F238E27FC236}">
                <a16:creationId xmlns:a16="http://schemas.microsoft.com/office/drawing/2014/main" id="{6439D522-13EB-B64C-B9B5-1785D98A4834}"/>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6" name="Slide Number Placeholder 5">
            <a:extLst>
              <a:ext uri="{FF2B5EF4-FFF2-40B4-BE49-F238E27FC236}">
                <a16:creationId xmlns:a16="http://schemas.microsoft.com/office/drawing/2014/main" id="{963F3E0C-2E18-8848-BEDE-458F68C86F29}"/>
              </a:ext>
            </a:extLst>
          </p:cNvPr>
          <p:cNvSpPr>
            <a:spLocks noGrp="1"/>
          </p:cNvSpPr>
          <p:nvPr>
            <p:ph type="sldNum" sz="quarter" idx="12"/>
          </p:nvPr>
        </p:nvSpPr>
        <p:spPr/>
        <p:txBody>
          <a:bodyPr/>
          <a:lstStyle/>
          <a:p>
            <a:fld id="{8D12CA4E-BCA4-DE44-85E9-DF7BE9BA361F}" type="slidenum">
              <a:rPr kumimoji="1" lang="zh-TW" altLang="en-US" smtClean="0"/>
              <a:t>5</a:t>
            </a:fld>
            <a:endParaRPr kumimoji="1" lang="zh-TW" altLang="en-US"/>
          </a:p>
        </p:txBody>
      </p:sp>
    </p:spTree>
    <p:extLst>
      <p:ext uri="{BB962C8B-B14F-4D97-AF65-F5344CB8AC3E}">
        <p14:creationId xmlns:p14="http://schemas.microsoft.com/office/powerpoint/2010/main" val="1163883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Challenges to securing IoT</a:t>
            </a:r>
            <a:endParaRPr lang="en-US" dirty="0"/>
          </a:p>
        </p:txBody>
      </p:sp>
      <p:sp>
        <p:nvSpPr>
          <p:cNvPr id="3" name="Content Placeholder 2"/>
          <p:cNvSpPr>
            <a:spLocks noGrp="1"/>
          </p:cNvSpPr>
          <p:nvPr>
            <p:ph idx="1"/>
          </p:nvPr>
        </p:nvSpPr>
        <p:spPr/>
        <p:txBody>
          <a:bodyPr>
            <a:normAutofit/>
          </a:bodyPr>
          <a:lstStyle/>
          <a:p>
            <a:r>
              <a:rPr lang="en-US" altLang="zh-TW" dirty="0"/>
              <a:t>Unpatched, or even </a:t>
            </a:r>
            <a:r>
              <a:rPr lang="en-US" altLang="zh-TW" dirty="0" err="1"/>
              <a:t>unpatchable</a:t>
            </a:r>
            <a:endParaRPr lang="en-US" altLang="zh-TW" dirty="0"/>
          </a:p>
          <a:p>
            <a:pPr lvl="1"/>
            <a:r>
              <a:rPr lang="en-US" dirty="0"/>
              <a:t>Devices are often left unattended after installation</a:t>
            </a:r>
          </a:p>
          <a:p>
            <a:pPr lvl="1"/>
            <a:r>
              <a:rPr lang="en-US" dirty="0"/>
              <a:t>Hard to manually patched</a:t>
            </a:r>
          </a:p>
          <a:p>
            <a:pPr lvl="1"/>
            <a:r>
              <a:rPr lang="en-US" dirty="0"/>
              <a:t>Many not support Firmware Over-The-Air update</a:t>
            </a:r>
          </a:p>
          <a:p>
            <a:pPr lvl="1"/>
            <a:r>
              <a:rPr lang="en-US" dirty="0"/>
              <a:t>Even if they do, the updates are often unverified</a:t>
            </a:r>
          </a:p>
          <a:p>
            <a:pPr lvl="2"/>
            <a:r>
              <a:rPr lang="en-US" dirty="0"/>
              <a:t>E.g., </a:t>
            </a:r>
            <a:r>
              <a:rPr lang="en-US" dirty="0" err="1"/>
              <a:t>LightwaveRF</a:t>
            </a:r>
            <a:r>
              <a:rPr lang="en-US" dirty="0"/>
              <a:t> smart hub fooled into installing fake update</a:t>
            </a:r>
          </a:p>
          <a:p>
            <a:r>
              <a:rPr lang="en-US" altLang="zh-TW" dirty="0"/>
              <a:t>More intriguing problems: </a:t>
            </a:r>
          </a:p>
          <a:p>
            <a:pPr lvl="1"/>
            <a:r>
              <a:rPr lang="en-US" altLang="zh-TW" dirty="0"/>
              <a:t>Do you want to update your car while driving? </a:t>
            </a:r>
          </a:p>
          <a:p>
            <a:pPr lvl="1"/>
            <a:r>
              <a:rPr lang="en-US" altLang="zh-TW" dirty="0"/>
              <a:t>Do we need user consent to install every update?</a:t>
            </a:r>
          </a:p>
          <a:p>
            <a:endParaRPr lang="en-US" dirty="0"/>
          </a:p>
        </p:txBody>
      </p:sp>
      <p:sp>
        <p:nvSpPr>
          <p:cNvPr id="6" name="Footer Placeholder 5">
            <a:extLst>
              <a:ext uri="{FF2B5EF4-FFF2-40B4-BE49-F238E27FC236}">
                <a16:creationId xmlns:a16="http://schemas.microsoft.com/office/drawing/2014/main" id="{A1077498-C9AA-3E41-B09A-58996DF6A333}"/>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7" name="Slide Number Placeholder 6">
            <a:extLst>
              <a:ext uri="{FF2B5EF4-FFF2-40B4-BE49-F238E27FC236}">
                <a16:creationId xmlns:a16="http://schemas.microsoft.com/office/drawing/2014/main" id="{3F349612-09B9-2C49-A26F-C32D5877337B}"/>
              </a:ext>
            </a:extLst>
          </p:cNvPr>
          <p:cNvSpPr>
            <a:spLocks noGrp="1"/>
          </p:cNvSpPr>
          <p:nvPr>
            <p:ph type="sldNum" sz="quarter" idx="12"/>
          </p:nvPr>
        </p:nvSpPr>
        <p:spPr/>
        <p:txBody>
          <a:bodyPr/>
          <a:lstStyle/>
          <a:p>
            <a:fld id="{8D12CA4E-BCA4-DE44-85E9-DF7BE9BA361F}" type="slidenum">
              <a:rPr kumimoji="1" lang="zh-TW" altLang="en-US" smtClean="0"/>
              <a:t>50</a:t>
            </a:fld>
            <a:endParaRPr kumimoji="1" lang="zh-TW" altLang="en-US"/>
          </a:p>
        </p:txBody>
      </p:sp>
    </p:spTree>
    <p:extLst>
      <p:ext uri="{BB962C8B-B14F-4D97-AF65-F5344CB8AC3E}">
        <p14:creationId xmlns:p14="http://schemas.microsoft.com/office/powerpoint/2010/main" val="35671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6FD43D-70FE-E54B-ADF8-6FD25C0E1CCA}"/>
              </a:ext>
            </a:extLst>
          </p:cNvPr>
          <p:cNvSpPr>
            <a:spLocks noGrp="1"/>
          </p:cNvSpPr>
          <p:nvPr>
            <p:ph type="title"/>
          </p:nvPr>
        </p:nvSpPr>
        <p:spPr/>
        <p:txBody>
          <a:bodyPr/>
          <a:lstStyle/>
          <a:p>
            <a:r>
              <a:rPr lang="en-US" dirty="0"/>
              <a:t>Practice</a:t>
            </a:r>
          </a:p>
        </p:txBody>
      </p:sp>
      <p:sp>
        <p:nvSpPr>
          <p:cNvPr id="7" name="Text Placeholder 6">
            <a:extLst>
              <a:ext uri="{FF2B5EF4-FFF2-40B4-BE49-F238E27FC236}">
                <a16:creationId xmlns:a16="http://schemas.microsoft.com/office/drawing/2014/main" id="{9D4222F3-5418-E64A-B089-34202F8A045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2B26C80-8215-EA4A-B09E-34489D76ACB5}"/>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573BD5F4-2D4F-844D-BA76-E5E243ABAE20}"/>
              </a:ext>
            </a:extLst>
          </p:cNvPr>
          <p:cNvSpPr>
            <a:spLocks noGrp="1"/>
          </p:cNvSpPr>
          <p:nvPr>
            <p:ph type="sldNum" sz="quarter" idx="12"/>
          </p:nvPr>
        </p:nvSpPr>
        <p:spPr/>
        <p:txBody>
          <a:bodyPr/>
          <a:lstStyle/>
          <a:p>
            <a:fld id="{8D12CA4E-BCA4-DE44-85E9-DF7BE9BA361F}" type="slidenum">
              <a:rPr kumimoji="1" lang="zh-TW" altLang="en-US" smtClean="0"/>
              <a:t>51</a:t>
            </a:fld>
            <a:endParaRPr kumimoji="1" lang="zh-TW" altLang="en-US"/>
          </a:p>
        </p:txBody>
      </p:sp>
    </p:spTree>
    <p:extLst>
      <p:ext uri="{BB962C8B-B14F-4D97-AF65-F5344CB8AC3E}">
        <p14:creationId xmlns:p14="http://schemas.microsoft.com/office/powerpoint/2010/main" val="3630368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Practice</a:t>
            </a:r>
            <a:r>
              <a:rPr lang="zh-TW" altLang="en-US" dirty="0"/>
              <a:t> </a:t>
            </a:r>
            <a:r>
              <a:rPr lang="en-US" altLang="zh-TW" dirty="0"/>
              <a:t>(10 mins): Your IoT devices </a:t>
            </a:r>
            <a:endParaRPr lang="zh-TW" altLang="en-US" dirty="0"/>
          </a:p>
        </p:txBody>
      </p:sp>
      <p:sp>
        <p:nvSpPr>
          <p:cNvPr id="6" name="Content Placeholder 5"/>
          <p:cNvSpPr>
            <a:spLocks noGrp="1"/>
          </p:cNvSpPr>
          <p:nvPr>
            <p:ph idx="1"/>
          </p:nvPr>
        </p:nvSpPr>
        <p:spPr/>
        <p:txBody>
          <a:bodyPr/>
          <a:lstStyle/>
          <a:p>
            <a:r>
              <a:rPr lang="en-US" altLang="zh-TW" dirty="0"/>
              <a:t>How many IoT devices do you have?</a:t>
            </a:r>
          </a:p>
          <a:p>
            <a:r>
              <a:rPr lang="en-US" altLang="zh-TW" dirty="0"/>
              <a:t>How do they interact with the physical world?</a:t>
            </a:r>
          </a:p>
          <a:p>
            <a:r>
              <a:rPr lang="en-US" altLang="zh-TW" dirty="0"/>
              <a:t>Are they publicly accessible?</a:t>
            </a:r>
          </a:p>
          <a:p>
            <a:r>
              <a:rPr lang="en-US" altLang="zh-TW" dirty="0"/>
              <a:t>What are the known/potential threats against them?</a:t>
            </a:r>
            <a:endParaRPr lang="zh-TW" altLang="en-US" dirty="0"/>
          </a:p>
        </p:txBody>
      </p:sp>
      <p:sp>
        <p:nvSpPr>
          <p:cNvPr id="4" name="Footer Placeholder 3">
            <a:extLst>
              <a:ext uri="{FF2B5EF4-FFF2-40B4-BE49-F238E27FC236}">
                <a16:creationId xmlns:a16="http://schemas.microsoft.com/office/drawing/2014/main" id="{962EF748-FE42-034D-B2E7-D3F8951F0959}"/>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5" name="Slide Number Placeholder 4">
            <a:extLst>
              <a:ext uri="{FF2B5EF4-FFF2-40B4-BE49-F238E27FC236}">
                <a16:creationId xmlns:a16="http://schemas.microsoft.com/office/drawing/2014/main" id="{6E4D4E12-2907-2144-AC18-769EB31680E5}"/>
              </a:ext>
            </a:extLst>
          </p:cNvPr>
          <p:cNvSpPr>
            <a:spLocks noGrp="1"/>
          </p:cNvSpPr>
          <p:nvPr>
            <p:ph type="sldNum" sz="quarter" idx="12"/>
          </p:nvPr>
        </p:nvSpPr>
        <p:spPr/>
        <p:txBody>
          <a:bodyPr/>
          <a:lstStyle/>
          <a:p>
            <a:fld id="{8D12CA4E-BCA4-DE44-85E9-DF7BE9BA361F}" type="slidenum">
              <a:rPr kumimoji="1" lang="zh-TW" altLang="en-US" smtClean="0"/>
              <a:t>52</a:t>
            </a:fld>
            <a:endParaRPr kumimoji="1" lang="zh-TW" altLang="en-US"/>
          </a:p>
        </p:txBody>
      </p:sp>
    </p:spTree>
    <p:extLst>
      <p:ext uri="{BB962C8B-B14F-4D97-AF65-F5344CB8AC3E}">
        <p14:creationId xmlns:p14="http://schemas.microsoft.com/office/powerpoint/2010/main" val="1877470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98479" cy="1325563"/>
          </a:xfrm>
        </p:spPr>
        <p:txBody>
          <a:bodyPr/>
          <a:lstStyle/>
          <a:p>
            <a:r>
              <a:rPr kumimoji="1" lang="en-US" altLang="zh-TW" dirty="0"/>
              <a:t>Practice </a:t>
            </a:r>
            <a:r>
              <a:rPr lang="en-US" altLang="zh-TW" dirty="0"/>
              <a:t>(10 mins)</a:t>
            </a:r>
            <a:r>
              <a:rPr kumimoji="1" lang="en-US" altLang="zh-TW" dirty="0"/>
              <a:t>: Security requirements</a:t>
            </a:r>
            <a:endParaRPr lang="en-US" dirty="0"/>
          </a:p>
        </p:txBody>
      </p:sp>
      <p:sp>
        <p:nvSpPr>
          <p:cNvPr id="3" name="Content Placeholder 2"/>
          <p:cNvSpPr>
            <a:spLocks noGrp="1"/>
          </p:cNvSpPr>
          <p:nvPr>
            <p:ph idx="1"/>
          </p:nvPr>
        </p:nvSpPr>
        <p:spPr/>
        <p:txBody>
          <a:bodyPr>
            <a:normAutofit/>
          </a:bodyPr>
          <a:lstStyle/>
          <a:p>
            <a:pPr>
              <a:lnSpc>
                <a:spcPct val="120000"/>
              </a:lnSpc>
            </a:pPr>
            <a:r>
              <a:rPr lang="en-US" sz="3200" dirty="0"/>
              <a:t>Describe one (known or hypothetical) attack against IoT</a:t>
            </a:r>
          </a:p>
          <a:p>
            <a:pPr>
              <a:lnSpc>
                <a:spcPct val="120000"/>
              </a:lnSpc>
            </a:pPr>
            <a:r>
              <a:rPr lang="en-US" sz="3200" dirty="0"/>
              <a:t>Which security requirement(s) were violated?</a:t>
            </a:r>
          </a:p>
          <a:p>
            <a:endParaRPr lang="en-US" sz="2400" dirty="0"/>
          </a:p>
        </p:txBody>
      </p:sp>
      <p:sp>
        <p:nvSpPr>
          <p:cNvPr id="5" name="Rectangle 4">
            <a:extLst>
              <a:ext uri="{FF2B5EF4-FFF2-40B4-BE49-F238E27FC236}">
                <a16:creationId xmlns:a16="http://schemas.microsoft.com/office/drawing/2014/main" id="{3A05E418-4A26-7646-8110-942ABDB2F191}"/>
              </a:ext>
            </a:extLst>
          </p:cNvPr>
          <p:cNvSpPr/>
          <p:nvPr/>
        </p:nvSpPr>
        <p:spPr>
          <a:xfrm>
            <a:off x="6324599" y="3177992"/>
            <a:ext cx="6096000" cy="3360920"/>
          </a:xfrm>
          <a:prstGeom prst="rect">
            <a:avLst/>
          </a:prstGeom>
        </p:spPr>
        <p:txBody>
          <a:bodyPr>
            <a:spAutoFit/>
          </a:bodyPr>
          <a:lstStyle/>
          <a:p>
            <a:pPr>
              <a:lnSpc>
                <a:spcPct val="120000"/>
              </a:lnSpc>
            </a:pPr>
            <a:r>
              <a:rPr lang="en-US" b="1" dirty="0">
                <a:latin typeface="Noto Sans CJK TC Light" panose="020B0300000000000000" pitchFamily="34" charset="-128"/>
                <a:ea typeface="Noto Sans CJK TC Light" panose="020B0300000000000000" pitchFamily="34" charset="-128"/>
                <a:cs typeface="Noto Sans Light" panose="020B0402040504020204" pitchFamily="34" charset="0"/>
              </a:rPr>
              <a:t>Other security requirements:</a:t>
            </a: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Authorization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授權</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endParaRPr lang="en-US" dirty="0">
              <a:latin typeface="Noto Sans CJK TC Light" panose="020B0300000000000000" pitchFamily="34" charset="-128"/>
              <a:ea typeface="Noto Sans CJK TC Light" panose="020B0300000000000000" pitchFamily="34" charset="-128"/>
              <a:cs typeface="Noto Sans Light" panose="020B0402040504020204" pitchFamily="34" charset="0"/>
            </a:endParaRP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Access control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存取控制</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endParaRPr lang="en-US" dirty="0">
              <a:latin typeface="Noto Sans CJK TC Light" panose="020B0300000000000000" pitchFamily="34" charset="-128"/>
              <a:ea typeface="Noto Sans CJK TC Light" panose="020B0300000000000000" pitchFamily="34" charset="-128"/>
              <a:cs typeface="Noto Sans Light" panose="020B0402040504020204" pitchFamily="34" charset="0"/>
            </a:endParaRP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Accountability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可歸責性</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endParaRPr lang="en-US" dirty="0">
              <a:latin typeface="Noto Sans CJK TC Light" panose="020B0300000000000000" pitchFamily="34" charset="-128"/>
              <a:ea typeface="Noto Sans CJK TC Light" panose="020B0300000000000000" pitchFamily="34" charset="-128"/>
              <a:cs typeface="Noto Sans Light" panose="020B0402040504020204" pitchFamily="34" charset="0"/>
            </a:endParaRP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Auditability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可稽核性</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endParaRPr lang="en-US" dirty="0">
              <a:latin typeface="Noto Sans CJK TC Light" panose="020B0300000000000000" pitchFamily="34" charset="-128"/>
              <a:ea typeface="Noto Sans CJK TC Light" panose="020B0300000000000000" pitchFamily="34" charset="-128"/>
              <a:cs typeface="Noto Sans Light" panose="020B0402040504020204" pitchFamily="34" charset="0"/>
            </a:endParaRP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Authenticity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鑑別性</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endParaRPr lang="en-US" dirty="0">
              <a:latin typeface="Noto Sans CJK TC Light" panose="020B0300000000000000" pitchFamily="34" charset="-128"/>
              <a:ea typeface="Noto Sans CJK TC Light" panose="020B0300000000000000" pitchFamily="34" charset="-128"/>
              <a:cs typeface="Noto Sans Light" panose="020B0402040504020204" pitchFamily="34" charset="0"/>
            </a:endParaRP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Non-repudiation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不可否認性</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Anonymity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匿名</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p>
          <a:p>
            <a:pPr>
              <a:lnSpc>
                <a:spcPct val="120000"/>
              </a:lnSpc>
            </a:pPr>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Privacy (</a:t>
            </a:r>
            <a:r>
              <a:rPr lang="zh-TW" altLang="en-US" dirty="0">
                <a:latin typeface="Noto Sans CJK TC Light" panose="020B0300000000000000" pitchFamily="34" charset="-128"/>
                <a:ea typeface="Noto Sans CJK TC Light" panose="020B0300000000000000" pitchFamily="34" charset="-128"/>
                <a:cs typeface="Noto Sans Light" panose="020B0402040504020204" pitchFamily="34" charset="0"/>
              </a:rPr>
              <a:t>隱私</a:t>
            </a:r>
            <a:r>
              <a:rPr lang="en-US" altLang="zh-TW" dirty="0">
                <a:latin typeface="Noto Sans CJK TC Light" panose="020B0300000000000000" pitchFamily="34" charset="-128"/>
                <a:ea typeface="Noto Sans CJK TC Light" panose="020B0300000000000000" pitchFamily="34" charset="-128"/>
                <a:cs typeface="Noto Sans Light" panose="020B0402040504020204" pitchFamily="34" charset="0"/>
              </a:rPr>
              <a:t>)</a:t>
            </a:r>
          </a:p>
          <a:p>
            <a:r>
              <a:rPr lang="en-US" dirty="0">
                <a:latin typeface="Noto Sans CJK TC Light" panose="020B0300000000000000" pitchFamily="34" charset="-128"/>
                <a:ea typeface="Noto Sans CJK TC Light" panose="020B0300000000000000" pitchFamily="34" charset="-128"/>
                <a:cs typeface="Noto Sans Light" panose="020B0402040504020204" pitchFamily="34" charset="0"/>
              </a:rPr>
              <a:t>…</a:t>
            </a:r>
          </a:p>
        </p:txBody>
      </p:sp>
      <p:pic>
        <p:nvPicPr>
          <p:cNvPr id="6" name="Picture 5">
            <a:extLst>
              <a:ext uri="{FF2B5EF4-FFF2-40B4-BE49-F238E27FC236}">
                <a16:creationId xmlns:a16="http://schemas.microsoft.com/office/drawing/2014/main" id="{3D401B8B-46F6-D345-9F9A-89CC53A1E436}"/>
              </a:ext>
            </a:extLst>
          </p:cNvPr>
          <p:cNvPicPr>
            <a:picLocks noChangeAspect="1"/>
          </p:cNvPicPr>
          <p:nvPr/>
        </p:nvPicPr>
        <p:blipFill>
          <a:blip r:embed="rId3"/>
          <a:stretch>
            <a:fillRect/>
          </a:stretch>
        </p:blipFill>
        <p:spPr>
          <a:xfrm>
            <a:off x="1475160" y="2991149"/>
            <a:ext cx="4212479" cy="3626237"/>
          </a:xfrm>
          <a:prstGeom prst="rect">
            <a:avLst/>
          </a:prstGeom>
        </p:spPr>
      </p:pic>
      <p:sp>
        <p:nvSpPr>
          <p:cNvPr id="7" name="Rectangle 6">
            <a:extLst>
              <a:ext uri="{FF2B5EF4-FFF2-40B4-BE49-F238E27FC236}">
                <a16:creationId xmlns:a16="http://schemas.microsoft.com/office/drawing/2014/main" id="{2DD00630-57E2-2147-9199-7210DB291EE2}"/>
              </a:ext>
            </a:extLst>
          </p:cNvPr>
          <p:cNvSpPr/>
          <p:nvPr/>
        </p:nvSpPr>
        <p:spPr>
          <a:xfrm>
            <a:off x="2548103" y="5127174"/>
            <a:ext cx="2066591" cy="523220"/>
          </a:xfrm>
          <a:prstGeom prst="rect">
            <a:avLst/>
          </a:prstGeom>
        </p:spPr>
        <p:txBody>
          <a:bodyPr wrap="none">
            <a:spAutoFit/>
          </a:bodyPr>
          <a:lstStyle/>
          <a:p>
            <a:r>
              <a:rPr lang="en-US" sz="2800" dirty="0"/>
              <a:t>The CIA triad</a:t>
            </a:r>
          </a:p>
        </p:txBody>
      </p:sp>
      <p:sp>
        <p:nvSpPr>
          <p:cNvPr id="8" name="Footer Placeholder 7">
            <a:extLst>
              <a:ext uri="{FF2B5EF4-FFF2-40B4-BE49-F238E27FC236}">
                <a16:creationId xmlns:a16="http://schemas.microsoft.com/office/drawing/2014/main" id="{02936338-4994-5943-8E1F-F58FF9C97C73}"/>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9" name="Slide Number Placeholder 8">
            <a:extLst>
              <a:ext uri="{FF2B5EF4-FFF2-40B4-BE49-F238E27FC236}">
                <a16:creationId xmlns:a16="http://schemas.microsoft.com/office/drawing/2014/main" id="{BAA40495-1280-BA43-9FA8-C5EF4BC59C8B}"/>
              </a:ext>
            </a:extLst>
          </p:cNvPr>
          <p:cNvSpPr>
            <a:spLocks noGrp="1"/>
          </p:cNvSpPr>
          <p:nvPr>
            <p:ph type="sldNum" sz="quarter" idx="12"/>
          </p:nvPr>
        </p:nvSpPr>
        <p:spPr/>
        <p:txBody>
          <a:bodyPr/>
          <a:lstStyle/>
          <a:p>
            <a:fld id="{8D12CA4E-BCA4-DE44-85E9-DF7BE9BA361F}" type="slidenum">
              <a:rPr kumimoji="1" lang="zh-TW" altLang="en-US" smtClean="0"/>
              <a:t>53</a:t>
            </a:fld>
            <a:endParaRPr kumimoji="1" lang="zh-TW" altLang="en-US"/>
          </a:p>
        </p:txBody>
      </p:sp>
    </p:spTree>
    <p:extLst>
      <p:ext uri="{BB962C8B-B14F-4D97-AF65-F5344CB8AC3E}">
        <p14:creationId xmlns:p14="http://schemas.microsoft.com/office/powerpoint/2010/main" val="315930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What is security?</a:t>
            </a:r>
            <a:endParaRPr lang="en-US" dirty="0"/>
          </a:p>
        </p:txBody>
      </p:sp>
      <p:sp>
        <p:nvSpPr>
          <p:cNvPr id="3" name="Content Placeholder 2"/>
          <p:cNvSpPr>
            <a:spLocks noGrp="1"/>
          </p:cNvSpPr>
          <p:nvPr>
            <p:ph idx="1"/>
          </p:nvPr>
        </p:nvSpPr>
        <p:spPr/>
        <p:txBody>
          <a:bodyPr/>
          <a:lstStyle/>
          <a:p>
            <a:r>
              <a:rPr lang="en-US" dirty="0"/>
              <a:t>Protect </a:t>
            </a:r>
            <a:r>
              <a:rPr lang="en-US" dirty="0">
                <a:solidFill>
                  <a:srgbClr val="0432FF"/>
                </a:solidFill>
              </a:rPr>
              <a:t>assets</a:t>
            </a:r>
            <a:r>
              <a:rPr lang="en-US" dirty="0">
                <a:solidFill>
                  <a:schemeClr val="accent1"/>
                </a:solidFill>
              </a:rPr>
              <a:t> </a:t>
            </a:r>
            <a:r>
              <a:rPr lang="en-US" dirty="0"/>
              <a:t>(e.g., data and communication) from </a:t>
            </a:r>
            <a:r>
              <a:rPr lang="en-US" b="1" dirty="0"/>
              <a:t>unauthorized actions</a:t>
            </a:r>
          </a:p>
          <a:p>
            <a:r>
              <a:rPr lang="en-US" dirty="0">
                <a:solidFill>
                  <a:srgbClr val="FF0000"/>
                </a:solidFill>
              </a:rPr>
              <a:t>Attackers</a:t>
            </a:r>
            <a:r>
              <a:rPr lang="en-US" dirty="0"/>
              <a:t> = entities attempt to do unauthorized actions</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9024" y="3319397"/>
            <a:ext cx="1296507" cy="1296507"/>
          </a:xfrm>
          <a:prstGeom prst="rect">
            <a:avLst/>
          </a:prstGeom>
        </p:spPr>
      </p:pic>
      <p:sp>
        <p:nvSpPr>
          <p:cNvPr id="12" name="Rectangle 11"/>
          <p:cNvSpPr/>
          <p:nvPr/>
        </p:nvSpPr>
        <p:spPr>
          <a:xfrm>
            <a:off x="4588691" y="4474123"/>
            <a:ext cx="2619709" cy="1938992"/>
          </a:xfrm>
          <a:prstGeom prst="rect">
            <a:avLst/>
          </a:prstGeom>
        </p:spPr>
        <p:txBody>
          <a:bodyPr wrap="square">
            <a:spAutoFit/>
          </a:bodyPr>
          <a:lstStyle/>
          <a:p>
            <a:pPr marL="228611" algn="ctr"/>
            <a:r>
              <a:rPr lang="en-US" sz="2400" b="1" u="sng" dirty="0">
                <a:latin typeface="Calibri Light" charset="0"/>
                <a:ea typeface="Calibri Light" charset="0"/>
                <a:cs typeface="Calibri Light" charset="0"/>
              </a:rPr>
              <a:t>Attacker may</a:t>
            </a:r>
          </a:p>
          <a:p>
            <a:pPr marL="228611" algn="ctr"/>
            <a:r>
              <a:rPr lang="en-US" sz="2400" dirty="0">
                <a:latin typeface="Calibri Light" charset="0"/>
                <a:ea typeface="Calibri Light" charset="0"/>
                <a:cs typeface="Calibri Light" charset="0"/>
              </a:rPr>
              <a:t>eavesdrop</a:t>
            </a:r>
          </a:p>
          <a:p>
            <a:pPr marL="228611" algn="ctr"/>
            <a:r>
              <a:rPr lang="en-US" sz="2400" dirty="0">
                <a:latin typeface="Calibri Light" charset="0"/>
                <a:ea typeface="Calibri Light" charset="0"/>
                <a:cs typeface="Calibri Light" charset="0"/>
              </a:rPr>
              <a:t>manipulate</a:t>
            </a:r>
          </a:p>
          <a:p>
            <a:pPr marL="228611" algn="ctr"/>
            <a:r>
              <a:rPr lang="en-US" sz="2400" dirty="0">
                <a:latin typeface="Calibri Light" charset="0"/>
                <a:ea typeface="Calibri Light" charset="0"/>
                <a:cs typeface="Calibri Light" charset="0"/>
              </a:rPr>
              <a:t>denial of service</a:t>
            </a:r>
          </a:p>
          <a:p>
            <a:pPr marL="228611" algn="ctr"/>
            <a:r>
              <a:rPr lang="mr-IN" sz="2400" dirty="0">
                <a:latin typeface="Calibri Light" charset="0"/>
                <a:ea typeface="Calibri Light" charset="0"/>
                <a:cs typeface="Calibri Light" charset="0"/>
              </a:rPr>
              <a:t>…</a:t>
            </a:r>
            <a:endParaRPr lang="en-US" sz="2400" dirty="0">
              <a:latin typeface="Calibri Light" charset="0"/>
              <a:ea typeface="Calibri Light" charset="0"/>
              <a:cs typeface="Calibri Light"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0439" y="3587043"/>
            <a:ext cx="2263591" cy="226359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8102" y="3587042"/>
            <a:ext cx="2252599" cy="2252599"/>
          </a:xfrm>
          <a:prstGeom prst="rect">
            <a:avLst/>
          </a:prstGeom>
        </p:spPr>
      </p:pic>
      <p:sp>
        <p:nvSpPr>
          <p:cNvPr id="5" name="Footer Placeholder 4">
            <a:extLst>
              <a:ext uri="{FF2B5EF4-FFF2-40B4-BE49-F238E27FC236}">
                <a16:creationId xmlns:a16="http://schemas.microsoft.com/office/drawing/2014/main" id="{7CA8EFCC-DBA3-2D4C-904F-E153D5B953FE}"/>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endParaRPr kumimoji="1" lang="zh-TW" altLang="en-US" dirty="0"/>
          </a:p>
        </p:txBody>
      </p:sp>
      <p:sp>
        <p:nvSpPr>
          <p:cNvPr id="6" name="Slide Number Placeholder 5">
            <a:extLst>
              <a:ext uri="{FF2B5EF4-FFF2-40B4-BE49-F238E27FC236}">
                <a16:creationId xmlns:a16="http://schemas.microsoft.com/office/drawing/2014/main" id="{14C591E5-865C-154A-958F-D0E72BC6E76E}"/>
              </a:ext>
            </a:extLst>
          </p:cNvPr>
          <p:cNvSpPr>
            <a:spLocks noGrp="1"/>
          </p:cNvSpPr>
          <p:nvPr>
            <p:ph type="sldNum" sz="quarter" idx="12"/>
          </p:nvPr>
        </p:nvSpPr>
        <p:spPr/>
        <p:txBody>
          <a:bodyPr/>
          <a:lstStyle/>
          <a:p>
            <a:fld id="{8D12CA4E-BCA4-DE44-85E9-DF7BE9BA361F}" type="slidenum">
              <a:rPr kumimoji="1" lang="zh-TW" altLang="en-US" smtClean="0"/>
              <a:t>6</a:t>
            </a:fld>
            <a:endParaRPr kumimoji="1" lang="zh-TW" altLang="en-US"/>
          </a:p>
        </p:txBody>
      </p:sp>
    </p:spTree>
    <p:extLst>
      <p:ext uri="{BB962C8B-B14F-4D97-AF65-F5344CB8AC3E}">
        <p14:creationId xmlns:p14="http://schemas.microsoft.com/office/powerpoint/2010/main" val="175708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dirty="0"/>
              <a:t>What is security?</a:t>
            </a:r>
            <a:endParaRPr lang="en-US" dirty="0"/>
          </a:p>
        </p:txBody>
      </p:sp>
      <p:sp>
        <p:nvSpPr>
          <p:cNvPr id="7" name="Content Placeholder 6"/>
          <p:cNvSpPr>
            <a:spLocks noGrp="1"/>
          </p:cNvSpPr>
          <p:nvPr>
            <p:ph idx="1"/>
          </p:nvPr>
        </p:nvSpPr>
        <p:spPr/>
        <p:txBody>
          <a:bodyPr>
            <a:normAutofit/>
          </a:bodyPr>
          <a:lstStyle/>
          <a:p>
            <a:r>
              <a:rPr lang="en-US" altLang="zh-TW" dirty="0"/>
              <a:t>Security requirements = p</a:t>
            </a:r>
            <a:r>
              <a:rPr lang="en-US" dirty="0"/>
              <a:t>roperties that the protection should achieve</a:t>
            </a:r>
          </a:p>
        </p:txBody>
      </p:sp>
      <p:sp>
        <p:nvSpPr>
          <p:cNvPr id="5" name="TextBox 4"/>
          <p:cNvSpPr txBox="1"/>
          <p:nvPr/>
        </p:nvSpPr>
        <p:spPr>
          <a:xfrm>
            <a:off x="3016337" y="4860987"/>
            <a:ext cx="966931" cy="400110"/>
          </a:xfrm>
          <a:prstGeom prst="rect">
            <a:avLst/>
          </a:prstGeom>
          <a:noFill/>
        </p:spPr>
        <p:txBody>
          <a:bodyPr wrap="none" rtlCol="0">
            <a:spAutoFit/>
          </a:bodyPr>
          <a:lstStyle/>
          <a:p>
            <a:r>
              <a:rPr lang="zh-TW" altLang="en-US" sz="2000" dirty="0">
                <a:solidFill>
                  <a:srgbClr val="0000FF"/>
                </a:solidFill>
                <a:latin typeface="Noto Sans CJK TC" charset="-120"/>
                <a:ea typeface="Noto Sans CJK TC" charset="-120"/>
                <a:cs typeface="Noto Sans CJK TC" charset="-120"/>
              </a:rPr>
              <a:t>保密性</a:t>
            </a:r>
            <a:endParaRPr lang="en-US" sz="2000" dirty="0">
              <a:solidFill>
                <a:srgbClr val="0000FF"/>
              </a:solidFill>
              <a:latin typeface="Noto Sans CJK TC" charset="-120"/>
              <a:ea typeface="Noto Sans CJK TC" charset="-120"/>
              <a:cs typeface="Noto Sans CJK TC" charset="-120"/>
            </a:endParaRPr>
          </a:p>
        </p:txBody>
      </p:sp>
      <p:sp>
        <p:nvSpPr>
          <p:cNvPr id="9" name="TextBox 8"/>
          <p:cNvSpPr txBox="1"/>
          <p:nvPr/>
        </p:nvSpPr>
        <p:spPr>
          <a:xfrm>
            <a:off x="7421821" y="4860987"/>
            <a:ext cx="966931" cy="400110"/>
          </a:xfrm>
          <a:prstGeom prst="rect">
            <a:avLst/>
          </a:prstGeom>
          <a:noFill/>
        </p:spPr>
        <p:txBody>
          <a:bodyPr wrap="none" rtlCol="0">
            <a:spAutoFit/>
          </a:bodyPr>
          <a:lstStyle/>
          <a:p>
            <a:r>
              <a:rPr lang="zh-TW" altLang="en-US" sz="2000" dirty="0">
                <a:solidFill>
                  <a:srgbClr val="0000FF"/>
                </a:solidFill>
                <a:latin typeface="Noto Sans CJK TC" charset="-120"/>
                <a:ea typeface="Noto Sans CJK TC" charset="-120"/>
                <a:cs typeface="Noto Sans CJK TC" charset="-120"/>
              </a:rPr>
              <a:t>完整性</a:t>
            </a:r>
            <a:endParaRPr lang="en-US" sz="2000" dirty="0">
              <a:solidFill>
                <a:srgbClr val="0000FF"/>
              </a:solidFill>
              <a:latin typeface="Noto Sans CJK TC" charset="-120"/>
              <a:ea typeface="Noto Sans CJK TC" charset="-120"/>
              <a:cs typeface="Noto Sans CJK TC" charset="-120"/>
            </a:endParaRPr>
          </a:p>
        </p:txBody>
      </p:sp>
      <p:sp>
        <p:nvSpPr>
          <p:cNvPr id="10" name="TextBox 9"/>
          <p:cNvSpPr txBox="1"/>
          <p:nvPr/>
        </p:nvSpPr>
        <p:spPr>
          <a:xfrm>
            <a:off x="6800206" y="5821305"/>
            <a:ext cx="1992853" cy="400110"/>
          </a:xfrm>
          <a:prstGeom prst="rect">
            <a:avLst/>
          </a:prstGeom>
          <a:noFill/>
        </p:spPr>
        <p:txBody>
          <a:bodyPr wrap="none" rtlCol="0">
            <a:spAutoFit/>
          </a:bodyPr>
          <a:lstStyle/>
          <a:p>
            <a:r>
              <a:rPr lang="zh-TW" altLang="en-US" sz="2000" dirty="0">
                <a:solidFill>
                  <a:srgbClr val="0000FF"/>
                </a:solidFill>
                <a:latin typeface="Noto Sans CJK TC" charset="-120"/>
                <a:ea typeface="Noto Sans CJK TC" charset="-120"/>
                <a:cs typeface="Noto Sans CJK TC" charset="-120"/>
              </a:rPr>
              <a:t>可得性、可用性</a:t>
            </a:r>
            <a:endParaRPr lang="en-US" sz="2000" dirty="0">
              <a:solidFill>
                <a:srgbClr val="0000FF"/>
              </a:solidFill>
              <a:latin typeface="Noto Sans CJK TC" charset="-120"/>
              <a:ea typeface="Noto Sans CJK TC" charset="-120"/>
              <a:cs typeface="Noto Sans CJK TC" charset="-120"/>
            </a:endParaRPr>
          </a:p>
        </p:txBody>
      </p:sp>
      <p:pic>
        <p:nvPicPr>
          <p:cNvPr id="12" name="Picture 11"/>
          <p:cNvPicPr>
            <a:picLocks noChangeAspect="1"/>
          </p:cNvPicPr>
          <p:nvPr/>
        </p:nvPicPr>
        <p:blipFill>
          <a:blip r:embed="rId3"/>
          <a:stretch>
            <a:fillRect/>
          </a:stretch>
        </p:blipFill>
        <p:spPr>
          <a:xfrm>
            <a:off x="3130952" y="1870077"/>
            <a:ext cx="5334000" cy="4591678"/>
          </a:xfrm>
          <a:prstGeom prst="rect">
            <a:avLst/>
          </a:prstGeom>
        </p:spPr>
      </p:pic>
      <p:sp>
        <p:nvSpPr>
          <p:cNvPr id="3" name="Rectangle 2"/>
          <p:cNvSpPr/>
          <p:nvPr/>
        </p:nvSpPr>
        <p:spPr>
          <a:xfrm>
            <a:off x="4733615" y="4337767"/>
            <a:ext cx="2066591" cy="523220"/>
          </a:xfrm>
          <a:prstGeom prst="rect">
            <a:avLst/>
          </a:prstGeom>
        </p:spPr>
        <p:txBody>
          <a:bodyPr wrap="none">
            <a:spAutoFit/>
          </a:bodyPr>
          <a:lstStyle/>
          <a:p>
            <a:r>
              <a:rPr lang="en-US" sz="2800" dirty="0"/>
              <a:t>The CIA triad</a:t>
            </a:r>
          </a:p>
        </p:txBody>
      </p:sp>
      <p:sp>
        <p:nvSpPr>
          <p:cNvPr id="4" name="Footer Placeholder 3">
            <a:extLst>
              <a:ext uri="{FF2B5EF4-FFF2-40B4-BE49-F238E27FC236}">
                <a16:creationId xmlns:a16="http://schemas.microsoft.com/office/drawing/2014/main" id="{912C59A9-CD1C-7442-978E-BD9C2D302C43}"/>
              </a:ext>
            </a:extLst>
          </p:cNvPr>
          <p:cNvSpPr>
            <a:spLocks noGrp="1"/>
          </p:cNvSpPr>
          <p:nvPr>
            <p:ph type="ftr" sz="quarter" idx="11"/>
          </p:nvPr>
        </p:nvSpPr>
        <p:spPr/>
        <p:txBody>
          <a:bodyPr/>
          <a:lstStyle/>
          <a:p>
            <a:r>
              <a:rPr kumimoji="1" lang="zh-TW" altLang="en-US"/>
              <a:t>物聯網通訊及網路安全技術 </a:t>
            </a:r>
            <a:r>
              <a:rPr kumimoji="1" lang="en-US" altLang="zh-TW"/>
              <a:t>| </a:t>
            </a:r>
            <a:r>
              <a:rPr kumimoji="1" lang="zh-TW" altLang="en-US"/>
              <a:t>物聯網安全簡介</a:t>
            </a:r>
          </a:p>
        </p:txBody>
      </p:sp>
      <p:sp>
        <p:nvSpPr>
          <p:cNvPr id="8" name="Slide Number Placeholder 7">
            <a:extLst>
              <a:ext uri="{FF2B5EF4-FFF2-40B4-BE49-F238E27FC236}">
                <a16:creationId xmlns:a16="http://schemas.microsoft.com/office/drawing/2014/main" id="{6799677F-5465-4D41-8582-FF6D6F15721B}"/>
              </a:ext>
            </a:extLst>
          </p:cNvPr>
          <p:cNvSpPr>
            <a:spLocks noGrp="1"/>
          </p:cNvSpPr>
          <p:nvPr>
            <p:ph type="sldNum" sz="quarter" idx="12"/>
          </p:nvPr>
        </p:nvSpPr>
        <p:spPr/>
        <p:txBody>
          <a:bodyPr/>
          <a:lstStyle/>
          <a:p>
            <a:fld id="{8D12CA4E-BCA4-DE44-85E9-DF7BE9BA361F}" type="slidenum">
              <a:rPr kumimoji="1" lang="zh-TW" altLang="en-US" smtClean="0"/>
              <a:t>7</a:t>
            </a:fld>
            <a:endParaRPr kumimoji="1" lang="zh-TW" altLang="en-US"/>
          </a:p>
        </p:txBody>
      </p:sp>
    </p:spTree>
    <p:extLst>
      <p:ext uri="{BB962C8B-B14F-4D97-AF65-F5344CB8AC3E}">
        <p14:creationId xmlns:p14="http://schemas.microsoft.com/office/powerpoint/2010/main" val="32172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Confidentiality (</a:t>
            </a:r>
            <a:r>
              <a:rPr lang="zh-TW" altLang="en-US"/>
              <a:t>保密性</a:t>
            </a:r>
            <a:r>
              <a:rPr lang="en-US"/>
              <a:t>)</a:t>
            </a:r>
            <a:endParaRPr lang="en-US" dirty="0"/>
          </a:p>
        </p:txBody>
      </p:sp>
      <p:sp>
        <p:nvSpPr>
          <p:cNvPr id="9" name="Content Placeholder 8"/>
          <p:cNvSpPr>
            <a:spLocks noGrp="1"/>
          </p:cNvSpPr>
          <p:nvPr>
            <p:ph idx="1"/>
          </p:nvPr>
        </p:nvSpPr>
        <p:spPr/>
        <p:txBody>
          <a:bodyPr/>
          <a:lstStyle/>
          <a:p>
            <a:r>
              <a:rPr lang="en-US"/>
              <a:t>Confidentiality is protection from unauthorized disclosure</a:t>
            </a:r>
          </a:p>
          <a:p>
            <a:r>
              <a:rPr lang="en-US" dirty="0"/>
              <a:t>Eavesdropping on messages violates confidentiality</a:t>
            </a:r>
          </a:p>
          <a:p>
            <a:endParaRPr lang="en-US" dirty="0"/>
          </a:p>
        </p:txBody>
      </p:sp>
      <p:sp>
        <p:nvSpPr>
          <p:cNvPr id="6" name="Slide Number Placeholder 5"/>
          <p:cNvSpPr>
            <a:spLocks noGrp="1"/>
          </p:cNvSpPr>
          <p:nvPr>
            <p:ph type="sldNum" sz="quarter" idx="12"/>
          </p:nvPr>
        </p:nvSpPr>
        <p:spPr/>
        <p:txBody>
          <a:bodyPr/>
          <a:lstStyle/>
          <a:p>
            <a:fld id="{9F3085E3-24BB-F043-8311-76FB2128D2F6}" type="slidenum">
              <a:rPr lang="en-US" smtClean="0"/>
              <a:pPr/>
              <a:t>8</a:t>
            </a:fld>
            <a:endParaRPr lang="en-US"/>
          </a:p>
        </p:txBody>
      </p:sp>
      <p:pic>
        <p:nvPicPr>
          <p:cNvPr id="17" name="Picture 16"/>
          <p:cNvPicPr>
            <a:picLocks noChangeAspect="1"/>
          </p:cNvPicPr>
          <p:nvPr/>
        </p:nvPicPr>
        <p:blipFill>
          <a:blip r:embed="rId3"/>
          <a:stretch>
            <a:fillRect/>
          </a:stretch>
        </p:blipFill>
        <p:spPr>
          <a:xfrm>
            <a:off x="4368801" y="4068998"/>
            <a:ext cx="3029303" cy="2342661"/>
          </a:xfrm>
          <a:prstGeom prst="rect">
            <a:avLst/>
          </a:prstGeom>
        </p:spPr>
      </p:pic>
      <p:sp>
        <p:nvSpPr>
          <p:cNvPr id="21" name="TextBox 20"/>
          <p:cNvSpPr txBox="1"/>
          <p:nvPr/>
        </p:nvSpPr>
        <p:spPr>
          <a:xfrm>
            <a:off x="2551015" y="5942567"/>
            <a:ext cx="636638" cy="369332"/>
          </a:xfrm>
          <a:prstGeom prst="rect">
            <a:avLst/>
          </a:prstGeom>
          <a:noFill/>
        </p:spPr>
        <p:txBody>
          <a:bodyPr wrap="none" rtlCol="0">
            <a:spAutoFit/>
          </a:bodyPr>
          <a:lstStyle/>
          <a:p>
            <a:r>
              <a:rPr lang="en-US" dirty="0"/>
              <a:t>Alice</a:t>
            </a:r>
          </a:p>
        </p:txBody>
      </p:sp>
      <p:sp>
        <p:nvSpPr>
          <p:cNvPr id="22" name="TextBox 21"/>
          <p:cNvSpPr txBox="1"/>
          <p:nvPr/>
        </p:nvSpPr>
        <p:spPr>
          <a:xfrm>
            <a:off x="8832459" y="5942567"/>
            <a:ext cx="553231" cy="369332"/>
          </a:xfrm>
          <a:prstGeom prst="rect">
            <a:avLst/>
          </a:prstGeom>
          <a:noFill/>
        </p:spPr>
        <p:txBody>
          <a:bodyPr wrap="none" rtlCol="0">
            <a:spAutoFit/>
          </a:bodyPr>
          <a:lstStyle/>
          <a:p>
            <a:r>
              <a:rPr lang="en-US" dirty="0"/>
              <a:t>Bob</a:t>
            </a:r>
          </a:p>
        </p:txBody>
      </p:sp>
      <p:sp>
        <p:nvSpPr>
          <p:cNvPr id="23" name="TextBox 22"/>
          <p:cNvSpPr txBox="1"/>
          <p:nvPr/>
        </p:nvSpPr>
        <p:spPr>
          <a:xfrm>
            <a:off x="6168594" y="3135377"/>
            <a:ext cx="1319528" cy="369332"/>
          </a:xfrm>
          <a:prstGeom prst="rect">
            <a:avLst/>
          </a:prstGeom>
          <a:noFill/>
        </p:spPr>
        <p:txBody>
          <a:bodyPr wrap="none" rtlCol="0">
            <a:spAutoFit/>
          </a:bodyPr>
          <a:lstStyle/>
          <a:p>
            <a:r>
              <a:rPr lang="en-US" dirty="0"/>
              <a:t>Eve/Mallory</a:t>
            </a:r>
          </a:p>
        </p:txBody>
      </p:sp>
      <p:sp>
        <p:nvSpPr>
          <p:cNvPr id="38" name="TextBox 37"/>
          <p:cNvSpPr txBox="1"/>
          <p:nvPr/>
        </p:nvSpPr>
        <p:spPr>
          <a:xfrm>
            <a:off x="3994607" y="6304631"/>
            <a:ext cx="3403496" cy="369332"/>
          </a:xfrm>
          <a:prstGeom prst="rect">
            <a:avLst/>
          </a:prstGeom>
          <a:noFill/>
        </p:spPr>
        <p:txBody>
          <a:bodyPr wrap="none" rtlCol="0">
            <a:spAutoFit/>
          </a:bodyPr>
          <a:lstStyle/>
          <a:p>
            <a:r>
              <a:rPr lang="en-US" dirty="0"/>
              <a:t>Internet or other comm. networks</a:t>
            </a:r>
          </a:p>
        </p:txBody>
      </p:sp>
      <p:grpSp>
        <p:nvGrpSpPr>
          <p:cNvPr id="3" name="Group 2"/>
          <p:cNvGrpSpPr/>
          <p:nvPr/>
        </p:nvGrpSpPr>
        <p:grpSpPr>
          <a:xfrm>
            <a:off x="3810001" y="3528175"/>
            <a:ext cx="5804253" cy="1818639"/>
            <a:chOff x="2286000" y="3528174"/>
            <a:chExt cx="5804253" cy="1818639"/>
          </a:xfrm>
        </p:grpSpPr>
        <p:cxnSp>
          <p:nvCxnSpPr>
            <p:cNvPr id="34" name="Straight Arrow Connector 33"/>
            <p:cNvCxnSpPr/>
            <p:nvPr/>
          </p:nvCxnSpPr>
          <p:spPr>
            <a:xfrm flipV="1">
              <a:off x="4236703" y="3874853"/>
              <a:ext cx="0" cy="1243360"/>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988005" y="3528174"/>
              <a:ext cx="3102248" cy="646331"/>
            </a:xfrm>
            <a:prstGeom prst="rect">
              <a:avLst/>
            </a:prstGeom>
            <a:noFill/>
          </p:spPr>
          <p:txBody>
            <a:bodyPr wrap="square" rtlCol="0">
              <a:spAutoFit/>
            </a:bodyPr>
            <a:lstStyle/>
            <a:p>
              <a:r>
                <a:rPr lang="en-US" dirty="0">
                  <a:solidFill>
                    <a:srgbClr val="FF0000"/>
                  </a:solidFill>
                </a:rPr>
                <a:t>A-&gt;B: here are the midterm exam questions.</a:t>
              </a:r>
            </a:p>
          </p:txBody>
        </p:sp>
        <p:sp>
          <p:nvSpPr>
            <p:cNvPr id="12" name="Right Arrow 11"/>
            <p:cNvSpPr/>
            <p:nvPr/>
          </p:nvSpPr>
          <p:spPr>
            <a:xfrm>
              <a:off x="2286000" y="4737213"/>
              <a:ext cx="4191000" cy="609600"/>
            </a:xfrm>
            <a:prstGeom prst="rightArrow">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Unencrypted channel</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584" y="4349053"/>
            <a:ext cx="1538320" cy="153832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9976" y="4247396"/>
            <a:ext cx="1589235" cy="158923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46590"/>
          <a:stretch/>
        </p:blipFill>
        <p:spPr>
          <a:xfrm>
            <a:off x="5216088" y="2420842"/>
            <a:ext cx="960535" cy="1798403"/>
          </a:xfrm>
          <a:prstGeom prst="rect">
            <a:avLst/>
          </a:prstGeom>
        </p:spPr>
      </p:pic>
    </p:spTree>
    <p:extLst>
      <p:ext uri="{BB962C8B-B14F-4D97-AF65-F5344CB8AC3E}">
        <p14:creationId xmlns:p14="http://schemas.microsoft.com/office/powerpoint/2010/main" val="143738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Integrity (</a:t>
            </a:r>
            <a:r>
              <a:rPr lang="zh-TW" altLang="en-US"/>
              <a:t>完整性</a:t>
            </a:r>
            <a:r>
              <a:rPr lang="en-US"/>
              <a:t>)</a:t>
            </a:r>
            <a:endParaRPr lang="en-US" dirty="0"/>
          </a:p>
        </p:txBody>
      </p:sp>
      <p:sp>
        <p:nvSpPr>
          <p:cNvPr id="3" name="Content Placeholder 2"/>
          <p:cNvSpPr>
            <a:spLocks noGrp="1"/>
          </p:cNvSpPr>
          <p:nvPr>
            <p:ph idx="1"/>
          </p:nvPr>
        </p:nvSpPr>
        <p:spPr/>
        <p:txBody>
          <a:bodyPr/>
          <a:lstStyle/>
          <a:p>
            <a:r>
              <a:rPr lang="en-US"/>
              <a:t>Integrity is protection from unauthorized changes</a:t>
            </a:r>
          </a:p>
          <a:p>
            <a:r>
              <a:rPr lang="en-US"/>
              <a:t>Modification of messages violates integrity</a:t>
            </a:r>
          </a:p>
          <a:p>
            <a:endParaRPr lang="en-US"/>
          </a:p>
          <a:p>
            <a:endParaRPr lang="en-US" dirty="0"/>
          </a:p>
        </p:txBody>
      </p:sp>
      <p:sp>
        <p:nvSpPr>
          <p:cNvPr id="6" name="Slide Number Placeholder 5"/>
          <p:cNvSpPr>
            <a:spLocks noGrp="1"/>
          </p:cNvSpPr>
          <p:nvPr>
            <p:ph type="sldNum" sz="quarter" idx="12"/>
          </p:nvPr>
        </p:nvSpPr>
        <p:spPr/>
        <p:txBody>
          <a:bodyPr/>
          <a:lstStyle/>
          <a:p>
            <a:fld id="{9F3085E3-24BB-F043-8311-76FB2128D2F6}" type="slidenum">
              <a:rPr lang="en-US" smtClean="0"/>
              <a:pPr/>
              <a:t>9</a:t>
            </a:fld>
            <a:endParaRPr lang="en-US"/>
          </a:p>
        </p:txBody>
      </p:sp>
      <p:pic>
        <p:nvPicPr>
          <p:cNvPr id="17" name="Picture 16"/>
          <p:cNvPicPr>
            <a:picLocks noChangeAspect="1"/>
          </p:cNvPicPr>
          <p:nvPr/>
        </p:nvPicPr>
        <p:blipFill>
          <a:blip r:embed="rId3"/>
          <a:stretch>
            <a:fillRect/>
          </a:stretch>
        </p:blipFill>
        <p:spPr>
          <a:xfrm>
            <a:off x="4368801" y="3751385"/>
            <a:ext cx="3029303" cy="2342661"/>
          </a:xfrm>
          <a:prstGeom prst="rect">
            <a:avLst/>
          </a:prstGeom>
        </p:spPr>
      </p:pic>
      <p:grpSp>
        <p:nvGrpSpPr>
          <p:cNvPr id="4" name="Group 3"/>
          <p:cNvGrpSpPr/>
          <p:nvPr/>
        </p:nvGrpSpPr>
        <p:grpSpPr>
          <a:xfrm>
            <a:off x="3188198" y="3686908"/>
            <a:ext cx="5632890" cy="2256692"/>
            <a:chOff x="1664198" y="3686908"/>
            <a:chExt cx="5632890" cy="2256692"/>
          </a:xfrm>
        </p:grpSpPr>
        <p:sp>
          <p:nvSpPr>
            <p:cNvPr id="39" name="TextBox 38"/>
            <p:cNvSpPr txBox="1"/>
            <p:nvPr/>
          </p:nvSpPr>
          <p:spPr>
            <a:xfrm>
              <a:off x="1664198" y="3805401"/>
              <a:ext cx="2228431" cy="369332"/>
            </a:xfrm>
            <a:prstGeom prst="rect">
              <a:avLst/>
            </a:prstGeom>
            <a:noFill/>
          </p:spPr>
          <p:txBody>
            <a:bodyPr wrap="none" rtlCol="0">
              <a:spAutoFit/>
            </a:bodyPr>
            <a:lstStyle/>
            <a:p>
              <a:r>
                <a:rPr lang="en-US" dirty="0">
                  <a:solidFill>
                    <a:srgbClr val="FF0000"/>
                  </a:solidFill>
                </a:rPr>
                <a:t>A-&gt;B: see you at 6pm </a:t>
              </a:r>
            </a:p>
          </p:txBody>
        </p:sp>
        <p:cxnSp>
          <p:nvCxnSpPr>
            <p:cNvPr id="9" name="Curved Connector 8"/>
            <p:cNvCxnSpPr/>
            <p:nvPr/>
          </p:nvCxnSpPr>
          <p:spPr>
            <a:xfrm flipV="1">
              <a:off x="1764621" y="3686908"/>
              <a:ext cx="2409857" cy="2256692"/>
            </a:xfrm>
            <a:prstGeom prst="curved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rot="16200000" flipH="1">
              <a:off x="4666329" y="3312285"/>
              <a:ext cx="1949910" cy="2738232"/>
            </a:xfrm>
            <a:prstGeom prst="curved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831100" y="3789293"/>
              <a:ext cx="2465988" cy="646331"/>
            </a:xfrm>
            <a:prstGeom prst="rect">
              <a:avLst/>
            </a:prstGeom>
            <a:noFill/>
          </p:spPr>
          <p:txBody>
            <a:bodyPr wrap="square" rtlCol="0">
              <a:spAutoFit/>
            </a:bodyPr>
            <a:lstStyle/>
            <a:p>
              <a:r>
                <a:rPr lang="en-US" dirty="0">
                  <a:solidFill>
                    <a:srgbClr val="FF0000"/>
                  </a:solidFill>
                </a:rPr>
                <a:t>A-&gt;B: I don’t want to see you again </a:t>
              </a:r>
            </a:p>
          </p:txBody>
        </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584" y="4349053"/>
            <a:ext cx="1538320" cy="153832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9976" y="4247396"/>
            <a:ext cx="1589235" cy="1589235"/>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46590"/>
          <a:stretch/>
        </p:blipFill>
        <p:spPr>
          <a:xfrm>
            <a:off x="5254005" y="2286637"/>
            <a:ext cx="960535" cy="1798403"/>
          </a:xfrm>
          <a:prstGeom prst="rect">
            <a:avLst/>
          </a:prstGeom>
        </p:spPr>
      </p:pic>
    </p:spTree>
    <p:extLst>
      <p:ext uri="{BB962C8B-B14F-4D97-AF65-F5344CB8AC3E}">
        <p14:creationId xmlns:p14="http://schemas.microsoft.com/office/powerpoint/2010/main" val="287652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16357</TotalTime>
  <Words>8456</Words>
  <Application>Microsoft Macintosh PowerPoint</Application>
  <PresentationFormat>Widescreen</PresentationFormat>
  <Paragraphs>632</Paragraphs>
  <Slides>53</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Microsoft JhengHei</vt:lpstr>
      <vt:lpstr>Microsoft YaHei</vt:lpstr>
      <vt:lpstr>Noto Sans CJK TC</vt:lpstr>
      <vt:lpstr>Noto Sans CJK TC Light</vt:lpstr>
      <vt:lpstr>Open Sans</vt:lpstr>
      <vt:lpstr>Arial</vt:lpstr>
      <vt:lpstr>Calibri</vt:lpstr>
      <vt:lpstr>Calibri Light</vt:lpstr>
      <vt:lpstr>Noto Sans Light</vt:lpstr>
      <vt:lpstr>Office 佈景主題</vt:lpstr>
      <vt:lpstr> 物聯網安全簡介 Introduction to IoT security</vt:lpstr>
      <vt:lpstr>課程地圖</vt:lpstr>
      <vt:lpstr>單元目標</vt:lpstr>
      <vt:lpstr>Outline</vt:lpstr>
      <vt:lpstr>What’s new about IoT security?</vt:lpstr>
      <vt:lpstr>What is security?</vt:lpstr>
      <vt:lpstr>What is security?</vt:lpstr>
      <vt:lpstr>Confidentiality (保密性)</vt:lpstr>
      <vt:lpstr>Integrity (完整性)</vt:lpstr>
      <vt:lpstr>Availability (可用性)</vt:lpstr>
      <vt:lpstr>Other security requirements</vt:lpstr>
      <vt:lpstr>What is Internet of Things (IoT)?</vt:lpstr>
      <vt:lpstr>What is Internet of Things (IoT)?</vt:lpstr>
      <vt:lpstr>Why should we care about IoT security? </vt:lpstr>
      <vt:lpstr>Greater Impact: Cyber attack affects physical world</vt:lpstr>
      <vt:lpstr>Greater Impact: Cyber attack affects physical world</vt:lpstr>
      <vt:lpstr>Greater Impact: Cyber attack affects physical world</vt:lpstr>
      <vt:lpstr>Greater Impact: Cyber attack affects physical world</vt:lpstr>
      <vt:lpstr>Greater Impact: Cyber attack affects physical world</vt:lpstr>
      <vt:lpstr>Larger Scale: Billions of hackable devices </vt:lpstr>
      <vt:lpstr>Larger Scale: Billions of hackable devices </vt:lpstr>
      <vt:lpstr>Larger Scale: Billions of hackable devices </vt:lpstr>
      <vt:lpstr>More examples of insecure IoT</vt:lpstr>
      <vt:lpstr>IoT attack surface</vt:lpstr>
      <vt:lpstr>NIST’s security and privacy goals for IoT</vt:lpstr>
      <vt:lpstr>Perspective from IoT ecosystem</vt:lpstr>
      <vt:lpstr>Perspective from IoT ecosystem</vt:lpstr>
      <vt:lpstr>Perspective from IoT stack</vt:lpstr>
      <vt:lpstr>Perspective from IoT device capabilities</vt:lpstr>
      <vt:lpstr>Security is only as strong as the weakest link</vt:lpstr>
      <vt:lpstr>沒有白吃的午餐 – Cost of Security</vt:lpstr>
      <vt:lpstr>沒有白吃的午餐  – Cost of Security</vt:lpstr>
      <vt:lpstr>OWASP IoT Top 10</vt:lpstr>
      <vt:lpstr>那要怎麼做到滴水不漏？</vt:lpstr>
      <vt:lpstr>PowerPoint Presentation</vt:lpstr>
      <vt:lpstr>例子</vt:lpstr>
      <vt:lpstr>合理的threat model很重要</vt:lpstr>
      <vt:lpstr>Threat model</vt:lpstr>
      <vt:lpstr>Threat model</vt:lpstr>
      <vt:lpstr>Example: Samsung SmartThings</vt:lpstr>
      <vt:lpstr>Samsung SmartThings</vt:lpstr>
      <vt:lpstr>App Permission - Mobile</vt:lpstr>
      <vt:lpstr>App Permission - IoT</vt:lpstr>
      <vt:lpstr>Overprivilege in Mobile Apps</vt:lpstr>
      <vt:lpstr>Overprivilege in IoT Apps</vt:lpstr>
      <vt:lpstr>PowerPoint Presentation</vt:lpstr>
      <vt:lpstr>Challenges to Securing IoT</vt:lpstr>
      <vt:lpstr>The current status of IoT security</vt:lpstr>
      <vt:lpstr>Challenges to securing IoT</vt:lpstr>
      <vt:lpstr>Challenges to securing IoT</vt:lpstr>
      <vt:lpstr>Practice</vt:lpstr>
      <vt:lpstr>Practice (10 mins): Your IoT devices </vt:lpstr>
      <vt:lpstr>Practice (10 mins): Security requirements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IoT security</dc:title>
  <dc:creator>Microsoft Office 使用者</dc:creator>
  <cp:lastModifiedBy>Microsoft Office User</cp:lastModifiedBy>
  <cp:revision>248</cp:revision>
  <dcterms:created xsi:type="dcterms:W3CDTF">2018-04-12T00:49:05Z</dcterms:created>
  <dcterms:modified xsi:type="dcterms:W3CDTF">2020-01-23T11:31:29Z</dcterms:modified>
</cp:coreProperties>
</file>